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863" r:id="rId3"/>
    <p:sldId id="876" r:id="rId4"/>
    <p:sldId id="871" r:id="rId5"/>
    <p:sldId id="879" r:id="rId6"/>
    <p:sldId id="872" r:id="rId7"/>
    <p:sldId id="269" r:id="rId8"/>
    <p:sldId id="873" r:id="rId9"/>
    <p:sldId id="856" r:id="rId10"/>
    <p:sldId id="843" r:id="rId11"/>
    <p:sldId id="875" r:id="rId12"/>
    <p:sldId id="878" r:id="rId13"/>
    <p:sldId id="877" r:id="rId14"/>
    <p:sldId id="837" r:id="rId15"/>
    <p:sldId id="858" r:id="rId16"/>
    <p:sldId id="860" r:id="rId17"/>
    <p:sldId id="852" r:id="rId18"/>
    <p:sldId id="850" r:id="rId19"/>
    <p:sldId id="862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73A"/>
    <a:srgbClr val="3A76BB"/>
    <a:srgbClr val="14102E"/>
    <a:srgbClr val="099A85"/>
    <a:srgbClr val="251A30"/>
    <a:srgbClr val="FFC758"/>
    <a:srgbClr val="434343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0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2B3990"/>
            </a:solidFill>
          </c:spPr>
          <c:explosion val="1"/>
          <c:dPt>
            <c:idx val="0"/>
            <c:bubble3D val="0"/>
            <c:spPr>
              <a:solidFill>
                <a:srgbClr val="099A8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731-4D31-A504-5295C2CE7670}"/>
              </c:ext>
            </c:extLst>
          </c:dPt>
          <c:dPt>
            <c:idx val="1"/>
            <c:bubble3D val="0"/>
            <c:spPr>
              <a:solidFill>
                <a:srgbClr val="3A76B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731-4D31-A504-5295C2CE7670}"/>
              </c:ext>
            </c:extLst>
          </c:dPt>
          <c:dPt>
            <c:idx val="2"/>
            <c:bubble3D val="0"/>
            <c:spPr>
              <a:solidFill>
                <a:srgbClr val="F2673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731-4D31-A504-5295C2CE7670}"/>
              </c:ext>
            </c:extLst>
          </c:dPt>
          <c:dPt>
            <c:idx val="3"/>
            <c:bubble3D val="0"/>
            <c:spPr>
              <a:solidFill>
                <a:srgbClr val="FFC75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731-4D31-A504-5295C2CE7670}"/>
              </c:ext>
            </c:extLst>
          </c:dPt>
          <c:dPt>
            <c:idx val="4"/>
            <c:bubble3D val="0"/>
            <c:spPr>
              <a:solidFill>
                <a:srgbClr val="2B399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731-4D31-A504-5295C2CE7670}"/>
              </c:ext>
            </c:extLst>
          </c:dPt>
          <c:cat>
            <c:strRef>
              <c:f>Лист1!$A$2:$A$5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540000</c:v>
                </c:pt>
                <c:pt idx="1">
                  <c:v>736351</c:v>
                </c:pt>
                <c:pt idx="2">
                  <c:v>108000</c:v>
                </c:pt>
                <c:pt idx="3" formatCode="General">
                  <c:v>70200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731-4D31-A504-5295C2CE76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3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5044766173199939E-2"/>
          <c:y val="3.7620206256134478E-2"/>
          <c:w val="0.92495523382680001"/>
          <c:h val="0.88548931721798452"/>
        </c:manualLayout>
      </c:layout>
      <c:lineChart>
        <c:grouping val="standard"/>
        <c:varyColors val="0"/>
        <c:ser>
          <c:idx val="1"/>
          <c:order val="0"/>
          <c:tx>
            <c:strRef>
              <c:f>'с пополнением'!$K$16</c:f>
              <c:strCache>
                <c:ptCount val="1"/>
                <c:pt idx="0">
                  <c:v>Накопления в ПДС</c:v>
                </c:pt>
              </c:strCache>
            </c:strRef>
          </c:tx>
          <c:spPr>
            <a:ln w="28575" cap="rnd">
              <a:solidFill>
                <a:srgbClr val="F2673A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F2673A"/>
              </a:solidFill>
              <a:ln w="9525">
                <a:solidFill>
                  <a:srgbClr val="F2673A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 пополнением'!$I$17:$I$32</c:f>
              <c:strCache>
                <c:ptCount val="16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</c:strCache>
            </c:strRef>
          </c:cat>
          <c:val>
            <c:numRef>
              <c:f>'с пополнением'!$K$17:$K$32</c:f>
              <c:numCache>
                <c:formatCode>_-* #,##0\ _₽_-;\-* #,##0\ _₽_-;_-* "-"??\ _₽_-;_-@_-</c:formatCode>
                <c:ptCount val="16"/>
                <c:pt idx="0">
                  <c:v>0</c:v>
                </c:pt>
                <c:pt idx="1">
                  <c:v>75678.728370916739</c:v>
                </c:pt>
                <c:pt idx="2">
                  <c:v>168981.75498836153</c:v>
                </c:pt>
                <c:pt idx="3">
                  <c:v>265952.2842675508</c:v>
                </c:pt>
                <c:pt idx="4">
                  <c:v>372343.47172924108</c:v>
                </c:pt>
                <c:pt idx="5">
                  <c:v>489083.89268251829</c:v>
                </c:pt>
                <c:pt idx="6">
                  <c:v>617194.32151116349</c:v>
                </c:pt>
                <c:pt idx="7">
                  <c:v>757796.91944263293</c:v>
                </c:pt>
                <c:pt idx="8">
                  <c:v>912125.33952529391</c:v>
                </c:pt>
                <c:pt idx="9">
                  <c:v>1081535.8404581768</c:v>
                </c:pt>
                <c:pt idx="10">
                  <c:v>1267519.5100781966</c:v>
                </c:pt>
                <c:pt idx="11">
                  <c:v>1433958.5908522438</c:v>
                </c:pt>
                <c:pt idx="12">
                  <c:v>1616636.9101569296</c:v>
                </c:pt>
                <c:pt idx="13">
                  <c:v>1817158.6403908506</c:v>
                </c:pt>
                <c:pt idx="14">
                  <c:v>2037287.4071467204</c:v>
                </c:pt>
                <c:pt idx="15">
                  <c:v>2278962.1874768208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9C2-41B3-8ABA-E4F964A6051A}"/>
            </c:ext>
          </c:extLst>
        </c:ser>
        <c:ser>
          <c:idx val="0"/>
          <c:order val="1"/>
          <c:tx>
            <c:strRef>
              <c:f>'с пополнением'!$J$16</c:f>
              <c:strCache>
                <c:ptCount val="1"/>
                <c:pt idx="0">
                  <c:v>Депозит в банке</c:v>
                </c:pt>
              </c:strCache>
            </c:strRef>
          </c:tx>
          <c:spPr>
            <a:ln w="28575" cap="rnd">
              <a:solidFill>
                <a:srgbClr val="434343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434343"/>
              </a:solidFill>
              <a:ln w="9525">
                <a:solidFill>
                  <a:srgbClr val="434343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C2-41B3-8ABA-E4F964A6051A}"/>
                </c:ext>
              </c:extLst>
            </c:dLbl>
            <c:dLbl>
              <c:idx val="1"/>
              <c:layout>
                <c:manualLayout>
                  <c:x val="-1.8779447971139993E-2"/>
                  <c:y val="1.61647394132524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C2-41B3-8ABA-E4F964A6051A}"/>
                </c:ext>
              </c:extLst>
            </c:dLbl>
            <c:dLbl>
              <c:idx val="2"/>
              <c:layout>
                <c:manualLayout>
                  <c:x val="-2.8430523591117109E-2"/>
                  <c:y val="2.52715675265328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C2-41B3-8ABA-E4F964A6051A}"/>
                </c:ext>
              </c:extLst>
            </c:dLbl>
            <c:dLbl>
              <c:idx val="3"/>
              <c:layout>
                <c:manualLayout>
                  <c:x val="-3.3352572157305471E-2"/>
                  <c:y val="3.13427862687197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9C2-41B3-8ABA-E4F964A6051A}"/>
                </c:ext>
              </c:extLst>
            </c:dLbl>
            <c:dLbl>
              <c:idx val="4"/>
              <c:layout>
                <c:manualLayout>
                  <c:x val="-3.3352572157305437E-2"/>
                  <c:y val="3.74140050109066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C2-41B3-8ABA-E4F964A6051A}"/>
                </c:ext>
              </c:extLst>
            </c:dLbl>
            <c:dLbl>
              <c:idx val="5"/>
              <c:layout>
                <c:manualLayout>
                  <c:x val="-3.3352572157305437E-2"/>
                  <c:y val="3.74140050109066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9C2-41B3-8ABA-E4F964A6051A}"/>
                </c:ext>
              </c:extLst>
            </c:dLbl>
            <c:dLbl>
              <c:idx val="6"/>
              <c:layout>
                <c:manualLayout>
                  <c:x val="-3.013554695064646E-2"/>
                  <c:y val="3.43783956398131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C2-41B3-8ABA-E4F964A6051A}"/>
                </c:ext>
              </c:extLst>
            </c:dLbl>
            <c:dLbl>
              <c:idx val="7"/>
              <c:layout>
                <c:manualLayout>
                  <c:x val="-3.4961084760635017E-2"/>
                  <c:y val="4.04496143820001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9C2-41B3-8ABA-E4F964A605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 пополнением'!$I$17:$I$32</c:f>
              <c:strCache>
                <c:ptCount val="16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</c:strCache>
            </c:strRef>
          </c:cat>
          <c:val>
            <c:numRef>
              <c:f>'с пополнением'!$J$17:$J$32</c:f>
              <c:numCache>
                <c:formatCode>_-* #,##0\ _₽_-;\-* #,##0\ _₽_-;_-* "-"??\ _₽_-;_-@_-</c:formatCode>
                <c:ptCount val="16"/>
                <c:pt idx="0">
                  <c:v>0</c:v>
                </c:pt>
                <c:pt idx="1">
                  <c:v>38010.843481190903</c:v>
                </c:pt>
                <c:pt idx="2">
                  <c:v>80001.918979328329</c:v>
                </c:pt>
                <c:pt idx="3">
                  <c:v>126390.00879803482</c:v>
                </c:pt>
                <c:pt idx="4">
                  <c:v>177635.5377944005</c:v>
                </c:pt>
                <c:pt idx="5">
                  <c:v>234247.14332462754</c:v>
                </c:pt>
                <c:pt idx="6">
                  <c:v>296786.72372270137</c:v>
                </c:pt>
                <c:pt idx="7">
                  <c:v>365875.0154207492</c:v>
                </c:pt>
                <c:pt idx="8">
                  <c:v>442197.75406677875</c:v>
                </c:pt>
                <c:pt idx="9">
                  <c:v>526512.48079195444</c:v>
                </c:pt>
                <c:pt idx="10">
                  <c:v>619656.061182998</c:v>
                </c:pt>
                <c:pt idx="11">
                  <c:v>722552.9915892526</c:v>
                </c:pt>
                <c:pt idx="12">
                  <c:v>836224.57520863996</c:v>
                </c:pt>
                <c:pt idx="13">
                  <c:v>961799.05902972328</c:v>
                </c:pt>
                <c:pt idx="14">
                  <c:v>1100522.8322440698</c:v>
                </c:pt>
                <c:pt idx="15">
                  <c:v>1253772.7972787211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59C2-41B3-8ABA-E4F964A605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2725695"/>
        <c:axId val="2112717791"/>
      </c:lineChart>
      <c:catAx>
        <c:axId val="211272569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112717791"/>
        <c:crosses val="autoZero"/>
        <c:auto val="1"/>
        <c:lblAlgn val="ctr"/>
        <c:lblOffset val="100"/>
        <c:noMultiLvlLbl val="0"/>
      </c:catAx>
      <c:valAx>
        <c:axId val="2112717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_₽_-;\-* #,##0\ _₽_-;_-* &quot;-&quot;??\ _₽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112725695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7.8875235043300934E-2"/>
          <c:y val="3.9988713865102075E-2"/>
          <c:w val="0.29386890798244475"/>
          <c:h val="0.3514062042118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0.19865</cdr:x>
      <cdr:y>0.08575</cdr:y>
    </cdr:from>
    <cdr:to>
      <cdr:x>0.30437</cdr:x>
      <cdr:y>0.15306</cdr:y>
    </cdr:to>
    <cdr:cxnSp macro="">
      <cdr:nvCxnSpPr>
        <cdr:cNvPr id="2" name="Соединительная линия уступом 1">
          <a:extLst xmlns:a="http://schemas.openxmlformats.org/drawingml/2006/main">
            <a:ext uri="{FF2B5EF4-FFF2-40B4-BE49-F238E27FC236}">
              <a16:creationId xmlns:a16="http://schemas.microsoft.com/office/drawing/2014/main" id="{B02B482D-A9DE-44D1-BCBB-D7853EE0787B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1150796" y="338554"/>
          <a:ext cx="612452" cy="265751"/>
        </a:xfrm>
        <a:prstGeom xmlns:a="http://schemas.openxmlformats.org/drawingml/2006/main" prst="bentConnector3">
          <a:avLst>
            <a:gd name="adj1" fmla="val -83"/>
          </a:avLst>
        </a:prstGeom>
        <a:ln xmlns:a="http://schemas.openxmlformats.org/drawingml/2006/main">
          <a:solidFill>
            <a:schemeClr val="tx1">
              <a:lumMod val="75000"/>
              <a:lumOff val="2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0.54079</cdr:y>
    </cdr:from>
    <cdr:to>
      <cdr:x>0.19819</cdr:x>
      <cdr:y>0.55675</cdr:y>
    </cdr:to>
    <cdr:cxnSp macro="">
      <cdr:nvCxnSpPr>
        <cdr:cNvPr id="24" name="Соединительная линия уступом 23">
          <a:extLst xmlns:a="http://schemas.openxmlformats.org/drawingml/2006/main">
            <a:ext uri="{FF2B5EF4-FFF2-40B4-BE49-F238E27FC236}">
              <a16:creationId xmlns:a16="http://schemas.microsoft.com/office/drawing/2014/main" id="{B02B482D-A9DE-44D1-BCBB-D7853EE0787B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0" y="2135108"/>
          <a:ext cx="1148145" cy="63012"/>
        </a:xfrm>
        <a:prstGeom xmlns:a="http://schemas.openxmlformats.org/drawingml/2006/main" prst="bentConnector3">
          <a:avLst>
            <a:gd name="adj1" fmla="val 0"/>
          </a:avLst>
        </a:prstGeom>
        <a:ln xmlns:a="http://schemas.openxmlformats.org/drawingml/2006/main">
          <a:solidFill>
            <a:schemeClr val="tx1">
              <a:lumMod val="75000"/>
              <a:lumOff val="2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BFA25-190E-4A20-82ED-87BE341682C8}" type="datetimeFigureOut">
              <a:rPr lang="ru-RU" smtClean="0"/>
              <a:t>09.11.2025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15782-5FAA-4764-AD95-C03516689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210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971856-074F-117A-97D6-323AEE7E4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DD201DA-79C2-F6AA-0A73-A76255E3BE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E8F435-D199-FE7F-4B9B-7EFB40EF2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38A3-1F56-4C4A-93D0-2F2B6040057D}" type="datetime1">
              <a:rPr lang="ru-RU" smtClean="0"/>
              <a:t>09.11.2025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AD90CE-9451-2FAF-954F-E146FBA65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6B052E-E828-1937-25FD-C0DF97EAF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223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48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2E819-6DDA-E4DC-96B5-3F99B947D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CA2B04-22A1-C73A-6E79-7BBA37B345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18A36D-1788-CB1D-A2CC-CC2F039C8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F4A36-7698-41AA-9635-F97F1C804DC4}" type="datetime1">
              <a:rPr lang="ru-RU" smtClean="0"/>
              <a:t>09.11.2025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A2BDC8-C01B-1EB4-7F07-E8643B1CD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834126-57AD-A82F-456B-8A7903C26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75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898DAE6-29C7-6DCF-DB24-9639E23693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132068-5576-49B3-3B80-F7FC4013B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E0B790-211D-681A-A02F-4D5188B96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DCA2D-F3F5-4F4D-950D-D47A6FC04E10}" type="datetime1">
              <a:rPr lang="ru-RU" smtClean="0"/>
              <a:t>09.11.2025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1E27F9-8E2E-E0AF-0B48-24E6A72F8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E8960E-99A3-1CB0-8E56-ECF1EBC08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569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98741" cy="1080000"/>
          </a:xfrm>
        </p:spPr>
        <p:txBody>
          <a:bodyPr lIns="0" tIns="0" rIns="0" bIns="0" anchor="t">
            <a:noAutofit/>
          </a:bodyPr>
          <a:lstStyle>
            <a:lvl1pPr algn="l">
              <a:defRPr sz="2000">
                <a:solidFill>
                  <a:srgbClr val="3550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528417"/>
            <a:ext cx="10972800" cy="4734000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400" b="0" i="0" baseline="0" smtClean="0"/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184565" y="6356354"/>
            <a:ext cx="398400" cy="365125"/>
          </a:xfrm>
        </p:spPr>
        <p:txBody>
          <a:bodyPr lIns="0" tIns="0" rIns="0" bIns="0" anchor="b"/>
          <a:lstStyle>
            <a:lvl1pPr>
              <a:defRPr>
                <a:solidFill>
                  <a:srgbClr val="3550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B62D969-403B-4FBB-863D-4B786281684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Содержимое 2"/>
          <p:cNvSpPr>
            <a:spLocks noGrp="1"/>
          </p:cNvSpPr>
          <p:nvPr>
            <p:ph idx="13" hasCustomPrompt="1"/>
          </p:nvPr>
        </p:nvSpPr>
        <p:spPr>
          <a:xfrm>
            <a:off x="609601" y="6361476"/>
            <a:ext cx="10190923" cy="360000"/>
          </a:xfr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400" b="0" i="0" baseline="0" smtClean="0"/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/>
              <a:t>* примечание</a:t>
            </a:r>
            <a:br>
              <a:rPr lang="ru-RU" dirty="0"/>
            </a:br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1260905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9F2A5777-D01A-46EF-BC08-7E36FF253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90EA6-EA52-4AF5-9FD6-548D91CB5224}" type="datetime1">
              <a:rPr lang="ru-RU" smtClean="0"/>
              <a:t>09.11.2025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2717F8-62C5-4E90-A7A5-A958A8833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859578-1807-4A54-9A55-33B1ED323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D6EB8C-06A6-4CEE-8757-769B3E324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760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>
            <a:extLst>
              <a:ext uri="{FF2B5EF4-FFF2-40B4-BE49-F238E27FC236}">
                <a16:creationId xmlns:a16="http://schemas.microsoft.com/office/drawing/2014/main" id="{03D2E09A-1F7F-4EB0-B254-51CCA39A9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C89F7-F082-4616-9E7C-F21E1C5AD802}" type="datetime1">
              <a:rPr lang="ru-RU" smtClean="0"/>
              <a:t>09.11.2025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B72782-0655-4B65-B4B6-0B015E773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3B32B2-1C18-41D5-8E07-6293E5ED2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D6EB8C-06A6-4CEE-8757-769B3E324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600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0B6F5C52-917F-4E8E-BF43-AECBFCB81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F5361-6018-48EB-AC7E-C516218E827E}" type="datetime1">
              <a:rPr lang="ru-RU" smtClean="0"/>
              <a:t>09.11.2025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203653-252F-4220-86E0-D4B2B2EE6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59566B-5CDC-454E-BCA6-3BFFF3F5F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AFDBF0-80AF-43AE-B52E-0FAA6A669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626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26359CA4-D396-49EE-B41A-11DD9D732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4B413-ABF5-47F0-BB70-4BA45DDBCF0D}" type="datetime1">
              <a:rPr lang="ru-RU" smtClean="0"/>
              <a:t>09.11.2025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DCF58A-DEE7-467E-BB82-738413B7A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061890-EA5A-4F50-91D3-21DA9D683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EB8C-06A6-4CEE-8757-769B3E3242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33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1D815-4653-DEE5-1A44-0FCF31F21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983302-85BA-6935-C21B-1A5B061B9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2D118A-3344-0FA2-8F86-206060DF6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C23D-1206-4C9C-9472-34EAB09413E9}" type="datetime1">
              <a:rPr lang="ru-RU" smtClean="0"/>
              <a:t>09.11.2025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3520D4-326E-9619-F8DC-A6066998A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4E2D6E-B1BA-7F84-CFD3-B16FF6441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21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44C042-FADF-D578-6F7E-B588F182B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ADA176-319C-F803-F89B-76AD13D34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3D9838-411B-88A9-19D7-9A2A6847E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D449-FFC4-4A0C-9521-7A6AD2CC25DB}" type="datetime1">
              <a:rPr lang="ru-RU" smtClean="0"/>
              <a:t>09.11.2025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F731B4-DA56-8A5B-6A24-EEA03DED1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666916-0FAA-6DD4-0403-13EC65A9D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065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1B057A-5299-1B11-7987-F20A65CFF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C43A1B-93CE-314F-99FE-512F56A5D1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E448CC-7122-3B9D-8853-9945125DA4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024238-FF6D-41BF-773E-71B1A906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1DBB-FE79-4659-A401-F949D975BA95}" type="datetime1">
              <a:rPr lang="ru-RU" smtClean="0"/>
              <a:t>09.11.2025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8F82D9-6E1E-02FA-B6B5-95FAAA05B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90BE3E-ADB3-6CBC-6873-6EDC0F448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815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57A51F-D266-E96E-62F7-3EBE5852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D8C5F2-9BC5-196F-A908-99CCD14FE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7ABCB5-F530-F02E-A6C1-82D08AAD4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74CD995-65ED-CB5B-B06A-78358C444D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93996FC-8E00-3076-08D6-F7B47E11A3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9CF953-CCEF-9B29-9643-126809B27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047F-5AD8-4B56-9D12-9788B5C4A646}" type="datetime1">
              <a:rPr lang="ru-RU" smtClean="0"/>
              <a:t>09.11.2025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F0D8731-A863-4DA1-0247-D3012A350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5960C11-0033-DA03-4F00-AB065FD33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054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602598-6A93-0FFD-51A2-0120BF8F3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9B90117-06E8-FED5-CA91-75005B6FF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CA624-FFFB-4FA9-8DF1-38F5E03F8BA2}" type="datetime1">
              <a:rPr lang="ru-RU" smtClean="0"/>
              <a:t>09.11.2025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0372690-D378-75FC-3D68-FF24835AE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EA133C4-53E7-6D22-E292-A2BD01786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99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43DD7C-EEDD-9549-2B0D-A9B7699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6F92-A7A1-46E6-98FB-974314305AC2}" type="datetime1">
              <a:rPr lang="ru-RU" smtClean="0"/>
              <a:t>09.11.2025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B9BA97-57DF-921F-C397-AB4F559A4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6DD8F4-2FBD-F1A8-4052-37E997C59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124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434E76-C14A-B8E8-6061-A278679D5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D9445E-F4B1-9FB1-AFDE-59E421B2D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66E5B61-766B-85BF-89FE-810608D0B5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9A6D77-39F6-DE2A-453C-A5D90C484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DDA1-A567-45E4-A73F-888C420B8CBA}" type="datetime1">
              <a:rPr lang="ru-RU" smtClean="0"/>
              <a:t>09.11.2025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F15423-51A2-5B8E-C429-69F4B9D58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5B94E4-D21A-B5E8-C521-44BB91A93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611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CFA59-81FD-CB8E-B10D-F4673C220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CA1D4B9-6016-D68E-B2CD-D4A140D48D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06D5C1-7B7F-4454-7F8B-F7633D817E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C08F48-F01F-A69E-DC32-9C402A8A2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C398C-E1EE-424A-A734-20AEA00CB2FC}" type="datetime1">
              <a:rPr lang="ru-RU" smtClean="0"/>
              <a:t>09.11.2025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95AAEB-F9C9-FBE9-CDFC-007905766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AF7138-8E19-E190-17CE-09A2BC654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57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F9FF00-F82B-07DB-8EED-D56F33263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37678A-9BCA-517B-C013-93E6CA769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EEB99A-E812-1B1E-16CF-39CA042229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0AA5EC-E65F-49AB-818E-E08BDE641F74}" type="datetime1">
              <a:rPr lang="ru-RU" smtClean="0"/>
              <a:t>09.11.2025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A04F64-28D8-E859-9245-29B53B4B5B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169DC6-B935-195B-4728-B01DE1320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57727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54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8.sv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svg"/><Relationship Id="rId5" Type="http://schemas.openxmlformats.org/officeDocument/2006/relationships/image" Target="../media/image19.pn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13" Type="http://schemas.openxmlformats.org/officeDocument/2006/relationships/image" Target="../media/image16.png"/><Relationship Id="rId3" Type="http://schemas.openxmlformats.org/officeDocument/2006/relationships/image" Target="../media/image62.svg"/><Relationship Id="rId7" Type="http://schemas.openxmlformats.org/officeDocument/2006/relationships/image" Target="../media/image37.png"/><Relationship Id="rId12" Type="http://schemas.openxmlformats.org/officeDocument/2006/relationships/image" Target="../media/image70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png"/><Relationship Id="rId5" Type="http://schemas.openxmlformats.org/officeDocument/2006/relationships/image" Target="../media/image36.jpeg"/><Relationship Id="rId10" Type="http://schemas.openxmlformats.org/officeDocument/2006/relationships/image" Target="../media/image68.svg"/><Relationship Id="rId4" Type="http://schemas.openxmlformats.org/officeDocument/2006/relationships/image" Target="../media/image35.png"/><Relationship Id="rId9" Type="http://schemas.openxmlformats.org/officeDocument/2006/relationships/image" Target="../media/image38.png"/><Relationship Id="rId14" Type="http://schemas.openxmlformats.org/officeDocument/2006/relationships/image" Target="../media/image31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72.svg"/><Relationship Id="rId7" Type="http://schemas.openxmlformats.org/officeDocument/2006/relationships/image" Target="../media/image76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80.svg"/><Relationship Id="rId5" Type="http://schemas.openxmlformats.org/officeDocument/2006/relationships/image" Target="../media/image74.svg"/><Relationship Id="rId10" Type="http://schemas.openxmlformats.org/officeDocument/2006/relationships/image" Target="../media/image44.png"/><Relationship Id="rId4" Type="http://schemas.openxmlformats.org/officeDocument/2006/relationships/image" Target="../media/image41.png"/><Relationship Id="rId9" Type="http://schemas.openxmlformats.org/officeDocument/2006/relationships/image" Target="../media/image7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sv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svg"/><Relationship Id="rId5" Type="http://schemas.openxmlformats.org/officeDocument/2006/relationships/image" Target="../media/image49.png"/><Relationship Id="rId4" Type="http://schemas.openxmlformats.org/officeDocument/2006/relationships/image" Target="../media/image88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2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9.svg"/><Relationship Id="rId4" Type="http://schemas.openxmlformats.org/officeDocument/2006/relationships/image" Target="../media/image15.png"/><Relationship Id="rId9" Type="http://schemas.openxmlformats.org/officeDocument/2006/relationships/image" Target="../media/image3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sv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sv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7" Type="http://schemas.openxmlformats.org/officeDocument/2006/relationships/image" Target="../media/image47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37.sv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верхние углы 6">
            <a:extLst>
              <a:ext uri="{FF2B5EF4-FFF2-40B4-BE49-F238E27FC236}">
                <a16:creationId xmlns:a16="http://schemas.microsoft.com/office/drawing/2014/main" id="{BA387D8B-B5D2-DB67-AF5E-3CFEA766BCCD}"/>
              </a:ext>
            </a:extLst>
          </p:cNvPr>
          <p:cNvSpPr/>
          <p:nvPr/>
        </p:nvSpPr>
        <p:spPr>
          <a:xfrm rot="5400000">
            <a:off x="2510758" y="1490292"/>
            <a:ext cx="1074482" cy="609600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33BD7C-9930-799E-CC96-D062426289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388" y="1363957"/>
            <a:ext cx="8110962" cy="2296397"/>
          </a:xfrm>
        </p:spPr>
        <p:txBody>
          <a:bodyPr anchor="ctr">
            <a:noAutofit/>
          </a:bodyPr>
          <a:lstStyle/>
          <a:p>
            <a:pPr algn="l"/>
            <a:r>
              <a:rPr lang="ru-RU" sz="5000" b="1" dirty="0">
                <a:solidFill>
                  <a:srgbClr val="3A76BB"/>
                </a:solidFill>
              </a:rPr>
              <a:t>ПРОГРАММА ДОЛГОСРОЧНЫХ СБЕРЕЖЕНИЙ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EED78A8-DEDC-90FC-6C6C-0F0D31D22B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3388" y="4214746"/>
            <a:ext cx="5231574" cy="841775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solidFill>
                  <a:srgbClr val="FFFFFF"/>
                </a:solidFill>
              </a:rPr>
              <a:t>Новые возможности </a:t>
            </a:r>
            <a:r>
              <a:rPr lang="en-US" sz="2200" dirty="0">
                <a:solidFill>
                  <a:srgbClr val="FFFFFF"/>
                </a:solidFill>
              </a:rPr>
              <a:t/>
            </a:r>
            <a:br>
              <a:rPr lang="en-US" sz="2200" dirty="0">
                <a:solidFill>
                  <a:srgbClr val="FFFFFF"/>
                </a:solidFill>
              </a:rPr>
            </a:br>
            <a:r>
              <a:rPr lang="ru-RU" sz="2200" dirty="0">
                <a:solidFill>
                  <a:srgbClr val="FFFFFF"/>
                </a:solidFill>
              </a:rPr>
              <a:t>для инвестиций в свое будущее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033FEE0-3B51-A2F2-2A52-740EF3EB9A0F}"/>
              </a:ext>
            </a:extLst>
          </p:cNvPr>
          <p:cNvSpPr/>
          <p:nvPr/>
        </p:nvSpPr>
        <p:spPr>
          <a:xfrm>
            <a:off x="0" y="6562165"/>
            <a:ext cx="12192000" cy="295835"/>
          </a:xfrm>
          <a:prstGeom prst="rect">
            <a:avLst/>
          </a:prstGeom>
          <a:solidFill>
            <a:srgbClr val="3A76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3EAE5E-D7EB-3B99-00A4-689D22D3A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472950" y="690663"/>
            <a:ext cx="5480520" cy="5539769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D9BA00E-B196-4C0C-4F3D-2C43EFB3EC88}"/>
              </a:ext>
            </a:extLst>
          </p:cNvPr>
          <p:cNvGrpSpPr/>
          <p:nvPr/>
        </p:nvGrpSpPr>
        <p:grpSpPr>
          <a:xfrm>
            <a:off x="774724" y="385352"/>
            <a:ext cx="5579501" cy="542097"/>
            <a:chOff x="774724" y="385352"/>
            <a:chExt cx="5579501" cy="542097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AE0A231D-99FE-A0F5-7FAC-D10172266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3219" y="385352"/>
              <a:ext cx="2291006" cy="542097"/>
            </a:xfrm>
            <a:prstGeom prst="rect">
              <a:avLst/>
            </a:prstGeom>
          </p:spPr>
        </p:pic>
        <p:grpSp>
          <p:nvGrpSpPr>
            <p:cNvPr id="10" name="Рисунок 6">
              <a:extLst>
                <a:ext uri="{FF2B5EF4-FFF2-40B4-BE49-F238E27FC236}">
                  <a16:creationId xmlns:a16="http://schemas.microsoft.com/office/drawing/2014/main" id="{5356D5BC-6CB5-72F6-9B26-BDB9A5D5CEF0}"/>
                </a:ext>
              </a:extLst>
            </p:cNvPr>
            <p:cNvGrpSpPr/>
            <p:nvPr/>
          </p:nvGrpSpPr>
          <p:grpSpPr>
            <a:xfrm>
              <a:off x="2298268" y="454182"/>
              <a:ext cx="1611465" cy="404436"/>
              <a:chOff x="2298268" y="466367"/>
              <a:chExt cx="1611465" cy="404436"/>
            </a:xfrm>
            <a:solidFill>
              <a:srgbClr val="797A7C"/>
            </a:solidFill>
          </p:grpSpPr>
          <p:grpSp>
            <p:nvGrpSpPr>
              <p:cNvPr id="36" name="Рисунок 6">
                <a:extLst>
                  <a:ext uri="{FF2B5EF4-FFF2-40B4-BE49-F238E27FC236}">
                    <a16:creationId xmlns:a16="http://schemas.microsoft.com/office/drawing/2014/main" id="{E0CCA20D-4013-2D74-0E18-C69736D13023}"/>
                  </a:ext>
                </a:extLst>
              </p:cNvPr>
              <p:cNvGrpSpPr/>
              <p:nvPr/>
            </p:nvGrpSpPr>
            <p:grpSpPr>
              <a:xfrm>
                <a:off x="2298268" y="466367"/>
                <a:ext cx="404436" cy="404436"/>
                <a:chOff x="2298268" y="466367"/>
                <a:chExt cx="404436" cy="404436"/>
              </a:xfrm>
              <a:grpFill/>
            </p:grpSpPr>
            <p:sp>
              <p:nvSpPr>
                <p:cNvPr id="48" name="Полилиния: фигура 47">
                  <a:extLst>
                    <a:ext uri="{FF2B5EF4-FFF2-40B4-BE49-F238E27FC236}">
                      <a16:creationId xmlns:a16="http://schemas.microsoft.com/office/drawing/2014/main" id="{D27220C3-F7FF-E77E-6639-BBE1DABE9F1E}"/>
                    </a:ext>
                  </a:extLst>
                </p:cNvPr>
                <p:cNvSpPr/>
                <p:nvPr/>
              </p:nvSpPr>
              <p:spPr>
                <a:xfrm>
                  <a:off x="2298268" y="466367"/>
                  <a:ext cx="404436" cy="404436"/>
                </a:xfrm>
                <a:custGeom>
                  <a:avLst/>
                  <a:gdLst>
                    <a:gd name="connsiteX0" fmla="*/ 202218 w 404436"/>
                    <a:gd name="connsiteY0" fmla="*/ 0 h 404436"/>
                    <a:gd name="connsiteX1" fmla="*/ 0 w 404436"/>
                    <a:gd name="connsiteY1" fmla="*/ 202218 h 404436"/>
                    <a:gd name="connsiteX2" fmla="*/ 202218 w 404436"/>
                    <a:gd name="connsiteY2" fmla="*/ 404436 h 404436"/>
                    <a:gd name="connsiteX3" fmla="*/ 404436 w 404436"/>
                    <a:gd name="connsiteY3" fmla="*/ 202218 h 404436"/>
                    <a:gd name="connsiteX4" fmla="*/ 202218 w 404436"/>
                    <a:gd name="connsiteY4" fmla="*/ 0 h 404436"/>
                    <a:gd name="connsiteX5" fmla="*/ 202218 w 404436"/>
                    <a:gd name="connsiteY5" fmla="*/ 387857 h 404436"/>
                    <a:gd name="connsiteX6" fmla="*/ 16579 w 404436"/>
                    <a:gd name="connsiteY6" fmla="*/ 202218 h 404436"/>
                    <a:gd name="connsiteX7" fmla="*/ 202218 w 404436"/>
                    <a:gd name="connsiteY7" fmla="*/ 16579 h 404436"/>
                    <a:gd name="connsiteX8" fmla="*/ 387857 w 404436"/>
                    <a:gd name="connsiteY8" fmla="*/ 202218 h 404436"/>
                    <a:gd name="connsiteX9" fmla="*/ 202218 w 404436"/>
                    <a:gd name="connsiteY9" fmla="*/ 387857 h 404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4436" h="404436">
                      <a:moveTo>
                        <a:pt x="202218" y="0"/>
                      </a:moveTo>
                      <a:cubicBezTo>
                        <a:pt x="91187" y="0"/>
                        <a:pt x="0" y="89930"/>
                        <a:pt x="0" y="202218"/>
                      </a:cubicBezTo>
                      <a:cubicBezTo>
                        <a:pt x="0" y="314506"/>
                        <a:pt x="89931" y="404436"/>
                        <a:pt x="202218" y="404436"/>
                      </a:cubicBezTo>
                      <a:cubicBezTo>
                        <a:pt x="314506" y="404436"/>
                        <a:pt x="404436" y="314506"/>
                        <a:pt x="404436" y="202218"/>
                      </a:cubicBezTo>
                      <a:cubicBezTo>
                        <a:pt x="404436" y="89930"/>
                        <a:pt x="313501" y="0"/>
                        <a:pt x="202218" y="0"/>
                      </a:cubicBezTo>
                      <a:close/>
                      <a:moveTo>
                        <a:pt x="202218" y="387857"/>
                      </a:moveTo>
                      <a:cubicBezTo>
                        <a:pt x="99476" y="387857"/>
                        <a:pt x="16579" y="305211"/>
                        <a:pt x="16579" y="202218"/>
                      </a:cubicBezTo>
                      <a:cubicBezTo>
                        <a:pt x="16579" y="99225"/>
                        <a:pt x="99225" y="16579"/>
                        <a:pt x="202218" y="16579"/>
                      </a:cubicBezTo>
                      <a:cubicBezTo>
                        <a:pt x="305211" y="16579"/>
                        <a:pt x="387857" y="99225"/>
                        <a:pt x="387857" y="202218"/>
                      </a:cubicBezTo>
                      <a:cubicBezTo>
                        <a:pt x="389113" y="303955"/>
                        <a:pt x="305211" y="387857"/>
                        <a:pt x="202218" y="387857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9" name="Полилиния: фигура 48">
                  <a:extLst>
                    <a:ext uri="{FF2B5EF4-FFF2-40B4-BE49-F238E27FC236}">
                      <a16:creationId xmlns:a16="http://schemas.microsoft.com/office/drawing/2014/main" id="{FD20F4C2-94E2-F7D2-FE53-9EB0905F0C84}"/>
                    </a:ext>
                  </a:extLst>
                </p:cNvPr>
                <p:cNvSpPr/>
                <p:nvPr/>
              </p:nvSpPr>
              <p:spPr>
                <a:xfrm>
                  <a:off x="2334190" y="524144"/>
                  <a:ext cx="333094" cy="294660"/>
                </a:xfrm>
                <a:custGeom>
                  <a:avLst/>
                  <a:gdLst>
                    <a:gd name="connsiteX0" fmla="*/ 166296 w 333094"/>
                    <a:gd name="connsiteY0" fmla="*/ 294661 h 294660"/>
                    <a:gd name="connsiteX1" fmla="*/ 178103 w 333094"/>
                    <a:gd name="connsiteY1" fmla="*/ 284110 h 294660"/>
                    <a:gd name="connsiteX2" fmla="*/ 184132 w 333094"/>
                    <a:gd name="connsiteY2" fmla="*/ 290139 h 294660"/>
                    <a:gd name="connsiteX3" fmla="*/ 192421 w 333094"/>
                    <a:gd name="connsiteY3" fmla="*/ 288883 h 294660"/>
                    <a:gd name="connsiteX4" fmla="*/ 198450 w 333094"/>
                    <a:gd name="connsiteY4" fmla="*/ 282854 h 294660"/>
                    <a:gd name="connsiteX5" fmla="*/ 198450 w 333094"/>
                    <a:gd name="connsiteY5" fmla="*/ 274564 h 294660"/>
                    <a:gd name="connsiteX6" fmla="*/ 212517 w 333094"/>
                    <a:gd name="connsiteY6" fmla="*/ 278081 h 294660"/>
                    <a:gd name="connsiteX7" fmla="*/ 218546 w 333094"/>
                    <a:gd name="connsiteY7" fmla="*/ 262758 h 294660"/>
                    <a:gd name="connsiteX8" fmla="*/ 193677 w 333094"/>
                    <a:gd name="connsiteY8" fmla="*/ 203725 h 294660"/>
                    <a:gd name="connsiteX9" fmla="*/ 191417 w 333094"/>
                    <a:gd name="connsiteY9" fmla="*/ 197696 h 294660"/>
                    <a:gd name="connsiteX10" fmla="*/ 189156 w 333094"/>
                    <a:gd name="connsiteY10" fmla="*/ 194180 h 294660"/>
                    <a:gd name="connsiteX11" fmla="*/ 186895 w 333094"/>
                    <a:gd name="connsiteY11" fmla="*/ 191919 h 294660"/>
                    <a:gd name="connsiteX12" fmla="*/ 209252 w 333094"/>
                    <a:gd name="connsiteY12" fmla="*/ 200208 h 294660"/>
                    <a:gd name="connsiteX13" fmla="*/ 214025 w 333094"/>
                    <a:gd name="connsiteY13" fmla="*/ 200208 h 294660"/>
                    <a:gd name="connsiteX14" fmla="*/ 218798 w 333094"/>
                    <a:gd name="connsiteY14" fmla="*/ 200208 h 294660"/>
                    <a:gd name="connsiteX15" fmla="*/ 223570 w 333094"/>
                    <a:gd name="connsiteY15" fmla="*/ 202469 h 294660"/>
                    <a:gd name="connsiteX16" fmla="*/ 237638 w 333094"/>
                    <a:gd name="connsiteY16" fmla="*/ 213020 h 294660"/>
                    <a:gd name="connsiteX17" fmla="*/ 242411 w 333094"/>
                    <a:gd name="connsiteY17" fmla="*/ 221309 h 294660"/>
                    <a:gd name="connsiteX18" fmla="*/ 234121 w 333094"/>
                    <a:gd name="connsiteY18" fmla="*/ 231860 h 294660"/>
                    <a:gd name="connsiteX19" fmla="*/ 245928 w 333094"/>
                    <a:gd name="connsiteY19" fmla="*/ 243666 h 294660"/>
                    <a:gd name="connsiteX20" fmla="*/ 243667 w 333094"/>
                    <a:gd name="connsiteY20" fmla="*/ 236633 h 294660"/>
                    <a:gd name="connsiteX21" fmla="*/ 248439 w 333094"/>
                    <a:gd name="connsiteY21" fmla="*/ 235377 h 294660"/>
                    <a:gd name="connsiteX22" fmla="*/ 250700 w 333094"/>
                    <a:gd name="connsiteY22" fmla="*/ 227087 h 294660"/>
                    <a:gd name="connsiteX23" fmla="*/ 270797 w 333094"/>
                    <a:gd name="connsiteY23" fmla="*/ 223570 h 294660"/>
                    <a:gd name="connsiteX24" fmla="*/ 275569 w 333094"/>
                    <a:gd name="connsiteY24" fmla="*/ 218797 h 294660"/>
                    <a:gd name="connsiteX25" fmla="*/ 280342 w 333094"/>
                    <a:gd name="connsiteY25" fmla="*/ 224826 h 294660"/>
                    <a:gd name="connsiteX26" fmla="*/ 274313 w 333094"/>
                    <a:gd name="connsiteY26" fmla="*/ 211764 h 294660"/>
                    <a:gd name="connsiteX27" fmla="*/ 274313 w 333094"/>
                    <a:gd name="connsiteY27" fmla="*/ 211764 h 294660"/>
                    <a:gd name="connsiteX28" fmla="*/ 282603 w 333094"/>
                    <a:gd name="connsiteY28" fmla="*/ 211764 h 294660"/>
                    <a:gd name="connsiteX29" fmla="*/ 269540 w 333094"/>
                    <a:gd name="connsiteY29" fmla="*/ 205735 h 294660"/>
                    <a:gd name="connsiteX30" fmla="*/ 252961 w 333094"/>
                    <a:gd name="connsiteY30" fmla="*/ 214025 h 294660"/>
                    <a:gd name="connsiteX31" fmla="*/ 248188 w 333094"/>
                    <a:gd name="connsiteY31" fmla="*/ 210508 h 294660"/>
                    <a:gd name="connsiteX32" fmla="*/ 231609 w 333094"/>
                    <a:gd name="connsiteY32" fmla="*/ 193928 h 294660"/>
                    <a:gd name="connsiteX33" fmla="*/ 222063 w 333094"/>
                    <a:gd name="connsiteY33" fmla="*/ 166798 h 294660"/>
                    <a:gd name="connsiteX34" fmla="*/ 206740 w 333094"/>
                    <a:gd name="connsiteY34" fmla="*/ 159765 h 294660"/>
                    <a:gd name="connsiteX35" fmla="*/ 211513 w 333094"/>
                    <a:gd name="connsiteY35" fmla="*/ 151475 h 294660"/>
                    <a:gd name="connsiteX36" fmla="*/ 232865 w 333094"/>
                    <a:gd name="connsiteY36" fmla="*/ 149214 h 294660"/>
                    <a:gd name="connsiteX37" fmla="*/ 255222 w 333094"/>
                    <a:gd name="connsiteY37" fmla="*/ 146953 h 294660"/>
                    <a:gd name="connsiteX38" fmla="*/ 257483 w 333094"/>
                    <a:gd name="connsiteY38" fmla="*/ 157504 h 294660"/>
                    <a:gd name="connsiteX39" fmla="*/ 277579 w 333094"/>
                    <a:gd name="connsiteY39" fmla="*/ 176344 h 294660"/>
                    <a:gd name="connsiteX40" fmla="*/ 294158 w 333094"/>
                    <a:gd name="connsiteY40" fmla="*/ 202469 h 294660"/>
                    <a:gd name="connsiteX41" fmla="*/ 296419 w 333094"/>
                    <a:gd name="connsiteY41" fmla="*/ 203725 h 294660"/>
                    <a:gd name="connsiteX42" fmla="*/ 333095 w 333094"/>
                    <a:gd name="connsiteY42" fmla="*/ 217793 h 294660"/>
                    <a:gd name="connsiteX43" fmla="*/ 327066 w 333094"/>
                    <a:gd name="connsiteY43" fmla="*/ 204730 h 294660"/>
                    <a:gd name="connsiteX44" fmla="*/ 325810 w 333094"/>
                    <a:gd name="connsiteY44" fmla="*/ 119572 h 294660"/>
                    <a:gd name="connsiteX45" fmla="*/ 271550 w 333094"/>
                    <a:gd name="connsiteY45" fmla="*/ 42704 h 294660"/>
                    <a:gd name="connsiteX46" fmla="*/ 249193 w 333094"/>
                    <a:gd name="connsiteY46" fmla="*/ 47477 h 294660"/>
                    <a:gd name="connsiteX47" fmla="*/ 240903 w 333094"/>
                    <a:gd name="connsiteY47" fmla="*/ 79380 h 294660"/>
                    <a:gd name="connsiteX48" fmla="*/ 240903 w 333094"/>
                    <a:gd name="connsiteY48" fmla="*/ 80636 h 294660"/>
                    <a:gd name="connsiteX49" fmla="*/ 239647 w 333094"/>
                    <a:gd name="connsiteY49" fmla="*/ 88926 h 294660"/>
                    <a:gd name="connsiteX50" fmla="*/ 224324 w 333094"/>
                    <a:gd name="connsiteY50" fmla="*/ 97215 h 294660"/>
                    <a:gd name="connsiteX51" fmla="*/ 214778 w 333094"/>
                    <a:gd name="connsiteY51" fmla="*/ 93699 h 294660"/>
                    <a:gd name="connsiteX52" fmla="*/ 202972 w 333094"/>
                    <a:gd name="connsiteY52" fmla="*/ 72346 h 294660"/>
                    <a:gd name="connsiteX53" fmla="*/ 204228 w 333094"/>
                    <a:gd name="connsiteY53" fmla="*/ 47477 h 294660"/>
                    <a:gd name="connsiteX54" fmla="*/ 227841 w 333094"/>
                    <a:gd name="connsiteY54" fmla="*/ 32154 h 294660"/>
                    <a:gd name="connsiteX55" fmla="*/ 246681 w 333094"/>
                    <a:gd name="connsiteY55" fmla="*/ 26125 h 294660"/>
                    <a:gd name="connsiteX56" fmla="*/ 252710 w 333094"/>
                    <a:gd name="connsiteY56" fmla="*/ 29642 h 294660"/>
                    <a:gd name="connsiteX57" fmla="*/ 252710 w 333094"/>
                    <a:gd name="connsiteY57" fmla="*/ 16579 h 294660"/>
                    <a:gd name="connsiteX58" fmla="*/ 233870 w 333094"/>
                    <a:gd name="connsiteY58" fmla="*/ 11807 h 294660"/>
                    <a:gd name="connsiteX59" fmla="*/ 205484 w 333094"/>
                    <a:gd name="connsiteY59" fmla="*/ 4773 h 294660"/>
                    <a:gd name="connsiteX60" fmla="*/ 179359 w 333094"/>
                    <a:gd name="connsiteY60" fmla="*/ 0 h 294660"/>
                    <a:gd name="connsiteX61" fmla="*/ 188904 w 333094"/>
                    <a:gd name="connsiteY61" fmla="*/ 17835 h 294660"/>
                    <a:gd name="connsiteX62" fmla="*/ 166547 w 333094"/>
                    <a:gd name="connsiteY62" fmla="*/ 69834 h 294660"/>
                    <a:gd name="connsiteX63" fmla="*/ 144190 w 333094"/>
                    <a:gd name="connsiteY63" fmla="*/ 17835 h 294660"/>
                    <a:gd name="connsiteX64" fmla="*/ 153736 w 333094"/>
                    <a:gd name="connsiteY64" fmla="*/ 0 h 294660"/>
                    <a:gd name="connsiteX65" fmla="*/ 127611 w 333094"/>
                    <a:gd name="connsiteY65" fmla="*/ 4773 h 294660"/>
                    <a:gd name="connsiteX66" fmla="*/ 99225 w 333094"/>
                    <a:gd name="connsiteY66" fmla="*/ 11807 h 294660"/>
                    <a:gd name="connsiteX67" fmla="*/ 80385 w 333094"/>
                    <a:gd name="connsiteY67" fmla="*/ 16579 h 294660"/>
                    <a:gd name="connsiteX68" fmla="*/ 80385 w 333094"/>
                    <a:gd name="connsiteY68" fmla="*/ 29642 h 294660"/>
                    <a:gd name="connsiteX69" fmla="*/ 86414 w 333094"/>
                    <a:gd name="connsiteY69" fmla="*/ 26125 h 294660"/>
                    <a:gd name="connsiteX70" fmla="*/ 105254 w 333094"/>
                    <a:gd name="connsiteY70" fmla="*/ 32154 h 294660"/>
                    <a:gd name="connsiteX71" fmla="*/ 128867 w 333094"/>
                    <a:gd name="connsiteY71" fmla="*/ 47477 h 294660"/>
                    <a:gd name="connsiteX72" fmla="*/ 130123 w 333094"/>
                    <a:gd name="connsiteY72" fmla="*/ 72346 h 294660"/>
                    <a:gd name="connsiteX73" fmla="*/ 118316 w 333094"/>
                    <a:gd name="connsiteY73" fmla="*/ 93699 h 294660"/>
                    <a:gd name="connsiteX74" fmla="*/ 108771 w 333094"/>
                    <a:gd name="connsiteY74" fmla="*/ 97215 h 294660"/>
                    <a:gd name="connsiteX75" fmla="*/ 93447 w 333094"/>
                    <a:gd name="connsiteY75" fmla="*/ 88926 h 294660"/>
                    <a:gd name="connsiteX76" fmla="*/ 92191 w 333094"/>
                    <a:gd name="connsiteY76" fmla="*/ 80636 h 294660"/>
                    <a:gd name="connsiteX77" fmla="*/ 92191 w 333094"/>
                    <a:gd name="connsiteY77" fmla="*/ 79380 h 294660"/>
                    <a:gd name="connsiteX78" fmla="*/ 83902 w 333094"/>
                    <a:gd name="connsiteY78" fmla="*/ 47477 h 294660"/>
                    <a:gd name="connsiteX79" fmla="*/ 61545 w 333094"/>
                    <a:gd name="connsiteY79" fmla="*/ 42704 h 294660"/>
                    <a:gd name="connsiteX80" fmla="*/ 7285 w 333094"/>
                    <a:gd name="connsiteY80" fmla="*/ 119572 h 294660"/>
                    <a:gd name="connsiteX81" fmla="*/ 6029 w 333094"/>
                    <a:gd name="connsiteY81" fmla="*/ 204730 h 294660"/>
                    <a:gd name="connsiteX82" fmla="*/ 0 w 333094"/>
                    <a:gd name="connsiteY82" fmla="*/ 217793 h 294660"/>
                    <a:gd name="connsiteX83" fmla="*/ 36676 w 333094"/>
                    <a:gd name="connsiteY83" fmla="*/ 203725 h 294660"/>
                    <a:gd name="connsiteX84" fmla="*/ 38936 w 333094"/>
                    <a:gd name="connsiteY84" fmla="*/ 202469 h 294660"/>
                    <a:gd name="connsiteX85" fmla="*/ 55516 w 333094"/>
                    <a:gd name="connsiteY85" fmla="*/ 176344 h 294660"/>
                    <a:gd name="connsiteX86" fmla="*/ 75612 w 333094"/>
                    <a:gd name="connsiteY86" fmla="*/ 157504 h 294660"/>
                    <a:gd name="connsiteX87" fmla="*/ 77873 w 333094"/>
                    <a:gd name="connsiteY87" fmla="*/ 146953 h 294660"/>
                    <a:gd name="connsiteX88" fmla="*/ 100230 w 333094"/>
                    <a:gd name="connsiteY88" fmla="*/ 149214 h 294660"/>
                    <a:gd name="connsiteX89" fmla="*/ 121582 w 333094"/>
                    <a:gd name="connsiteY89" fmla="*/ 151475 h 294660"/>
                    <a:gd name="connsiteX90" fmla="*/ 126355 w 333094"/>
                    <a:gd name="connsiteY90" fmla="*/ 159765 h 294660"/>
                    <a:gd name="connsiteX91" fmla="*/ 111032 w 333094"/>
                    <a:gd name="connsiteY91" fmla="*/ 166798 h 294660"/>
                    <a:gd name="connsiteX92" fmla="*/ 101486 w 333094"/>
                    <a:gd name="connsiteY92" fmla="*/ 193928 h 294660"/>
                    <a:gd name="connsiteX93" fmla="*/ 84906 w 333094"/>
                    <a:gd name="connsiteY93" fmla="*/ 210508 h 294660"/>
                    <a:gd name="connsiteX94" fmla="*/ 80134 w 333094"/>
                    <a:gd name="connsiteY94" fmla="*/ 214025 h 294660"/>
                    <a:gd name="connsiteX95" fmla="*/ 63554 w 333094"/>
                    <a:gd name="connsiteY95" fmla="*/ 205735 h 294660"/>
                    <a:gd name="connsiteX96" fmla="*/ 50492 w 333094"/>
                    <a:gd name="connsiteY96" fmla="*/ 211764 h 294660"/>
                    <a:gd name="connsiteX97" fmla="*/ 58781 w 333094"/>
                    <a:gd name="connsiteY97" fmla="*/ 211764 h 294660"/>
                    <a:gd name="connsiteX98" fmla="*/ 58781 w 333094"/>
                    <a:gd name="connsiteY98" fmla="*/ 211764 h 294660"/>
                    <a:gd name="connsiteX99" fmla="*/ 52753 w 333094"/>
                    <a:gd name="connsiteY99" fmla="*/ 224826 h 294660"/>
                    <a:gd name="connsiteX100" fmla="*/ 57525 w 333094"/>
                    <a:gd name="connsiteY100" fmla="*/ 218797 h 294660"/>
                    <a:gd name="connsiteX101" fmla="*/ 62298 w 333094"/>
                    <a:gd name="connsiteY101" fmla="*/ 223570 h 294660"/>
                    <a:gd name="connsiteX102" fmla="*/ 82394 w 333094"/>
                    <a:gd name="connsiteY102" fmla="*/ 227087 h 294660"/>
                    <a:gd name="connsiteX103" fmla="*/ 84655 w 333094"/>
                    <a:gd name="connsiteY103" fmla="*/ 235377 h 294660"/>
                    <a:gd name="connsiteX104" fmla="*/ 89428 w 333094"/>
                    <a:gd name="connsiteY104" fmla="*/ 236633 h 294660"/>
                    <a:gd name="connsiteX105" fmla="*/ 87167 w 333094"/>
                    <a:gd name="connsiteY105" fmla="*/ 243666 h 294660"/>
                    <a:gd name="connsiteX106" fmla="*/ 98974 w 333094"/>
                    <a:gd name="connsiteY106" fmla="*/ 231860 h 294660"/>
                    <a:gd name="connsiteX107" fmla="*/ 90684 w 333094"/>
                    <a:gd name="connsiteY107" fmla="*/ 221309 h 294660"/>
                    <a:gd name="connsiteX108" fmla="*/ 95457 w 333094"/>
                    <a:gd name="connsiteY108" fmla="*/ 213020 h 294660"/>
                    <a:gd name="connsiteX109" fmla="*/ 109524 w 333094"/>
                    <a:gd name="connsiteY109" fmla="*/ 202469 h 294660"/>
                    <a:gd name="connsiteX110" fmla="*/ 114297 w 333094"/>
                    <a:gd name="connsiteY110" fmla="*/ 200208 h 294660"/>
                    <a:gd name="connsiteX111" fmla="*/ 119070 w 333094"/>
                    <a:gd name="connsiteY111" fmla="*/ 200208 h 294660"/>
                    <a:gd name="connsiteX112" fmla="*/ 123843 w 333094"/>
                    <a:gd name="connsiteY112" fmla="*/ 200208 h 294660"/>
                    <a:gd name="connsiteX113" fmla="*/ 146200 w 333094"/>
                    <a:gd name="connsiteY113" fmla="*/ 191919 h 294660"/>
                    <a:gd name="connsiteX114" fmla="*/ 143939 w 333094"/>
                    <a:gd name="connsiteY114" fmla="*/ 194180 h 294660"/>
                    <a:gd name="connsiteX115" fmla="*/ 141678 w 333094"/>
                    <a:gd name="connsiteY115" fmla="*/ 197696 h 294660"/>
                    <a:gd name="connsiteX116" fmla="*/ 139417 w 333094"/>
                    <a:gd name="connsiteY116" fmla="*/ 203725 h 294660"/>
                    <a:gd name="connsiteX117" fmla="*/ 114548 w 333094"/>
                    <a:gd name="connsiteY117" fmla="*/ 262758 h 294660"/>
                    <a:gd name="connsiteX118" fmla="*/ 120577 w 333094"/>
                    <a:gd name="connsiteY118" fmla="*/ 278081 h 294660"/>
                    <a:gd name="connsiteX119" fmla="*/ 134645 w 333094"/>
                    <a:gd name="connsiteY119" fmla="*/ 274564 h 294660"/>
                    <a:gd name="connsiteX120" fmla="*/ 134645 w 333094"/>
                    <a:gd name="connsiteY120" fmla="*/ 282854 h 294660"/>
                    <a:gd name="connsiteX121" fmla="*/ 140673 w 333094"/>
                    <a:gd name="connsiteY121" fmla="*/ 288883 h 294660"/>
                    <a:gd name="connsiteX122" fmla="*/ 148963 w 333094"/>
                    <a:gd name="connsiteY122" fmla="*/ 290139 h 294660"/>
                    <a:gd name="connsiteX123" fmla="*/ 154992 w 333094"/>
                    <a:gd name="connsiteY123" fmla="*/ 284110 h 294660"/>
                    <a:gd name="connsiteX124" fmla="*/ 166799 w 333094"/>
                    <a:gd name="connsiteY124" fmla="*/ 294661 h 294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</a:cxnLst>
                  <a:rect l="l" t="t" r="r" b="b"/>
                  <a:pathLst>
                    <a:path w="333094" h="294660">
                      <a:moveTo>
                        <a:pt x="166296" y="294661"/>
                      </a:moveTo>
                      <a:cubicBezTo>
                        <a:pt x="173330" y="294661"/>
                        <a:pt x="176847" y="289888"/>
                        <a:pt x="178103" y="284110"/>
                      </a:cubicBezTo>
                      <a:cubicBezTo>
                        <a:pt x="179359" y="286371"/>
                        <a:pt x="181619" y="288883"/>
                        <a:pt x="184132" y="290139"/>
                      </a:cubicBezTo>
                      <a:cubicBezTo>
                        <a:pt x="186392" y="290139"/>
                        <a:pt x="190160" y="290139"/>
                        <a:pt x="192421" y="288883"/>
                      </a:cubicBezTo>
                      <a:cubicBezTo>
                        <a:pt x="194682" y="287627"/>
                        <a:pt x="197194" y="285366"/>
                        <a:pt x="198450" y="282854"/>
                      </a:cubicBezTo>
                      <a:cubicBezTo>
                        <a:pt x="199706" y="280342"/>
                        <a:pt x="199706" y="276825"/>
                        <a:pt x="198450" y="274564"/>
                      </a:cubicBezTo>
                      <a:cubicBezTo>
                        <a:pt x="201967" y="279337"/>
                        <a:pt x="206740" y="280593"/>
                        <a:pt x="212517" y="278081"/>
                      </a:cubicBezTo>
                      <a:cubicBezTo>
                        <a:pt x="219551" y="274564"/>
                        <a:pt x="222063" y="269792"/>
                        <a:pt x="218546" y="262758"/>
                      </a:cubicBezTo>
                      <a:cubicBezTo>
                        <a:pt x="210257" y="242662"/>
                        <a:pt x="201967" y="223821"/>
                        <a:pt x="193677" y="203725"/>
                      </a:cubicBezTo>
                      <a:cubicBezTo>
                        <a:pt x="192421" y="201464"/>
                        <a:pt x="192421" y="200208"/>
                        <a:pt x="191417" y="197696"/>
                      </a:cubicBezTo>
                      <a:cubicBezTo>
                        <a:pt x="190160" y="196440"/>
                        <a:pt x="190160" y="195436"/>
                        <a:pt x="189156" y="194180"/>
                      </a:cubicBezTo>
                      <a:cubicBezTo>
                        <a:pt x="189156" y="192924"/>
                        <a:pt x="187900" y="192924"/>
                        <a:pt x="186895" y="191919"/>
                      </a:cubicBezTo>
                      <a:cubicBezTo>
                        <a:pt x="199957" y="193175"/>
                        <a:pt x="205735" y="197948"/>
                        <a:pt x="209252" y="200208"/>
                      </a:cubicBezTo>
                      <a:cubicBezTo>
                        <a:pt x="209252" y="200208"/>
                        <a:pt x="210842" y="200208"/>
                        <a:pt x="214025" y="200208"/>
                      </a:cubicBezTo>
                      <a:lnTo>
                        <a:pt x="218798" y="200208"/>
                      </a:lnTo>
                      <a:cubicBezTo>
                        <a:pt x="218798" y="200208"/>
                        <a:pt x="222314" y="202469"/>
                        <a:pt x="223570" y="202469"/>
                      </a:cubicBezTo>
                      <a:cubicBezTo>
                        <a:pt x="228343" y="205986"/>
                        <a:pt x="233116" y="209503"/>
                        <a:pt x="237638" y="213020"/>
                      </a:cubicBezTo>
                      <a:cubicBezTo>
                        <a:pt x="239898" y="215281"/>
                        <a:pt x="242411" y="217793"/>
                        <a:pt x="242411" y="221309"/>
                      </a:cubicBezTo>
                      <a:cubicBezTo>
                        <a:pt x="242411" y="223570"/>
                        <a:pt x="235377" y="229599"/>
                        <a:pt x="234121" y="231860"/>
                      </a:cubicBezTo>
                      <a:cubicBezTo>
                        <a:pt x="229348" y="236633"/>
                        <a:pt x="236382" y="243666"/>
                        <a:pt x="245928" y="243666"/>
                      </a:cubicBezTo>
                      <a:cubicBezTo>
                        <a:pt x="243667" y="241406"/>
                        <a:pt x="242411" y="238894"/>
                        <a:pt x="243667" y="236633"/>
                      </a:cubicBezTo>
                      <a:cubicBezTo>
                        <a:pt x="244923" y="236633"/>
                        <a:pt x="245928" y="236633"/>
                        <a:pt x="248439" y="235377"/>
                      </a:cubicBezTo>
                      <a:cubicBezTo>
                        <a:pt x="250700" y="234121"/>
                        <a:pt x="249696" y="228343"/>
                        <a:pt x="250700" y="227087"/>
                      </a:cubicBezTo>
                      <a:cubicBezTo>
                        <a:pt x="254217" y="223570"/>
                        <a:pt x="263763" y="223570"/>
                        <a:pt x="270797" y="223570"/>
                      </a:cubicBezTo>
                      <a:cubicBezTo>
                        <a:pt x="273057" y="223570"/>
                        <a:pt x="276825" y="222314"/>
                        <a:pt x="275569" y="218797"/>
                      </a:cubicBezTo>
                      <a:cubicBezTo>
                        <a:pt x="279086" y="218797"/>
                        <a:pt x="280342" y="222314"/>
                        <a:pt x="280342" y="224826"/>
                      </a:cubicBezTo>
                      <a:cubicBezTo>
                        <a:pt x="283859" y="222565"/>
                        <a:pt x="286371" y="214276"/>
                        <a:pt x="274313" y="211764"/>
                      </a:cubicBezTo>
                      <a:lnTo>
                        <a:pt x="274313" y="211764"/>
                      </a:lnTo>
                      <a:cubicBezTo>
                        <a:pt x="276574" y="209503"/>
                        <a:pt x="280342" y="209503"/>
                        <a:pt x="282603" y="211764"/>
                      </a:cubicBezTo>
                      <a:cubicBezTo>
                        <a:pt x="284864" y="208247"/>
                        <a:pt x="279086" y="202218"/>
                        <a:pt x="269540" y="205735"/>
                      </a:cubicBezTo>
                      <a:cubicBezTo>
                        <a:pt x="269540" y="205735"/>
                        <a:pt x="264768" y="199706"/>
                        <a:pt x="252961" y="214025"/>
                      </a:cubicBezTo>
                      <a:cubicBezTo>
                        <a:pt x="251705" y="212769"/>
                        <a:pt x="249444" y="211764"/>
                        <a:pt x="248188" y="210508"/>
                      </a:cubicBezTo>
                      <a:lnTo>
                        <a:pt x="231609" y="193928"/>
                      </a:lnTo>
                      <a:cubicBezTo>
                        <a:pt x="231609" y="186895"/>
                        <a:pt x="230353" y="173832"/>
                        <a:pt x="222063" y="166798"/>
                      </a:cubicBezTo>
                      <a:cubicBezTo>
                        <a:pt x="218546" y="163282"/>
                        <a:pt x="215029" y="162026"/>
                        <a:pt x="206740" y="159765"/>
                      </a:cubicBezTo>
                      <a:cubicBezTo>
                        <a:pt x="206740" y="159765"/>
                        <a:pt x="210257" y="153736"/>
                        <a:pt x="211513" y="151475"/>
                      </a:cubicBezTo>
                      <a:cubicBezTo>
                        <a:pt x="218546" y="158509"/>
                        <a:pt x="232865" y="161021"/>
                        <a:pt x="232865" y="149214"/>
                      </a:cubicBezTo>
                      <a:cubicBezTo>
                        <a:pt x="244671" y="161021"/>
                        <a:pt x="255222" y="153987"/>
                        <a:pt x="255222" y="146953"/>
                      </a:cubicBezTo>
                      <a:cubicBezTo>
                        <a:pt x="255222" y="150470"/>
                        <a:pt x="256478" y="153987"/>
                        <a:pt x="257483" y="157504"/>
                      </a:cubicBezTo>
                      <a:cubicBezTo>
                        <a:pt x="258488" y="161021"/>
                        <a:pt x="264516" y="176344"/>
                        <a:pt x="277579" y="176344"/>
                      </a:cubicBezTo>
                      <a:cubicBezTo>
                        <a:pt x="277579" y="181117"/>
                        <a:pt x="277579" y="198701"/>
                        <a:pt x="294158" y="202469"/>
                      </a:cubicBezTo>
                      <a:cubicBezTo>
                        <a:pt x="294158" y="202469"/>
                        <a:pt x="294912" y="202889"/>
                        <a:pt x="296419" y="203725"/>
                      </a:cubicBezTo>
                      <a:cubicBezTo>
                        <a:pt x="303453" y="212015"/>
                        <a:pt x="330583" y="220305"/>
                        <a:pt x="333095" y="217793"/>
                      </a:cubicBezTo>
                      <a:cubicBezTo>
                        <a:pt x="330834" y="216537"/>
                        <a:pt x="327066" y="214276"/>
                        <a:pt x="327066" y="204730"/>
                      </a:cubicBezTo>
                      <a:cubicBezTo>
                        <a:pt x="327066" y="198701"/>
                        <a:pt x="325810" y="165794"/>
                        <a:pt x="325810" y="119572"/>
                      </a:cubicBezTo>
                      <a:cubicBezTo>
                        <a:pt x="325810" y="102993"/>
                        <a:pt x="324554" y="49738"/>
                        <a:pt x="271550" y="42704"/>
                      </a:cubicBezTo>
                      <a:cubicBezTo>
                        <a:pt x="263260" y="41448"/>
                        <a:pt x="256227" y="42704"/>
                        <a:pt x="249193" y="47477"/>
                      </a:cubicBezTo>
                      <a:cubicBezTo>
                        <a:pt x="239647" y="54511"/>
                        <a:pt x="235126" y="66317"/>
                        <a:pt x="240903" y="79380"/>
                      </a:cubicBezTo>
                      <a:lnTo>
                        <a:pt x="240903" y="80636"/>
                      </a:lnTo>
                      <a:cubicBezTo>
                        <a:pt x="243164" y="84153"/>
                        <a:pt x="242159" y="86665"/>
                        <a:pt x="239647" y="88926"/>
                      </a:cubicBezTo>
                      <a:cubicBezTo>
                        <a:pt x="234875" y="93699"/>
                        <a:pt x="230102" y="95959"/>
                        <a:pt x="224324" y="97215"/>
                      </a:cubicBezTo>
                      <a:cubicBezTo>
                        <a:pt x="220807" y="97215"/>
                        <a:pt x="217290" y="95959"/>
                        <a:pt x="214778" y="93699"/>
                      </a:cubicBezTo>
                      <a:cubicBezTo>
                        <a:pt x="208749" y="87670"/>
                        <a:pt x="205233" y="80636"/>
                        <a:pt x="202972" y="72346"/>
                      </a:cubicBezTo>
                      <a:cubicBezTo>
                        <a:pt x="200711" y="57023"/>
                        <a:pt x="204228" y="48733"/>
                        <a:pt x="204228" y="47477"/>
                      </a:cubicBezTo>
                      <a:cubicBezTo>
                        <a:pt x="209001" y="39188"/>
                        <a:pt x="217290" y="32154"/>
                        <a:pt x="227841" y="32154"/>
                      </a:cubicBezTo>
                      <a:cubicBezTo>
                        <a:pt x="232614" y="22608"/>
                        <a:pt x="246681" y="26125"/>
                        <a:pt x="246681" y="26125"/>
                      </a:cubicBezTo>
                      <a:cubicBezTo>
                        <a:pt x="250198" y="27381"/>
                        <a:pt x="251454" y="27381"/>
                        <a:pt x="252710" y="29642"/>
                      </a:cubicBezTo>
                      <a:cubicBezTo>
                        <a:pt x="252710" y="29642"/>
                        <a:pt x="258739" y="20096"/>
                        <a:pt x="252710" y="16579"/>
                      </a:cubicBezTo>
                      <a:cubicBezTo>
                        <a:pt x="246681" y="13063"/>
                        <a:pt x="233870" y="11807"/>
                        <a:pt x="233870" y="11807"/>
                      </a:cubicBezTo>
                      <a:cubicBezTo>
                        <a:pt x="233870" y="5778"/>
                        <a:pt x="224324" y="1256"/>
                        <a:pt x="205484" y="4773"/>
                      </a:cubicBezTo>
                      <a:cubicBezTo>
                        <a:pt x="184132" y="8290"/>
                        <a:pt x="179359" y="0"/>
                        <a:pt x="179359" y="0"/>
                      </a:cubicBezTo>
                      <a:cubicBezTo>
                        <a:pt x="178103" y="10551"/>
                        <a:pt x="186392" y="15323"/>
                        <a:pt x="188904" y="17835"/>
                      </a:cubicBezTo>
                      <a:cubicBezTo>
                        <a:pt x="180615" y="27381"/>
                        <a:pt x="168808" y="44965"/>
                        <a:pt x="166547" y="69834"/>
                      </a:cubicBezTo>
                      <a:cubicBezTo>
                        <a:pt x="164287" y="44965"/>
                        <a:pt x="152480" y="27381"/>
                        <a:pt x="144190" y="17835"/>
                      </a:cubicBezTo>
                      <a:cubicBezTo>
                        <a:pt x="146451" y="16579"/>
                        <a:pt x="154741" y="10802"/>
                        <a:pt x="153736" y="0"/>
                      </a:cubicBezTo>
                      <a:cubicBezTo>
                        <a:pt x="153736" y="0"/>
                        <a:pt x="148963" y="8290"/>
                        <a:pt x="127611" y="4773"/>
                      </a:cubicBezTo>
                      <a:cubicBezTo>
                        <a:pt x="109776" y="1256"/>
                        <a:pt x="99225" y="6029"/>
                        <a:pt x="99225" y="11807"/>
                      </a:cubicBezTo>
                      <a:cubicBezTo>
                        <a:pt x="99225" y="11807"/>
                        <a:pt x="86163" y="13063"/>
                        <a:pt x="80385" y="16579"/>
                      </a:cubicBezTo>
                      <a:cubicBezTo>
                        <a:pt x="74607" y="20096"/>
                        <a:pt x="80385" y="29642"/>
                        <a:pt x="80385" y="29642"/>
                      </a:cubicBezTo>
                      <a:cubicBezTo>
                        <a:pt x="81641" y="28386"/>
                        <a:pt x="82646" y="27381"/>
                        <a:pt x="86414" y="26125"/>
                      </a:cubicBezTo>
                      <a:cubicBezTo>
                        <a:pt x="86414" y="26125"/>
                        <a:pt x="100481" y="22608"/>
                        <a:pt x="105254" y="32154"/>
                      </a:cubicBezTo>
                      <a:cubicBezTo>
                        <a:pt x="115804" y="33410"/>
                        <a:pt x="124094" y="39188"/>
                        <a:pt x="128867" y="47477"/>
                      </a:cubicBezTo>
                      <a:cubicBezTo>
                        <a:pt x="128867" y="47477"/>
                        <a:pt x="133640" y="55767"/>
                        <a:pt x="130123" y="72346"/>
                      </a:cubicBezTo>
                      <a:cubicBezTo>
                        <a:pt x="128867" y="80636"/>
                        <a:pt x="124094" y="87670"/>
                        <a:pt x="118316" y="93699"/>
                      </a:cubicBezTo>
                      <a:cubicBezTo>
                        <a:pt x="116056" y="95959"/>
                        <a:pt x="112288" y="98471"/>
                        <a:pt x="108771" y="97215"/>
                      </a:cubicBezTo>
                      <a:cubicBezTo>
                        <a:pt x="102742" y="95959"/>
                        <a:pt x="98220" y="93699"/>
                        <a:pt x="93447" y="88926"/>
                      </a:cubicBezTo>
                      <a:cubicBezTo>
                        <a:pt x="91187" y="86665"/>
                        <a:pt x="89931" y="84153"/>
                        <a:pt x="92191" y="80636"/>
                      </a:cubicBezTo>
                      <a:lnTo>
                        <a:pt x="92191" y="79380"/>
                      </a:lnTo>
                      <a:cubicBezTo>
                        <a:pt x="98220" y="66317"/>
                        <a:pt x="93447" y="54511"/>
                        <a:pt x="83902" y="47477"/>
                      </a:cubicBezTo>
                      <a:cubicBezTo>
                        <a:pt x="76868" y="42704"/>
                        <a:pt x="69834" y="41448"/>
                        <a:pt x="61545" y="42704"/>
                      </a:cubicBezTo>
                      <a:cubicBezTo>
                        <a:pt x="9546" y="49738"/>
                        <a:pt x="7285" y="102993"/>
                        <a:pt x="7285" y="119572"/>
                      </a:cubicBezTo>
                      <a:cubicBezTo>
                        <a:pt x="7285" y="165794"/>
                        <a:pt x="6029" y="198701"/>
                        <a:pt x="6029" y="204730"/>
                      </a:cubicBezTo>
                      <a:cubicBezTo>
                        <a:pt x="6029" y="214276"/>
                        <a:pt x="2512" y="216537"/>
                        <a:pt x="0" y="217793"/>
                      </a:cubicBezTo>
                      <a:cubicBezTo>
                        <a:pt x="3517" y="220053"/>
                        <a:pt x="30647" y="211764"/>
                        <a:pt x="36676" y="203725"/>
                      </a:cubicBezTo>
                      <a:cubicBezTo>
                        <a:pt x="36676" y="203725"/>
                        <a:pt x="37932" y="202469"/>
                        <a:pt x="38936" y="202469"/>
                      </a:cubicBezTo>
                      <a:cubicBezTo>
                        <a:pt x="55516" y="198952"/>
                        <a:pt x="55516" y="181117"/>
                        <a:pt x="55516" y="176344"/>
                      </a:cubicBezTo>
                      <a:cubicBezTo>
                        <a:pt x="68578" y="176344"/>
                        <a:pt x="74356" y="161021"/>
                        <a:pt x="75612" y="157504"/>
                      </a:cubicBezTo>
                      <a:cubicBezTo>
                        <a:pt x="76868" y="153987"/>
                        <a:pt x="77873" y="150470"/>
                        <a:pt x="77873" y="146953"/>
                      </a:cubicBezTo>
                      <a:cubicBezTo>
                        <a:pt x="77873" y="153987"/>
                        <a:pt x="88423" y="160016"/>
                        <a:pt x="100230" y="149214"/>
                      </a:cubicBezTo>
                      <a:cubicBezTo>
                        <a:pt x="100230" y="161021"/>
                        <a:pt x="114297" y="158760"/>
                        <a:pt x="121582" y="151475"/>
                      </a:cubicBezTo>
                      <a:cubicBezTo>
                        <a:pt x="122838" y="153736"/>
                        <a:pt x="126355" y="159765"/>
                        <a:pt x="126355" y="159765"/>
                      </a:cubicBezTo>
                      <a:cubicBezTo>
                        <a:pt x="118065" y="161021"/>
                        <a:pt x="114548" y="163282"/>
                        <a:pt x="111032" y="166798"/>
                      </a:cubicBezTo>
                      <a:cubicBezTo>
                        <a:pt x="101486" y="175088"/>
                        <a:pt x="101486" y="188151"/>
                        <a:pt x="101486" y="193928"/>
                      </a:cubicBezTo>
                      <a:lnTo>
                        <a:pt x="84906" y="210508"/>
                      </a:lnTo>
                      <a:cubicBezTo>
                        <a:pt x="84906" y="210508"/>
                        <a:pt x="81390" y="212769"/>
                        <a:pt x="80134" y="214025"/>
                      </a:cubicBezTo>
                      <a:cubicBezTo>
                        <a:pt x="67071" y="199957"/>
                        <a:pt x="63554" y="205735"/>
                        <a:pt x="63554" y="205735"/>
                      </a:cubicBezTo>
                      <a:cubicBezTo>
                        <a:pt x="54009" y="202218"/>
                        <a:pt x="49487" y="207996"/>
                        <a:pt x="50492" y="211764"/>
                      </a:cubicBezTo>
                      <a:cubicBezTo>
                        <a:pt x="52753" y="209503"/>
                        <a:pt x="56521" y="210508"/>
                        <a:pt x="58781" y="211764"/>
                      </a:cubicBezTo>
                      <a:lnTo>
                        <a:pt x="58781" y="211764"/>
                      </a:lnTo>
                      <a:cubicBezTo>
                        <a:pt x="45719" y="214025"/>
                        <a:pt x="49236" y="223570"/>
                        <a:pt x="52753" y="224826"/>
                      </a:cubicBezTo>
                      <a:cubicBezTo>
                        <a:pt x="52753" y="222565"/>
                        <a:pt x="54009" y="218797"/>
                        <a:pt x="57525" y="218797"/>
                      </a:cubicBezTo>
                      <a:cubicBezTo>
                        <a:pt x="57525" y="222314"/>
                        <a:pt x="59786" y="223570"/>
                        <a:pt x="62298" y="223570"/>
                      </a:cubicBezTo>
                      <a:cubicBezTo>
                        <a:pt x="68327" y="223570"/>
                        <a:pt x="78878" y="223570"/>
                        <a:pt x="82394" y="227087"/>
                      </a:cubicBezTo>
                      <a:cubicBezTo>
                        <a:pt x="84655" y="228343"/>
                        <a:pt x="83651" y="234121"/>
                        <a:pt x="84655" y="235377"/>
                      </a:cubicBezTo>
                      <a:cubicBezTo>
                        <a:pt x="85660" y="236633"/>
                        <a:pt x="88172" y="236633"/>
                        <a:pt x="89428" y="236633"/>
                      </a:cubicBezTo>
                      <a:cubicBezTo>
                        <a:pt x="89428" y="238894"/>
                        <a:pt x="89428" y="240150"/>
                        <a:pt x="87167" y="243666"/>
                      </a:cubicBezTo>
                      <a:cubicBezTo>
                        <a:pt x="96713" y="244922"/>
                        <a:pt x="102491" y="236633"/>
                        <a:pt x="98974" y="231860"/>
                      </a:cubicBezTo>
                      <a:cubicBezTo>
                        <a:pt x="96713" y="229599"/>
                        <a:pt x="90684" y="223570"/>
                        <a:pt x="90684" y="221309"/>
                      </a:cubicBezTo>
                      <a:cubicBezTo>
                        <a:pt x="90684" y="219049"/>
                        <a:pt x="92945" y="215281"/>
                        <a:pt x="95457" y="213020"/>
                      </a:cubicBezTo>
                      <a:cubicBezTo>
                        <a:pt x="100230" y="209503"/>
                        <a:pt x="105003" y="205986"/>
                        <a:pt x="109524" y="202469"/>
                      </a:cubicBezTo>
                      <a:cubicBezTo>
                        <a:pt x="110780" y="201213"/>
                        <a:pt x="111785" y="200208"/>
                        <a:pt x="114297" y="200208"/>
                      </a:cubicBezTo>
                      <a:cubicBezTo>
                        <a:pt x="115553" y="198952"/>
                        <a:pt x="117814" y="198952"/>
                        <a:pt x="119070" y="200208"/>
                      </a:cubicBezTo>
                      <a:cubicBezTo>
                        <a:pt x="121414" y="201045"/>
                        <a:pt x="123006" y="201045"/>
                        <a:pt x="123843" y="200208"/>
                      </a:cubicBezTo>
                      <a:cubicBezTo>
                        <a:pt x="127360" y="197948"/>
                        <a:pt x="133389" y="193175"/>
                        <a:pt x="146200" y="191919"/>
                      </a:cubicBezTo>
                      <a:cubicBezTo>
                        <a:pt x="144944" y="191919"/>
                        <a:pt x="144944" y="193175"/>
                        <a:pt x="143939" y="194180"/>
                      </a:cubicBezTo>
                      <a:cubicBezTo>
                        <a:pt x="142934" y="195184"/>
                        <a:pt x="142683" y="196440"/>
                        <a:pt x="141678" y="197696"/>
                      </a:cubicBezTo>
                      <a:cubicBezTo>
                        <a:pt x="140422" y="198952"/>
                        <a:pt x="140422" y="201213"/>
                        <a:pt x="139417" y="203725"/>
                      </a:cubicBezTo>
                      <a:cubicBezTo>
                        <a:pt x="131128" y="223821"/>
                        <a:pt x="122838" y="242662"/>
                        <a:pt x="114548" y="262758"/>
                      </a:cubicBezTo>
                      <a:cubicBezTo>
                        <a:pt x="112288" y="269792"/>
                        <a:pt x="114548" y="274564"/>
                        <a:pt x="120577" y="278081"/>
                      </a:cubicBezTo>
                      <a:cubicBezTo>
                        <a:pt x="125350" y="280342"/>
                        <a:pt x="131128" y="279337"/>
                        <a:pt x="134645" y="274564"/>
                      </a:cubicBezTo>
                      <a:cubicBezTo>
                        <a:pt x="133389" y="278081"/>
                        <a:pt x="133389" y="280593"/>
                        <a:pt x="134645" y="282854"/>
                      </a:cubicBezTo>
                      <a:cubicBezTo>
                        <a:pt x="135901" y="285115"/>
                        <a:pt x="138162" y="287627"/>
                        <a:pt x="140673" y="288883"/>
                      </a:cubicBezTo>
                      <a:cubicBezTo>
                        <a:pt x="143185" y="290139"/>
                        <a:pt x="146702" y="290139"/>
                        <a:pt x="148963" y="290139"/>
                      </a:cubicBezTo>
                      <a:cubicBezTo>
                        <a:pt x="152480" y="288883"/>
                        <a:pt x="153736" y="287878"/>
                        <a:pt x="154992" y="284110"/>
                      </a:cubicBezTo>
                      <a:cubicBezTo>
                        <a:pt x="156248" y="290139"/>
                        <a:pt x="159765" y="294661"/>
                        <a:pt x="166799" y="294661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7" name="Рисунок 6">
                <a:extLst>
                  <a:ext uri="{FF2B5EF4-FFF2-40B4-BE49-F238E27FC236}">
                    <a16:creationId xmlns:a16="http://schemas.microsoft.com/office/drawing/2014/main" id="{B393E2FB-98B2-8509-E919-7912007E5176}"/>
                  </a:ext>
                </a:extLst>
              </p:cNvPr>
              <p:cNvGrpSpPr/>
              <p:nvPr/>
            </p:nvGrpSpPr>
            <p:grpSpPr>
              <a:xfrm>
                <a:off x="2801679" y="594983"/>
                <a:ext cx="1108055" cy="148460"/>
                <a:chOff x="2801679" y="594983"/>
                <a:chExt cx="1108055" cy="148460"/>
              </a:xfrm>
              <a:grpFill/>
            </p:grpSpPr>
            <p:sp>
              <p:nvSpPr>
                <p:cNvPr id="38" name="Полилиния: фигура 37">
                  <a:extLst>
                    <a:ext uri="{FF2B5EF4-FFF2-40B4-BE49-F238E27FC236}">
                      <a16:creationId xmlns:a16="http://schemas.microsoft.com/office/drawing/2014/main" id="{A30BB5AF-1EEF-F846-55F8-B83085CD614D}"/>
                    </a:ext>
                  </a:extLst>
                </p:cNvPr>
                <p:cNvSpPr/>
                <p:nvPr/>
              </p:nvSpPr>
              <p:spPr>
                <a:xfrm>
                  <a:off x="2801679" y="595485"/>
                  <a:ext cx="94703" cy="145446"/>
                </a:xfrm>
                <a:custGeom>
                  <a:avLst/>
                  <a:gdLst>
                    <a:gd name="connsiteX0" fmla="*/ 39439 w 94703"/>
                    <a:gd name="connsiteY0" fmla="*/ 2261 h 145446"/>
                    <a:gd name="connsiteX1" fmla="*/ 86665 w 94703"/>
                    <a:gd name="connsiteY1" fmla="*/ 0 h 145446"/>
                    <a:gd name="connsiteX2" fmla="*/ 86665 w 94703"/>
                    <a:gd name="connsiteY2" fmla="*/ 14067 h 145446"/>
                    <a:gd name="connsiteX3" fmla="*/ 49989 w 94703"/>
                    <a:gd name="connsiteY3" fmla="*/ 11807 h 145446"/>
                    <a:gd name="connsiteX4" fmla="*/ 20347 w 94703"/>
                    <a:gd name="connsiteY4" fmla="*/ 13063 h 145446"/>
                    <a:gd name="connsiteX5" fmla="*/ 20347 w 94703"/>
                    <a:gd name="connsiteY5" fmla="*/ 62801 h 145446"/>
                    <a:gd name="connsiteX6" fmla="*/ 30898 w 94703"/>
                    <a:gd name="connsiteY6" fmla="*/ 62801 h 145446"/>
                    <a:gd name="connsiteX7" fmla="*/ 94703 w 94703"/>
                    <a:gd name="connsiteY7" fmla="*/ 102993 h 145446"/>
                    <a:gd name="connsiteX8" fmla="*/ 37932 w 94703"/>
                    <a:gd name="connsiteY8" fmla="*/ 145446 h 145446"/>
                    <a:gd name="connsiteX9" fmla="*/ 0 w 94703"/>
                    <a:gd name="connsiteY9" fmla="*/ 145446 h 145446"/>
                    <a:gd name="connsiteX10" fmla="*/ 1256 w 94703"/>
                    <a:gd name="connsiteY10" fmla="*/ 68578 h 145446"/>
                    <a:gd name="connsiteX11" fmla="*/ 0 w 94703"/>
                    <a:gd name="connsiteY11" fmla="*/ 1256 h 145446"/>
                    <a:gd name="connsiteX12" fmla="*/ 38936 w 94703"/>
                    <a:gd name="connsiteY12" fmla="*/ 2512 h 145446"/>
                    <a:gd name="connsiteX13" fmla="*/ 20599 w 94703"/>
                    <a:gd name="connsiteY13" fmla="*/ 133389 h 145446"/>
                    <a:gd name="connsiteX14" fmla="*/ 37178 w 94703"/>
                    <a:gd name="connsiteY14" fmla="*/ 133389 h 145446"/>
                    <a:gd name="connsiteX15" fmla="*/ 73853 w 94703"/>
                    <a:gd name="connsiteY15" fmla="*/ 101486 h 145446"/>
                    <a:gd name="connsiteX16" fmla="*/ 19594 w 94703"/>
                    <a:gd name="connsiteY16" fmla="*/ 71844 h 145446"/>
                    <a:gd name="connsiteX17" fmla="*/ 19594 w 94703"/>
                    <a:gd name="connsiteY17" fmla="*/ 133389 h 145446"/>
                    <a:gd name="connsiteX18" fmla="*/ 20850 w 94703"/>
                    <a:gd name="connsiteY18" fmla="*/ 133389 h 145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94703" h="145446">
                      <a:moveTo>
                        <a:pt x="39439" y="2261"/>
                      </a:moveTo>
                      <a:cubicBezTo>
                        <a:pt x="49989" y="2261"/>
                        <a:pt x="73602" y="1005"/>
                        <a:pt x="86665" y="0"/>
                      </a:cubicBezTo>
                      <a:lnTo>
                        <a:pt x="86665" y="14067"/>
                      </a:lnTo>
                      <a:cubicBezTo>
                        <a:pt x="74858" y="12811"/>
                        <a:pt x="56018" y="11807"/>
                        <a:pt x="49989" y="11807"/>
                      </a:cubicBezTo>
                      <a:cubicBezTo>
                        <a:pt x="45216" y="11807"/>
                        <a:pt x="29893" y="11807"/>
                        <a:pt x="20347" y="13063"/>
                      </a:cubicBezTo>
                      <a:lnTo>
                        <a:pt x="20347" y="62801"/>
                      </a:lnTo>
                      <a:lnTo>
                        <a:pt x="30898" y="62801"/>
                      </a:lnTo>
                      <a:cubicBezTo>
                        <a:pt x="52250" y="62801"/>
                        <a:pt x="94703" y="66317"/>
                        <a:pt x="94703" y="102993"/>
                      </a:cubicBezTo>
                      <a:cubicBezTo>
                        <a:pt x="94703" y="132635"/>
                        <a:pt x="69834" y="145446"/>
                        <a:pt x="37932" y="145446"/>
                      </a:cubicBezTo>
                      <a:lnTo>
                        <a:pt x="0" y="145446"/>
                      </a:lnTo>
                      <a:cubicBezTo>
                        <a:pt x="1256" y="123089"/>
                        <a:pt x="1256" y="93447"/>
                        <a:pt x="1256" y="68578"/>
                      </a:cubicBezTo>
                      <a:cubicBezTo>
                        <a:pt x="1256" y="46221"/>
                        <a:pt x="1256" y="11807"/>
                        <a:pt x="0" y="1256"/>
                      </a:cubicBezTo>
                      <a:cubicBezTo>
                        <a:pt x="13062" y="1256"/>
                        <a:pt x="34164" y="2512"/>
                        <a:pt x="38936" y="2512"/>
                      </a:cubicBezTo>
                      <a:close/>
                      <a:moveTo>
                        <a:pt x="20599" y="133389"/>
                      </a:moveTo>
                      <a:lnTo>
                        <a:pt x="37178" y="133389"/>
                      </a:lnTo>
                      <a:cubicBezTo>
                        <a:pt x="60791" y="133389"/>
                        <a:pt x="73853" y="122838"/>
                        <a:pt x="73853" y="101486"/>
                      </a:cubicBezTo>
                      <a:cubicBezTo>
                        <a:pt x="73853" y="79129"/>
                        <a:pt x="57274" y="71844"/>
                        <a:pt x="19594" y="71844"/>
                      </a:cubicBezTo>
                      <a:lnTo>
                        <a:pt x="19594" y="133389"/>
                      </a:lnTo>
                      <a:lnTo>
                        <a:pt x="20850" y="133389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9" name="Полилиния: фигура 38">
                  <a:extLst>
                    <a:ext uri="{FF2B5EF4-FFF2-40B4-BE49-F238E27FC236}">
                      <a16:creationId xmlns:a16="http://schemas.microsoft.com/office/drawing/2014/main" id="{B061DFE3-BFC8-0DA2-0F92-ED25AAF42722}"/>
                    </a:ext>
                  </a:extLst>
                </p:cNvPr>
                <p:cNvSpPr/>
                <p:nvPr/>
              </p:nvSpPr>
              <p:spPr>
                <a:xfrm>
                  <a:off x="2910700" y="636683"/>
                  <a:ext cx="89930" cy="105253"/>
                </a:xfrm>
                <a:custGeom>
                  <a:avLst/>
                  <a:gdLst>
                    <a:gd name="connsiteX0" fmla="*/ 8290 w 89930"/>
                    <a:gd name="connsiteY0" fmla="*/ 14067 h 105253"/>
                    <a:gd name="connsiteX1" fmla="*/ 42453 w 89930"/>
                    <a:gd name="connsiteY1" fmla="*/ 0 h 105253"/>
                    <a:gd name="connsiteX2" fmla="*/ 77873 w 89930"/>
                    <a:gd name="connsiteY2" fmla="*/ 35420 h 105253"/>
                    <a:gd name="connsiteX3" fmla="*/ 77873 w 89930"/>
                    <a:gd name="connsiteY3" fmla="*/ 85158 h 105253"/>
                    <a:gd name="connsiteX4" fmla="*/ 83902 w 89930"/>
                    <a:gd name="connsiteY4" fmla="*/ 98220 h 105253"/>
                    <a:gd name="connsiteX5" fmla="*/ 88675 w 89930"/>
                    <a:gd name="connsiteY5" fmla="*/ 96964 h 105253"/>
                    <a:gd name="connsiteX6" fmla="*/ 89931 w 89930"/>
                    <a:gd name="connsiteY6" fmla="*/ 101737 h 105253"/>
                    <a:gd name="connsiteX7" fmla="*/ 74607 w 89930"/>
                    <a:gd name="connsiteY7" fmla="*/ 105254 h 105253"/>
                    <a:gd name="connsiteX8" fmla="*/ 62801 w 89930"/>
                    <a:gd name="connsiteY8" fmla="*/ 96964 h 105253"/>
                    <a:gd name="connsiteX9" fmla="*/ 61545 w 89930"/>
                    <a:gd name="connsiteY9" fmla="*/ 92191 h 105253"/>
                    <a:gd name="connsiteX10" fmla="*/ 29642 w 89930"/>
                    <a:gd name="connsiteY10" fmla="*/ 105254 h 105253"/>
                    <a:gd name="connsiteX11" fmla="*/ 0 w 89930"/>
                    <a:gd name="connsiteY11" fmla="*/ 79129 h 105253"/>
                    <a:gd name="connsiteX12" fmla="*/ 31903 w 89930"/>
                    <a:gd name="connsiteY12" fmla="*/ 49487 h 105253"/>
                    <a:gd name="connsiteX13" fmla="*/ 51999 w 89930"/>
                    <a:gd name="connsiteY13" fmla="*/ 45970 h 105253"/>
                    <a:gd name="connsiteX14" fmla="*/ 62550 w 89930"/>
                    <a:gd name="connsiteY14" fmla="*/ 37680 h 105253"/>
                    <a:gd name="connsiteX15" fmla="*/ 37680 w 89930"/>
                    <a:gd name="connsiteY15" fmla="*/ 10551 h 105253"/>
                    <a:gd name="connsiteX16" fmla="*/ 10551 w 89930"/>
                    <a:gd name="connsiteY16" fmla="*/ 27130 h 105253"/>
                    <a:gd name="connsiteX17" fmla="*/ 8290 w 89930"/>
                    <a:gd name="connsiteY17" fmla="*/ 27130 h 105253"/>
                    <a:gd name="connsiteX18" fmla="*/ 8290 w 89930"/>
                    <a:gd name="connsiteY18" fmla="*/ 14067 h 105253"/>
                    <a:gd name="connsiteX19" fmla="*/ 8290 w 89930"/>
                    <a:gd name="connsiteY19" fmla="*/ 14067 h 105253"/>
                    <a:gd name="connsiteX20" fmla="*/ 62550 w 89930"/>
                    <a:gd name="connsiteY20" fmla="*/ 51999 h 105253"/>
                    <a:gd name="connsiteX21" fmla="*/ 49487 w 89930"/>
                    <a:gd name="connsiteY21" fmla="*/ 54260 h 105253"/>
                    <a:gd name="connsiteX22" fmla="*/ 18840 w 89930"/>
                    <a:gd name="connsiteY22" fmla="*/ 76617 h 105253"/>
                    <a:gd name="connsiteX23" fmla="*/ 37680 w 89930"/>
                    <a:gd name="connsiteY23" fmla="*/ 94452 h 105253"/>
                    <a:gd name="connsiteX24" fmla="*/ 61294 w 89930"/>
                    <a:gd name="connsiteY24" fmla="*/ 82646 h 105253"/>
                    <a:gd name="connsiteX25" fmla="*/ 61294 w 89930"/>
                    <a:gd name="connsiteY25" fmla="*/ 51999 h 105253"/>
                    <a:gd name="connsiteX26" fmla="*/ 62550 w 89930"/>
                    <a:gd name="connsiteY26" fmla="*/ 51999 h 105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89930" h="105253">
                      <a:moveTo>
                        <a:pt x="8290" y="14067"/>
                      </a:moveTo>
                      <a:cubicBezTo>
                        <a:pt x="16579" y="4522"/>
                        <a:pt x="30647" y="0"/>
                        <a:pt x="42453" y="0"/>
                      </a:cubicBezTo>
                      <a:cubicBezTo>
                        <a:pt x="63806" y="0"/>
                        <a:pt x="77873" y="10551"/>
                        <a:pt x="77873" y="35420"/>
                      </a:cubicBezTo>
                      <a:lnTo>
                        <a:pt x="77873" y="85158"/>
                      </a:lnTo>
                      <a:cubicBezTo>
                        <a:pt x="77873" y="95708"/>
                        <a:pt x="80134" y="98220"/>
                        <a:pt x="83902" y="98220"/>
                      </a:cubicBezTo>
                      <a:cubicBezTo>
                        <a:pt x="85158" y="98220"/>
                        <a:pt x="87419" y="98220"/>
                        <a:pt x="88675" y="96964"/>
                      </a:cubicBezTo>
                      <a:lnTo>
                        <a:pt x="89931" y="101737"/>
                      </a:lnTo>
                      <a:cubicBezTo>
                        <a:pt x="83902" y="105254"/>
                        <a:pt x="78124" y="105254"/>
                        <a:pt x="74607" y="105254"/>
                      </a:cubicBezTo>
                      <a:cubicBezTo>
                        <a:pt x="67574" y="105254"/>
                        <a:pt x="64057" y="101737"/>
                        <a:pt x="62801" y="96964"/>
                      </a:cubicBezTo>
                      <a:lnTo>
                        <a:pt x="61545" y="92191"/>
                      </a:lnTo>
                      <a:cubicBezTo>
                        <a:pt x="50994" y="100481"/>
                        <a:pt x="39188" y="105254"/>
                        <a:pt x="29642" y="105254"/>
                      </a:cubicBezTo>
                      <a:cubicBezTo>
                        <a:pt x="11807" y="105254"/>
                        <a:pt x="0" y="95708"/>
                        <a:pt x="0" y="79129"/>
                      </a:cubicBezTo>
                      <a:cubicBezTo>
                        <a:pt x="0" y="61293"/>
                        <a:pt x="13063" y="53004"/>
                        <a:pt x="31903" y="49487"/>
                      </a:cubicBezTo>
                      <a:lnTo>
                        <a:pt x="51999" y="45970"/>
                      </a:lnTo>
                      <a:cubicBezTo>
                        <a:pt x="59033" y="44714"/>
                        <a:pt x="62550" y="42453"/>
                        <a:pt x="62550" y="37680"/>
                      </a:cubicBezTo>
                      <a:cubicBezTo>
                        <a:pt x="62550" y="16328"/>
                        <a:pt x="53004" y="10551"/>
                        <a:pt x="37680" y="10551"/>
                      </a:cubicBezTo>
                      <a:cubicBezTo>
                        <a:pt x="25874" y="10551"/>
                        <a:pt x="17584" y="14067"/>
                        <a:pt x="10551" y="27130"/>
                      </a:cubicBezTo>
                      <a:lnTo>
                        <a:pt x="8290" y="27130"/>
                      </a:lnTo>
                      <a:lnTo>
                        <a:pt x="8290" y="14067"/>
                      </a:lnTo>
                      <a:lnTo>
                        <a:pt x="8290" y="14067"/>
                      </a:lnTo>
                      <a:close/>
                      <a:moveTo>
                        <a:pt x="62550" y="51999"/>
                      </a:moveTo>
                      <a:lnTo>
                        <a:pt x="49487" y="54260"/>
                      </a:lnTo>
                      <a:cubicBezTo>
                        <a:pt x="35420" y="56521"/>
                        <a:pt x="18840" y="61293"/>
                        <a:pt x="18840" y="76617"/>
                      </a:cubicBezTo>
                      <a:cubicBezTo>
                        <a:pt x="18840" y="88423"/>
                        <a:pt x="24869" y="94452"/>
                        <a:pt x="37680" y="94452"/>
                      </a:cubicBezTo>
                      <a:cubicBezTo>
                        <a:pt x="45970" y="94452"/>
                        <a:pt x="53004" y="92191"/>
                        <a:pt x="61294" y="82646"/>
                      </a:cubicBezTo>
                      <a:lnTo>
                        <a:pt x="61294" y="51999"/>
                      </a:lnTo>
                      <a:lnTo>
                        <a:pt x="62550" y="51999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0" name="Полилиния: фигура 39">
                  <a:extLst>
                    <a:ext uri="{FF2B5EF4-FFF2-40B4-BE49-F238E27FC236}">
                      <a16:creationId xmlns:a16="http://schemas.microsoft.com/office/drawing/2014/main" id="{3777BCA2-EBBA-521A-7CFF-E2C319DD10DA}"/>
                    </a:ext>
                  </a:extLst>
                </p:cNvPr>
                <p:cNvSpPr/>
                <p:nvPr/>
              </p:nvSpPr>
              <p:spPr>
                <a:xfrm>
                  <a:off x="3018466" y="640200"/>
                  <a:ext cx="88674" cy="101485"/>
                </a:xfrm>
                <a:custGeom>
                  <a:avLst/>
                  <a:gdLst>
                    <a:gd name="connsiteX0" fmla="*/ 10550 w 88674"/>
                    <a:gd name="connsiteY0" fmla="*/ 0 h 101485"/>
                    <a:gd name="connsiteX1" fmla="*/ 20096 w 88674"/>
                    <a:gd name="connsiteY1" fmla="*/ 0 h 101485"/>
                    <a:gd name="connsiteX2" fmla="*/ 17835 w 88674"/>
                    <a:gd name="connsiteY2" fmla="*/ 41448 h 101485"/>
                    <a:gd name="connsiteX3" fmla="*/ 44965 w 88674"/>
                    <a:gd name="connsiteY3" fmla="*/ 42704 h 101485"/>
                    <a:gd name="connsiteX4" fmla="*/ 69834 w 88674"/>
                    <a:gd name="connsiteY4" fmla="*/ 41448 h 101485"/>
                    <a:gd name="connsiteX5" fmla="*/ 68578 w 88674"/>
                    <a:gd name="connsiteY5" fmla="*/ 0 h 101485"/>
                    <a:gd name="connsiteX6" fmla="*/ 88675 w 88674"/>
                    <a:gd name="connsiteY6" fmla="*/ 0 h 101485"/>
                    <a:gd name="connsiteX7" fmla="*/ 86414 w 88674"/>
                    <a:gd name="connsiteY7" fmla="*/ 50743 h 101485"/>
                    <a:gd name="connsiteX8" fmla="*/ 88675 w 88674"/>
                    <a:gd name="connsiteY8" fmla="*/ 101486 h 101485"/>
                    <a:gd name="connsiteX9" fmla="*/ 68578 w 88674"/>
                    <a:gd name="connsiteY9" fmla="*/ 101486 h 101485"/>
                    <a:gd name="connsiteX10" fmla="*/ 69834 w 88674"/>
                    <a:gd name="connsiteY10" fmla="*/ 53004 h 101485"/>
                    <a:gd name="connsiteX11" fmla="*/ 44965 w 88674"/>
                    <a:gd name="connsiteY11" fmla="*/ 51748 h 101485"/>
                    <a:gd name="connsiteX12" fmla="*/ 17835 w 88674"/>
                    <a:gd name="connsiteY12" fmla="*/ 53004 h 101485"/>
                    <a:gd name="connsiteX13" fmla="*/ 20096 w 88674"/>
                    <a:gd name="connsiteY13" fmla="*/ 101486 h 101485"/>
                    <a:gd name="connsiteX14" fmla="*/ 0 w 88674"/>
                    <a:gd name="connsiteY14" fmla="*/ 101486 h 101485"/>
                    <a:gd name="connsiteX15" fmla="*/ 2261 w 88674"/>
                    <a:gd name="connsiteY15" fmla="*/ 50743 h 101485"/>
                    <a:gd name="connsiteX16" fmla="*/ 0 w 88674"/>
                    <a:gd name="connsiteY16" fmla="*/ 0 h 101485"/>
                    <a:gd name="connsiteX17" fmla="*/ 10550 w 88674"/>
                    <a:gd name="connsiteY17" fmla="*/ 0 h 101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88674" h="101485">
                      <a:moveTo>
                        <a:pt x="10550" y="0"/>
                      </a:moveTo>
                      <a:lnTo>
                        <a:pt x="20096" y="0"/>
                      </a:lnTo>
                      <a:cubicBezTo>
                        <a:pt x="18840" y="15323"/>
                        <a:pt x="17835" y="40192"/>
                        <a:pt x="17835" y="41448"/>
                      </a:cubicBezTo>
                      <a:cubicBezTo>
                        <a:pt x="26125" y="41448"/>
                        <a:pt x="37932" y="42704"/>
                        <a:pt x="44965" y="42704"/>
                      </a:cubicBezTo>
                      <a:cubicBezTo>
                        <a:pt x="51999" y="42704"/>
                        <a:pt x="63806" y="42704"/>
                        <a:pt x="69834" y="41448"/>
                      </a:cubicBezTo>
                      <a:cubicBezTo>
                        <a:pt x="69834" y="40192"/>
                        <a:pt x="69834" y="15323"/>
                        <a:pt x="68578" y="0"/>
                      </a:cubicBezTo>
                      <a:lnTo>
                        <a:pt x="88675" y="0"/>
                      </a:lnTo>
                      <a:cubicBezTo>
                        <a:pt x="87419" y="15323"/>
                        <a:pt x="86414" y="40192"/>
                        <a:pt x="86414" y="50743"/>
                      </a:cubicBezTo>
                      <a:cubicBezTo>
                        <a:pt x="86414" y="59033"/>
                        <a:pt x="86414" y="86162"/>
                        <a:pt x="88675" y="101486"/>
                      </a:cubicBezTo>
                      <a:lnTo>
                        <a:pt x="68578" y="101486"/>
                      </a:lnTo>
                      <a:cubicBezTo>
                        <a:pt x="69834" y="86162"/>
                        <a:pt x="69834" y="59033"/>
                        <a:pt x="69834" y="53004"/>
                      </a:cubicBezTo>
                      <a:cubicBezTo>
                        <a:pt x="61545" y="51748"/>
                        <a:pt x="48482" y="51748"/>
                        <a:pt x="44965" y="51748"/>
                      </a:cubicBezTo>
                      <a:cubicBezTo>
                        <a:pt x="38937" y="51748"/>
                        <a:pt x="26125" y="51748"/>
                        <a:pt x="17835" y="53004"/>
                      </a:cubicBezTo>
                      <a:cubicBezTo>
                        <a:pt x="17835" y="60037"/>
                        <a:pt x="17835" y="86162"/>
                        <a:pt x="20096" y="101486"/>
                      </a:cubicBezTo>
                      <a:lnTo>
                        <a:pt x="0" y="101486"/>
                      </a:lnTo>
                      <a:cubicBezTo>
                        <a:pt x="1256" y="86162"/>
                        <a:pt x="2261" y="59033"/>
                        <a:pt x="2261" y="50743"/>
                      </a:cubicBezTo>
                      <a:cubicBezTo>
                        <a:pt x="2261" y="40192"/>
                        <a:pt x="2261" y="15323"/>
                        <a:pt x="0" y="0"/>
                      </a:cubicBezTo>
                      <a:lnTo>
                        <a:pt x="10550" y="0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1" name="Полилиния: фигура 40">
                  <a:extLst>
                    <a:ext uri="{FF2B5EF4-FFF2-40B4-BE49-F238E27FC236}">
                      <a16:creationId xmlns:a16="http://schemas.microsoft.com/office/drawing/2014/main" id="{B8FC6509-8647-1475-DC60-043D6FC4B467}"/>
                    </a:ext>
                  </a:extLst>
                </p:cNvPr>
                <p:cNvSpPr/>
                <p:nvPr/>
              </p:nvSpPr>
              <p:spPr>
                <a:xfrm>
                  <a:off x="3133015" y="639195"/>
                  <a:ext cx="89679" cy="101485"/>
                </a:xfrm>
                <a:custGeom>
                  <a:avLst/>
                  <a:gdLst>
                    <a:gd name="connsiteX0" fmla="*/ 10551 w 89679"/>
                    <a:gd name="connsiteY0" fmla="*/ 1005 h 101485"/>
                    <a:gd name="connsiteX1" fmla="*/ 20096 w 89679"/>
                    <a:gd name="connsiteY1" fmla="*/ 1005 h 101485"/>
                    <a:gd name="connsiteX2" fmla="*/ 18840 w 89679"/>
                    <a:gd name="connsiteY2" fmla="*/ 44714 h 101485"/>
                    <a:gd name="connsiteX3" fmla="*/ 22357 w 89679"/>
                    <a:gd name="connsiteY3" fmla="*/ 44714 h 101485"/>
                    <a:gd name="connsiteX4" fmla="*/ 66066 w 89679"/>
                    <a:gd name="connsiteY4" fmla="*/ 1005 h 101485"/>
                    <a:gd name="connsiteX5" fmla="*/ 84907 w 89679"/>
                    <a:gd name="connsiteY5" fmla="*/ 1005 h 101485"/>
                    <a:gd name="connsiteX6" fmla="*/ 37680 w 89679"/>
                    <a:gd name="connsiteY6" fmla="*/ 43458 h 101485"/>
                    <a:gd name="connsiteX7" fmla="*/ 89680 w 89679"/>
                    <a:gd name="connsiteY7" fmla="*/ 101486 h 101485"/>
                    <a:gd name="connsiteX8" fmla="*/ 64810 w 89679"/>
                    <a:gd name="connsiteY8" fmla="*/ 101486 h 101485"/>
                    <a:gd name="connsiteX9" fmla="*/ 22357 w 89679"/>
                    <a:gd name="connsiteY9" fmla="*/ 49487 h 101485"/>
                    <a:gd name="connsiteX10" fmla="*/ 18840 w 89679"/>
                    <a:gd name="connsiteY10" fmla="*/ 49487 h 101485"/>
                    <a:gd name="connsiteX11" fmla="*/ 20096 w 89679"/>
                    <a:gd name="connsiteY11" fmla="*/ 101486 h 101485"/>
                    <a:gd name="connsiteX12" fmla="*/ 0 w 89679"/>
                    <a:gd name="connsiteY12" fmla="*/ 101486 h 101485"/>
                    <a:gd name="connsiteX13" fmla="*/ 2261 w 89679"/>
                    <a:gd name="connsiteY13" fmla="*/ 50743 h 101485"/>
                    <a:gd name="connsiteX14" fmla="*/ 0 w 89679"/>
                    <a:gd name="connsiteY14" fmla="*/ 0 h 101485"/>
                    <a:gd name="connsiteX15" fmla="*/ 10551 w 89679"/>
                    <a:gd name="connsiteY15" fmla="*/ 1256 h 101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9679" h="101485">
                      <a:moveTo>
                        <a:pt x="10551" y="1005"/>
                      </a:moveTo>
                      <a:lnTo>
                        <a:pt x="20096" y="1005"/>
                      </a:lnTo>
                      <a:cubicBezTo>
                        <a:pt x="18840" y="16328"/>
                        <a:pt x="18840" y="41197"/>
                        <a:pt x="18840" y="44714"/>
                      </a:cubicBezTo>
                      <a:lnTo>
                        <a:pt x="22357" y="44714"/>
                      </a:lnTo>
                      <a:cubicBezTo>
                        <a:pt x="29391" y="44714"/>
                        <a:pt x="62550" y="6782"/>
                        <a:pt x="66066" y="1005"/>
                      </a:cubicBezTo>
                      <a:lnTo>
                        <a:pt x="84907" y="1005"/>
                      </a:lnTo>
                      <a:lnTo>
                        <a:pt x="37680" y="43458"/>
                      </a:lnTo>
                      <a:cubicBezTo>
                        <a:pt x="43709" y="50492"/>
                        <a:pt x="75612" y="85911"/>
                        <a:pt x="89680" y="101486"/>
                      </a:cubicBezTo>
                      <a:lnTo>
                        <a:pt x="64810" y="101486"/>
                      </a:lnTo>
                      <a:cubicBezTo>
                        <a:pt x="57777" y="89679"/>
                        <a:pt x="35168" y="63554"/>
                        <a:pt x="22357" y="49487"/>
                      </a:cubicBezTo>
                      <a:lnTo>
                        <a:pt x="18840" y="49487"/>
                      </a:lnTo>
                      <a:cubicBezTo>
                        <a:pt x="18840" y="56521"/>
                        <a:pt x="18840" y="86162"/>
                        <a:pt x="20096" y="101486"/>
                      </a:cubicBezTo>
                      <a:lnTo>
                        <a:pt x="0" y="101486"/>
                      </a:lnTo>
                      <a:cubicBezTo>
                        <a:pt x="1256" y="86162"/>
                        <a:pt x="2261" y="59033"/>
                        <a:pt x="2261" y="50743"/>
                      </a:cubicBezTo>
                      <a:cubicBezTo>
                        <a:pt x="2261" y="40192"/>
                        <a:pt x="2261" y="15323"/>
                        <a:pt x="0" y="0"/>
                      </a:cubicBezTo>
                      <a:cubicBezTo>
                        <a:pt x="3517" y="1256"/>
                        <a:pt x="7034" y="1256"/>
                        <a:pt x="10551" y="1256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>
                      <a16:creationId xmlns:a16="http://schemas.microsoft.com/office/drawing/2014/main" id="{F132ACD1-37AF-ABEF-DB74-06C9A9E42C4D}"/>
                    </a:ext>
                  </a:extLst>
                </p:cNvPr>
                <p:cNvSpPr/>
                <p:nvPr/>
              </p:nvSpPr>
              <p:spPr>
                <a:xfrm>
                  <a:off x="3287756" y="594983"/>
                  <a:ext cx="93447" cy="144190"/>
                </a:xfrm>
                <a:custGeom>
                  <a:avLst/>
                  <a:gdLst>
                    <a:gd name="connsiteX0" fmla="*/ 21352 w 93447"/>
                    <a:gd name="connsiteY0" fmla="*/ 1507 h 144190"/>
                    <a:gd name="connsiteX1" fmla="*/ 42704 w 93447"/>
                    <a:gd name="connsiteY1" fmla="*/ 251 h 144190"/>
                    <a:gd name="connsiteX2" fmla="*/ 93447 w 93447"/>
                    <a:gd name="connsiteY2" fmla="*/ 36927 h 144190"/>
                    <a:gd name="connsiteX3" fmla="*/ 33159 w 93447"/>
                    <a:gd name="connsiteY3" fmla="*/ 79380 h 144190"/>
                    <a:gd name="connsiteX4" fmla="*/ 20096 w 93447"/>
                    <a:gd name="connsiteY4" fmla="*/ 78124 h 144190"/>
                    <a:gd name="connsiteX5" fmla="*/ 20096 w 93447"/>
                    <a:gd name="connsiteY5" fmla="*/ 112288 h 144190"/>
                    <a:gd name="connsiteX6" fmla="*/ 21352 w 93447"/>
                    <a:gd name="connsiteY6" fmla="*/ 144190 h 144190"/>
                    <a:gd name="connsiteX7" fmla="*/ 0 w 93447"/>
                    <a:gd name="connsiteY7" fmla="*/ 144190 h 144190"/>
                    <a:gd name="connsiteX8" fmla="*/ 1256 w 93447"/>
                    <a:gd name="connsiteY8" fmla="*/ 67322 h 144190"/>
                    <a:gd name="connsiteX9" fmla="*/ 0 w 93447"/>
                    <a:gd name="connsiteY9" fmla="*/ 0 h 144190"/>
                    <a:gd name="connsiteX10" fmla="*/ 21352 w 93447"/>
                    <a:gd name="connsiteY10" fmla="*/ 1256 h 144190"/>
                    <a:gd name="connsiteX11" fmla="*/ 29642 w 93447"/>
                    <a:gd name="connsiteY11" fmla="*/ 68829 h 144190"/>
                    <a:gd name="connsiteX12" fmla="*/ 73351 w 93447"/>
                    <a:gd name="connsiteY12" fmla="*/ 36927 h 144190"/>
                    <a:gd name="connsiteX13" fmla="*/ 37932 w 93447"/>
                    <a:gd name="connsiteY13" fmla="*/ 12058 h 144190"/>
                    <a:gd name="connsiteX14" fmla="*/ 20096 w 93447"/>
                    <a:gd name="connsiteY14" fmla="*/ 12058 h 144190"/>
                    <a:gd name="connsiteX15" fmla="*/ 20096 w 93447"/>
                    <a:gd name="connsiteY15" fmla="*/ 67573 h 144190"/>
                    <a:gd name="connsiteX16" fmla="*/ 29642 w 93447"/>
                    <a:gd name="connsiteY16" fmla="*/ 68829 h 144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93447" h="144190">
                      <a:moveTo>
                        <a:pt x="21352" y="1507"/>
                      </a:moveTo>
                      <a:cubicBezTo>
                        <a:pt x="28386" y="1507"/>
                        <a:pt x="36676" y="251"/>
                        <a:pt x="42704" y="251"/>
                      </a:cubicBezTo>
                      <a:cubicBezTo>
                        <a:pt x="79380" y="251"/>
                        <a:pt x="93447" y="10802"/>
                        <a:pt x="93447" y="36927"/>
                      </a:cubicBezTo>
                      <a:cubicBezTo>
                        <a:pt x="93447" y="68829"/>
                        <a:pt x="66318" y="79380"/>
                        <a:pt x="33159" y="79380"/>
                      </a:cubicBezTo>
                      <a:cubicBezTo>
                        <a:pt x="30898" y="79380"/>
                        <a:pt x="23613" y="79380"/>
                        <a:pt x="20096" y="78124"/>
                      </a:cubicBezTo>
                      <a:lnTo>
                        <a:pt x="20096" y="112288"/>
                      </a:lnTo>
                      <a:cubicBezTo>
                        <a:pt x="20096" y="121833"/>
                        <a:pt x="20096" y="134645"/>
                        <a:pt x="21352" y="144190"/>
                      </a:cubicBezTo>
                      <a:lnTo>
                        <a:pt x="0" y="144190"/>
                      </a:lnTo>
                      <a:cubicBezTo>
                        <a:pt x="1256" y="121833"/>
                        <a:pt x="1256" y="92191"/>
                        <a:pt x="1256" y="67322"/>
                      </a:cubicBezTo>
                      <a:cubicBezTo>
                        <a:pt x="1256" y="44965"/>
                        <a:pt x="1256" y="10551"/>
                        <a:pt x="0" y="0"/>
                      </a:cubicBezTo>
                      <a:cubicBezTo>
                        <a:pt x="8290" y="0"/>
                        <a:pt x="16579" y="1256"/>
                        <a:pt x="21352" y="1256"/>
                      </a:cubicBezTo>
                      <a:close/>
                      <a:moveTo>
                        <a:pt x="29642" y="68829"/>
                      </a:moveTo>
                      <a:cubicBezTo>
                        <a:pt x="58028" y="68829"/>
                        <a:pt x="73351" y="58279"/>
                        <a:pt x="73351" y="36927"/>
                      </a:cubicBezTo>
                      <a:cubicBezTo>
                        <a:pt x="73351" y="16831"/>
                        <a:pt x="58028" y="12058"/>
                        <a:pt x="37932" y="12058"/>
                      </a:cubicBezTo>
                      <a:lnTo>
                        <a:pt x="20096" y="12058"/>
                      </a:lnTo>
                      <a:lnTo>
                        <a:pt x="20096" y="67573"/>
                      </a:lnTo>
                      <a:cubicBezTo>
                        <a:pt x="23613" y="68829"/>
                        <a:pt x="27130" y="68829"/>
                        <a:pt x="29642" y="68829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3" name="Полилиния: фигура 42">
                  <a:extLst>
                    <a:ext uri="{FF2B5EF4-FFF2-40B4-BE49-F238E27FC236}">
                      <a16:creationId xmlns:a16="http://schemas.microsoft.com/office/drawing/2014/main" id="{2751C798-036C-6F39-6D55-AE0CB2628716}"/>
                    </a:ext>
                  </a:extLst>
                </p:cNvPr>
                <p:cNvSpPr/>
                <p:nvPr/>
              </p:nvSpPr>
              <p:spPr>
                <a:xfrm>
                  <a:off x="3384720" y="638190"/>
                  <a:ext cx="100481" cy="105002"/>
                </a:xfrm>
                <a:custGeom>
                  <a:avLst/>
                  <a:gdLst>
                    <a:gd name="connsiteX0" fmla="*/ 100481 w 100481"/>
                    <a:gd name="connsiteY0" fmla="*/ 51748 h 105002"/>
                    <a:gd name="connsiteX1" fmla="*/ 49738 w 100481"/>
                    <a:gd name="connsiteY1" fmla="*/ 105003 h 105002"/>
                    <a:gd name="connsiteX2" fmla="*/ 0 w 100481"/>
                    <a:gd name="connsiteY2" fmla="*/ 54260 h 105002"/>
                    <a:gd name="connsiteX3" fmla="*/ 51999 w 100481"/>
                    <a:gd name="connsiteY3" fmla="*/ 0 h 105002"/>
                    <a:gd name="connsiteX4" fmla="*/ 100481 w 100481"/>
                    <a:gd name="connsiteY4" fmla="*/ 51999 h 105002"/>
                    <a:gd name="connsiteX5" fmla="*/ 18840 w 100481"/>
                    <a:gd name="connsiteY5" fmla="*/ 53004 h 105002"/>
                    <a:gd name="connsiteX6" fmla="*/ 49487 w 100481"/>
                    <a:gd name="connsiteY6" fmla="*/ 96713 h 105002"/>
                    <a:gd name="connsiteX7" fmla="*/ 81390 w 100481"/>
                    <a:gd name="connsiteY7" fmla="*/ 50492 h 105002"/>
                    <a:gd name="connsiteX8" fmla="*/ 50743 w 100481"/>
                    <a:gd name="connsiteY8" fmla="*/ 6782 h 105002"/>
                    <a:gd name="connsiteX9" fmla="*/ 18840 w 100481"/>
                    <a:gd name="connsiteY9" fmla="*/ 53004 h 105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0481" h="105002">
                      <a:moveTo>
                        <a:pt x="100481" y="51748"/>
                      </a:moveTo>
                      <a:cubicBezTo>
                        <a:pt x="100481" y="82394"/>
                        <a:pt x="80385" y="105003"/>
                        <a:pt x="49738" y="105003"/>
                      </a:cubicBezTo>
                      <a:cubicBezTo>
                        <a:pt x="19091" y="105003"/>
                        <a:pt x="0" y="82646"/>
                        <a:pt x="0" y="54260"/>
                      </a:cubicBezTo>
                      <a:cubicBezTo>
                        <a:pt x="0" y="21101"/>
                        <a:pt x="21352" y="0"/>
                        <a:pt x="51999" y="0"/>
                      </a:cubicBezTo>
                      <a:cubicBezTo>
                        <a:pt x="82646" y="0"/>
                        <a:pt x="100481" y="21352"/>
                        <a:pt x="100481" y="51999"/>
                      </a:cubicBezTo>
                      <a:close/>
                      <a:moveTo>
                        <a:pt x="18840" y="53004"/>
                      </a:moveTo>
                      <a:cubicBezTo>
                        <a:pt x="18840" y="75361"/>
                        <a:pt x="28386" y="96713"/>
                        <a:pt x="49487" y="96713"/>
                      </a:cubicBezTo>
                      <a:cubicBezTo>
                        <a:pt x="69583" y="96713"/>
                        <a:pt x="81390" y="76617"/>
                        <a:pt x="81390" y="50492"/>
                      </a:cubicBezTo>
                      <a:cubicBezTo>
                        <a:pt x="81390" y="29139"/>
                        <a:pt x="73100" y="6782"/>
                        <a:pt x="50743" y="6782"/>
                      </a:cubicBezTo>
                      <a:cubicBezTo>
                        <a:pt x="29391" y="6782"/>
                        <a:pt x="18840" y="29139"/>
                        <a:pt x="18840" y="53004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4" name="Полилиния: фигура 43">
                  <a:extLst>
                    <a:ext uri="{FF2B5EF4-FFF2-40B4-BE49-F238E27FC236}">
                      <a16:creationId xmlns:a16="http://schemas.microsoft.com/office/drawing/2014/main" id="{FA67CA6F-762C-B42B-51AE-101B19CDA7F0}"/>
                    </a:ext>
                  </a:extLst>
                </p:cNvPr>
                <p:cNvSpPr/>
                <p:nvPr/>
              </p:nvSpPr>
              <p:spPr>
                <a:xfrm>
                  <a:off x="3500776" y="639446"/>
                  <a:ext cx="88423" cy="103997"/>
                </a:xfrm>
                <a:custGeom>
                  <a:avLst/>
                  <a:gdLst>
                    <a:gd name="connsiteX0" fmla="*/ 81390 w 88423"/>
                    <a:gd name="connsiteY0" fmla="*/ 22106 h 103997"/>
                    <a:gd name="connsiteX1" fmla="*/ 79129 w 88423"/>
                    <a:gd name="connsiteY1" fmla="*/ 22106 h 103997"/>
                    <a:gd name="connsiteX2" fmla="*/ 51999 w 88423"/>
                    <a:gd name="connsiteY2" fmla="*/ 6782 h 103997"/>
                    <a:gd name="connsiteX3" fmla="*/ 17835 w 88423"/>
                    <a:gd name="connsiteY3" fmla="*/ 51748 h 103997"/>
                    <a:gd name="connsiteX4" fmla="*/ 56772 w 88423"/>
                    <a:gd name="connsiteY4" fmla="*/ 96713 h 103997"/>
                    <a:gd name="connsiteX5" fmla="*/ 83902 w 88423"/>
                    <a:gd name="connsiteY5" fmla="*/ 82646 h 103997"/>
                    <a:gd name="connsiteX6" fmla="*/ 86163 w 88423"/>
                    <a:gd name="connsiteY6" fmla="*/ 84906 h 103997"/>
                    <a:gd name="connsiteX7" fmla="*/ 83902 w 88423"/>
                    <a:gd name="connsiteY7" fmla="*/ 94452 h 103997"/>
                    <a:gd name="connsiteX8" fmla="*/ 50743 w 88423"/>
                    <a:gd name="connsiteY8" fmla="*/ 103998 h 103997"/>
                    <a:gd name="connsiteX9" fmla="*/ 0 w 88423"/>
                    <a:gd name="connsiteY9" fmla="*/ 51999 h 103997"/>
                    <a:gd name="connsiteX10" fmla="*/ 54260 w 88423"/>
                    <a:gd name="connsiteY10" fmla="*/ 0 h 103997"/>
                    <a:gd name="connsiteX11" fmla="*/ 88423 w 88423"/>
                    <a:gd name="connsiteY11" fmla="*/ 8290 h 103997"/>
                    <a:gd name="connsiteX12" fmla="*/ 81390 w 88423"/>
                    <a:gd name="connsiteY12" fmla="*/ 22357 h 1039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8423" h="103997">
                      <a:moveTo>
                        <a:pt x="81390" y="22106"/>
                      </a:moveTo>
                      <a:lnTo>
                        <a:pt x="79129" y="22106"/>
                      </a:lnTo>
                      <a:cubicBezTo>
                        <a:pt x="72095" y="10299"/>
                        <a:pt x="62549" y="6782"/>
                        <a:pt x="51999" y="6782"/>
                      </a:cubicBezTo>
                      <a:cubicBezTo>
                        <a:pt x="28386" y="6782"/>
                        <a:pt x="17835" y="29139"/>
                        <a:pt x="17835" y="51748"/>
                      </a:cubicBezTo>
                      <a:cubicBezTo>
                        <a:pt x="17835" y="76617"/>
                        <a:pt x="31903" y="96713"/>
                        <a:pt x="56772" y="96713"/>
                      </a:cubicBezTo>
                      <a:cubicBezTo>
                        <a:pt x="65061" y="96713"/>
                        <a:pt x="72095" y="95457"/>
                        <a:pt x="83902" y="82646"/>
                      </a:cubicBezTo>
                      <a:lnTo>
                        <a:pt x="86163" y="84906"/>
                      </a:lnTo>
                      <a:lnTo>
                        <a:pt x="83902" y="94452"/>
                      </a:lnTo>
                      <a:cubicBezTo>
                        <a:pt x="74356" y="100481"/>
                        <a:pt x="63805" y="103998"/>
                        <a:pt x="50743" y="103998"/>
                      </a:cubicBezTo>
                      <a:cubicBezTo>
                        <a:pt x="20096" y="103998"/>
                        <a:pt x="0" y="82646"/>
                        <a:pt x="0" y="51999"/>
                      </a:cubicBezTo>
                      <a:cubicBezTo>
                        <a:pt x="0" y="21352"/>
                        <a:pt x="22357" y="0"/>
                        <a:pt x="54260" y="0"/>
                      </a:cubicBezTo>
                      <a:cubicBezTo>
                        <a:pt x="64810" y="0"/>
                        <a:pt x="75612" y="2261"/>
                        <a:pt x="88423" y="8290"/>
                      </a:cubicBezTo>
                      <a:lnTo>
                        <a:pt x="81390" y="2235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5" name="Полилиния: фигура 44">
                  <a:extLst>
                    <a:ext uri="{FF2B5EF4-FFF2-40B4-BE49-F238E27FC236}">
                      <a16:creationId xmlns:a16="http://schemas.microsoft.com/office/drawing/2014/main" id="{1CAA38E2-2A39-1083-EFB4-2FC5C3223B65}"/>
                    </a:ext>
                  </a:extLst>
                </p:cNvPr>
                <p:cNvSpPr/>
                <p:nvPr/>
              </p:nvSpPr>
              <p:spPr>
                <a:xfrm>
                  <a:off x="3601508" y="639446"/>
                  <a:ext cx="88423" cy="103997"/>
                </a:xfrm>
                <a:custGeom>
                  <a:avLst/>
                  <a:gdLst>
                    <a:gd name="connsiteX0" fmla="*/ 82394 w 88423"/>
                    <a:gd name="connsiteY0" fmla="*/ 22106 h 103997"/>
                    <a:gd name="connsiteX1" fmla="*/ 80134 w 88423"/>
                    <a:gd name="connsiteY1" fmla="*/ 22106 h 103997"/>
                    <a:gd name="connsiteX2" fmla="*/ 53004 w 88423"/>
                    <a:gd name="connsiteY2" fmla="*/ 6782 h 103997"/>
                    <a:gd name="connsiteX3" fmla="*/ 18840 w 88423"/>
                    <a:gd name="connsiteY3" fmla="*/ 51748 h 103997"/>
                    <a:gd name="connsiteX4" fmla="*/ 57777 w 88423"/>
                    <a:gd name="connsiteY4" fmla="*/ 96713 h 103997"/>
                    <a:gd name="connsiteX5" fmla="*/ 84907 w 88423"/>
                    <a:gd name="connsiteY5" fmla="*/ 82646 h 103997"/>
                    <a:gd name="connsiteX6" fmla="*/ 86163 w 88423"/>
                    <a:gd name="connsiteY6" fmla="*/ 84906 h 103997"/>
                    <a:gd name="connsiteX7" fmla="*/ 83902 w 88423"/>
                    <a:gd name="connsiteY7" fmla="*/ 94452 h 103997"/>
                    <a:gd name="connsiteX8" fmla="*/ 50743 w 88423"/>
                    <a:gd name="connsiteY8" fmla="*/ 103998 h 103997"/>
                    <a:gd name="connsiteX9" fmla="*/ 0 w 88423"/>
                    <a:gd name="connsiteY9" fmla="*/ 51999 h 103997"/>
                    <a:gd name="connsiteX10" fmla="*/ 54260 w 88423"/>
                    <a:gd name="connsiteY10" fmla="*/ 0 h 103997"/>
                    <a:gd name="connsiteX11" fmla="*/ 88423 w 88423"/>
                    <a:gd name="connsiteY11" fmla="*/ 8290 h 103997"/>
                    <a:gd name="connsiteX12" fmla="*/ 82394 w 88423"/>
                    <a:gd name="connsiteY12" fmla="*/ 22357 h 1039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8423" h="103997">
                      <a:moveTo>
                        <a:pt x="82394" y="22106"/>
                      </a:moveTo>
                      <a:lnTo>
                        <a:pt x="80134" y="22106"/>
                      </a:lnTo>
                      <a:cubicBezTo>
                        <a:pt x="73100" y="10299"/>
                        <a:pt x="63554" y="6782"/>
                        <a:pt x="53004" y="6782"/>
                      </a:cubicBezTo>
                      <a:cubicBezTo>
                        <a:pt x="29391" y="6782"/>
                        <a:pt x="18840" y="29139"/>
                        <a:pt x="18840" y="51748"/>
                      </a:cubicBezTo>
                      <a:cubicBezTo>
                        <a:pt x="18840" y="76617"/>
                        <a:pt x="32908" y="96713"/>
                        <a:pt x="57777" y="96713"/>
                      </a:cubicBezTo>
                      <a:cubicBezTo>
                        <a:pt x="66066" y="96713"/>
                        <a:pt x="73100" y="95457"/>
                        <a:pt x="84907" y="82646"/>
                      </a:cubicBezTo>
                      <a:lnTo>
                        <a:pt x="86163" y="84906"/>
                      </a:lnTo>
                      <a:lnTo>
                        <a:pt x="83902" y="94452"/>
                      </a:lnTo>
                      <a:cubicBezTo>
                        <a:pt x="74356" y="100481"/>
                        <a:pt x="63806" y="103998"/>
                        <a:pt x="50743" y="103998"/>
                      </a:cubicBezTo>
                      <a:cubicBezTo>
                        <a:pt x="20096" y="103998"/>
                        <a:pt x="0" y="82646"/>
                        <a:pt x="0" y="51999"/>
                      </a:cubicBezTo>
                      <a:cubicBezTo>
                        <a:pt x="0" y="21352"/>
                        <a:pt x="22357" y="0"/>
                        <a:pt x="54260" y="0"/>
                      </a:cubicBezTo>
                      <a:cubicBezTo>
                        <a:pt x="64810" y="0"/>
                        <a:pt x="75612" y="2261"/>
                        <a:pt x="88423" y="8290"/>
                      </a:cubicBezTo>
                      <a:lnTo>
                        <a:pt x="82394" y="2235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6" name="Полилиния: фигура 45">
                  <a:extLst>
                    <a:ext uri="{FF2B5EF4-FFF2-40B4-BE49-F238E27FC236}">
                      <a16:creationId xmlns:a16="http://schemas.microsoft.com/office/drawing/2014/main" id="{9B15567B-15D5-4129-CD16-E2719DDCB8E0}"/>
                    </a:ext>
                  </a:extLst>
                </p:cNvPr>
                <p:cNvSpPr/>
                <p:nvPr/>
              </p:nvSpPr>
              <p:spPr>
                <a:xfrm>
                  <a:off x="3707516" y="637939"/>
                  <a:ext cx="89930" cy="102993"/>
                </a:xfrm>
                <a:custGeom>
                  <a:avLst/>
                  <a:gdLst>
                    <a:gd name="connsiteX0" fmla="*/ 6029 w 89930"/>
                    <a:gd name="connsiteY0" fmla="*/ 101486 h 102993"/>
                    <a:gd name="connsiteX1" fmla="*/ 0 w 89930"/>
                    <a:gd name="connsiteY1" fmla="*/ 101486 h 102993"/>
                    <a:gd name="connsiteX2" fmla="*/ 2261 w 89930"/>
                    <a:gd name="connsiteY2" fmla="*/ 50743 h 102993"/>
                    <a:gd name="connsiteX3" fmla="*/ 0 w 89930"/>
                    <a:gd name="connsiteY3" fmla="*/ 0 h 102993"/>
                    <a:gd name="connsiteX4" fmla="*/ 20096 w 89930"/>
                    <a:gd name="connsiteY4" fmla="*/ 0 h 102993"/>
                    <a:gd name="connsiteX5" fmla="*/ 17835 w 89930"/>
                    <a:gd name="connsiteY5" fmla="*/ 50743 h 102993"/>
                    <a:gd name="connsiteX6" fmla="*/ 17835 w 89930"/>
                    <a:gd name="connsiteY6" fmla="*/ 76868 h 102993"/>
                    <a:gd name="connsiteX7" fmla="*/ 76868 w 89930"/>
                    <a:gd name="connsiteY7" fmla="*/ 1256 h 102993"/>
                    <a:gd name="connsiteX8" fmla="*/ 89931 w 89930"/>
                    <a:gd name="connsiteY8" fmla="*/ 1256 h 102993"/>
                    <a:gd name="connsiteX9" fmla="*/ 87670 w 89930"/>
                    <a:gd name="connsiteY9" fmla="*/ 51999 h 102993"/>
                    <a:gd name="connsiteX10" fmla="*/ 89931 w 89930"/>
                    <a:gd name="connsiteY10" fmla="*/ 102742 h 102993"/>
                    <a:gd name="connsiteX11" fmla="*/ 69834 w 89930"/>
                    <a:gd name="connsiteY11" fmla="*/ 102742 h 102993"/>
                    <a:gd name="connsiteX12" fmla="*/ 72095 w 89930"/>
                    <a:gd name="connsiteY12" fmla="*/ 51999 h 102993"/>
                    <a:gd name="connsiteX13" fmla="*/ 72095 w 89930"/>
                    <a:gd name="connsiteY13" fmla="*/ 24869 h 102993"/>
                    <a:gd name="connsiteX14" fmla="*/ 11807 w 89930"/>
                    <a:gd name="connsiteY14" fmla="*/ 102993 h 102993"/>
                    <a:gd name="connsiteX15" fmla="*/ 5778 w 89930"/>
                    <a:gd name="connsiteY15" fmla="*/ 101737 h 102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9930" h="102993">
                      <a:moveTo>
                        <a:pt x="6029" y="101486"/>
                      </a:moveTo>
                      <a:lnTo>
                        <a:pt x="0" y="101486"/>
                      </a:lnTo>
                      <a:cubicBezTo>
                        <a:pt x="1256" y="86162"/>
                        <a:pt x="2261" y="59033"/>
                        <a:pt x="2261" y="50743"/>
                      </a:cubicBezTo>
                      <a:cubicBezTo>
                        <a:pt x="2261" y="40192"/>
                        <a:pt x="2261" y="15323"/>
                        <a:pt x="0" y="0"/>
                      </a:cubicBezTo>
                      <a:lnTo>
                        <a:pt x="20096" y="0"/>
                      </a:lnTo>
                      <a:cubicBezTo>
                        <a:pt x="18840" y="15323"/>
                        <a:pt x="17835" y="40192"/>
                        <a:pt x="17835" y="50743"/>
                      </a:cubicBezTo>
                      <a:lnTo>
                        <a:pt x="17835" y="76868"/>
                      </a:lnTo>
                      <a:cubicBezTo>
                        <a:pt x="28386" y="63805"/>
                        <a:pt x="67574" y="14319"/>
                        <a:pt x="76868" y="1256"/>
                      </a:cubicBezTo>
                      <a:lnTo>
                        <a:pt x="89931" y="1256"/>
                      </a:lnTo>
                      <a:cubicBezTo>
                        <a:pt x="88675" y="16579"/>
                        <a:pt x="87670" y="41448"/>
                        <a:pt x="87670" y="51999"/>
                      </a:cubicBezTo>
                      <a:cubicBezTo>
                        <a:pt x="87670" y="60289"/>
                        <a:pt x="87670" y="87418"/>
                        <a:pt x="89931" y="102742"/>
                      </a:cubicBezTo>
                      <a:lnTo>
                        <a:pt x="69834" y="102742"/>
                      </a:lnTo>
                      <a:cubicBezTo>
                        <a:pt x="71090" y="87418"/>
                        <a:pt x="72095" y="60289"/>
                        <a:pt x="72095" y="51999"/>
                      </a:cubicBezTo>
                      <a:lnTo>
                        <a:pt x="72095" y="24869"/>
                      </a:lnTo>
                      <a:cubicBezTo>
                        <a:pt x="59033" y="38936"/>
                        <a:pt x="22357" y="85158"/>
                        <a:pt x="11807" y="102993"/>
                      </a:cubicBezTo>
                      <a:cubicBezTo>
                        <a:pt x="9546" y="101737"/>
                        <a:pt x="7034" y="101737"/>
                        <a:pt x="5778" y="101737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7" name="Полилиния: фигура 46">
                  <a:extLst>
                    <a:ext uri="{FF2B5EF4-FFF2-40B4-BE49-F238E27FC236}">
                      <a16:creationId xmlns:a16="http://schemas.microsoft.com/office/drawing/2014/main" id="{DB02A40F-3BCA-91D3-2880-97B61A98A771}"/>
                    </a:ext>
                  </a:extLst>
                </p:cNvPr>
                <p:cNvSpPr/>
                <p:nvPr/>
              </p:nvSpPr>
              <p:spPr>
                <a:xfrm>
                  <a:off x="3819803" y="637939"/>
                  <a:ext cx="89930" cy="103244"/>
                </a:xfrm>
                <a:custGeom>
                  <a:avLst/>
                  <a:gdLst>
                    <a:gd name="connsiteX0" fmla="*/ 6029 w 89930"/>
                    <a:gd name="connsiteY0" fmla="*/ 101486 h 103244"/>
                    <a:gd name="connsiteX1" fmla="*/ 0 w 89930"/>
                    <a:gd name="connsiteY1" fmla="*/ 101486 h 103244"/>
                    <a:gd name="connsiteX2" fmla="*/ 1256 w 89930"/>
                    <a:gd name="connsiteY2" fmla="*/ 50743 h 103244"/>
                    <a:gd name="connsiteX3" fmla="*/ 0 w 89930"/>
                    <a:gd name="connsiteY3" fmla="*/ 0 h 103244"/>
                    <a:gd name="connsiteX4" fmla="*/ 20096 w 89930"/>
                    <a:gd name="connsiteY4" fmla="*/ 0 h 103244"/>
                    <a:gd name="connsiteX5" fmla="*/ 17835 w 89930"/>
                    <a:gd name="connsiteY5" fmla="*/ 51999 h 103244"/>
                    <a:gd name="connsiteX6" fmla="*/ 17835 w 89930"/>
                    <a:gd name="connsiteY6" fmla="*/ 78124 h 103244"/>
                    <a:gd name="connsiteX7" fmla="*/ 76868 w 89930"/>
                    <a:gd name="connsiteY7" fmla="*/ 2512 h 103244"/>
                    <a:gd name="connsiteX8" fmla="*/ 89931 w 89930"/>
                    <a:gd name="connsiteY8" fmla="*/ 2512 h 103244"/>
                    <a:gd name="connsiteX9" fmla="*/ 88675 w 89930"/>
                    <a:gd name="connsiteY9" fmla="*/ 52250 h 103244"/>
                    <a:gd name="connsiteX10" fmla="*/ 89931 w 89930"/>
                    <a:gd name="connsiteY10" fmla="*/ 102993 h 103244"/>
                    <a:gd name="connsiteX11" fmla="*/ 69834 w 89930"/>
                    <a:gd name="connsiteY11" fmla="*/ 102993 h 103244"/>
                    <a:gd name="connsiteX12" fmla="*/ 71090 w 89930"/>
                    <a:gd name="connsiteY12" fmla="*/ 52250 h 103244"/>
                    <a:gd name="connsiteX13" fmla="*/ 71090 w 89930"/>
                    <a:gd name="connsiteY13" fmla="*/ 25120 h 103244"/>
                    <a:gd name="connsiteX14" fmla="*/ 10802 w 89930"/>
                    <a:gd name="connsiteY14" fmla="*/ 103244 h 103244"/>
                    <a:gd name="connsiteX15" fmla="*/ 6029 w 89930"/>
                    <a:gd name="connsiteY15" fmla="*/ 101988 h 1032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9930" h="103244">
                      <a:moveTo>
                        <a:pt x="6029" y="101486"/>
                      </a:moveTo>
                      <a:lnTo>
                        <a:pt x="0" y="101486"/>
                      </a:lnTo>
                      <a:cubicBezTo>
                        <a:pt x="1256" y="86162"/>
                        <a:pt x="1256" y="59033"/>
                        <a:pt x="1256" y="50743"/>
                      </a:cubicBezTo>
                      <a:cubicBezTo>
                        <a:pt x="1256" y="40192"/>
                        <a:pt x="1256" y="15323"/>
                        <a:pt x="0" y="0"/>
                      </a:cubicBezTo>
                      <a:lnTo>
                        <a:pt x="20096" y="0"/>
                      </a:lnTo>
                      <a:cubicBezTo>
                        <a:pt x="17835" y="16579"/>
                        <a:pt x="17835" y="41448"/>
                        <a:pt x="17835" y="51999"/>
                      </a:cubicBezTo>
                      <a:lnTo>
                        <a:pt x="17835" y="78124"/>
                      </a:lnTo>
                      <a:cubicBezTo>
                        <a:pt x="28386" y="65061"/>
                        <a:pt x="67574" y="15575"/>
                        <a:pt x="76868" y="2512"/>
                      </a:cubicBezTo>
                      <a:lnTo>
                        <a:pt x="89931" y="2512"/>
                      </a:lnTo>
                      <a:cubicBezTo>
                        <a:pt x="88675" y="16579"/>
                        <a:pt x="88675" y="41448"/>
                        <a:pt x="88675" y="52250"/>
                      </a:cubicBezTo>
                      <a:cubicBezTo>
                        <a:pt x="88675" y="60540"/>
                        <a:pt x="88675" y="87670"/>
                        <a:pt x="89931" y="102993"/>
                      </a:cubicBezTo>
                      <a:lnTo>
                        <a:pt x="69834" y="102993"/>
                      </a:lnTo>
                      <a:cubicBezTo>
                        <a:pt x="71090" y="87670"/>
                        <a:pt x="71090" y="60540"/>
                        <a:pt x="71090" y="52250"/>
                      </a:cubicBezTo>
                      <a:lnTo>
                        <a:pt x="71090" y="25120"/>
                      </a:lnTo>
                      <a:cubicBezTo>
                        <a:pt x="58028" y="39188"/>
                        <a:pt x="21352" y="85409"/>
                        <a:pt x="10802" y="103244"/>
                      </a:cubicBezTo>
                      <a:cubicBezTo>
                        <a:pt x="9546" y="101988"/>
                        <a:pt x="8541" y="101988"/>
                        <a:pt x="6029" y="101988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11" name="Рисунок 6">
              <a:extLst>
                <a:ext uri="{FF2B5EF4-FFF2-40B4-BE49-F238E27FC236}">
                  <a16:creationId xmlns:a16="http://schemas.microsoft.com/office/drawing/2014/main" id="{3118A19C-0AA4-8178-C30B-1F073E48168A}"/>
                </a:ext>
              </a:extLst>
            </p:cNvPr>
            <p:cNvGrpSpPr/>
            <p:nvPr/>
          </p:nvGrpSpPr>
          <p:grpSpPr>
            <a:xfrm>
              <a:off x="774724" y="418323"/>
              <a:ext cx="1232149" cy="476154"/>
              <a:chOff x="774724" y="451295"/>
              <a:chExt cx="1232149" cy="476154"/>
            </a:xfrm>
            <a:solidFill>
              <a:srgbClr val="2A3143"/>
            </a:solidFill>
          </p:grpSpPr>
          <p:grpSp>
            <p:nvGrpSpPr>
              <p:cNvPr id="12" name="Рисунок 6">
                <a:extLst>
                  <a:ext uri="{FF2B5EF4-FFF2-40B4-BE49-F238E27FC236}">
                    <a16:creationId xmlns:a16="http://schemas.microsoft.com/office/drawing/2014/main" id="{3C950B54-2596-C70B-6F9C-61A124446D1E}"/>
                  </a:ext>
                </a:extLst>
              </p:cNvPr>
              <p:cNvGrpSpPr/>
              <p:nvPr/>
            </p:nvGrpSpPr>
            <p:grpSpPr>
              <a:xfrm>
                <a:off x="774724" y="451295"/>
                <a:ext cx="468744" cy="476154"/>
                <a:chOff x="774724" y="451295"/>
                <a:chExt cx="468744" cy="476154"/>
              </a:xfrm>
              <a:grpFill/>
            </p:grpSpPr>
            <p:sp>
              <p:nvSpPr>
                <p:cNvPr id="26" name="Полилиния: фигура 25">
                  <a:extLst>
                    <a:ext uri="{FF2B5EF4-FFF2-40B4-BE49-F238E27FC236}">
                      <a16:creationId xmlns:a16="http://schemas.microsoft.com/office/drawing/2014/main" id="{1658E513-808A-2121-A029-AC94FAE6045A}"/>
                    </a:ext>
                  </a:extLst>
                </p:cNvPr>
                <p:cNvSpPr/>
                <p:nvPr/>
              </p:nvSpPr>
              <p:spPr>
                <a:xfrm>
                  <a:off x="968329" y="705512"/>
                  <a:ext cx="84296" cy="85408"/>
                </a:xfrm>
                <a:custGeom>
                  <a:avLst/>
                  <a:gdLst>
                    <a:gd name="connsiteX0" fmla="*/ 83471 w 84296"/>
                    <a:gd name="connsiteY0" fmla="*/ 28386 h 85408"/>
                    <a:gd name="connsiteX1" fmla="*/ 71916 w 84296"/>
                    <a:gd name="connsiteY1" fmla="*/ 12058 h 85408"/>
                    <a:gd name="connsiteX2" fmla="*/ 77442 w 84296"/>
                    <a:gd name="connsiteY2" fmla="*/ 0 h 85408"/>
                    <a:gd name="connsiteX3" fmla="*/ 68148 w 84296"/>
                    <a:gd name="connsiteY3" fmla="*/ 0 h 85408"/>
                    <a:gd name="connsiteX4" fmla="*/ 63123 w 84296"/>
                    <a:gd name="connsiteY4" fmla="*/ 9043 h 85408"/>
                    <a:gd name="connsiteX5" fmla="*/ 44786 w 84296"/>
                    <a:gd name="connsiteY5" fmla="*/ 12058 h 85408"/>
                    <a:gd name="connsiteX6" fmla="*/ 44786 w 84296"/>
                    <a:gd name="connsiteY6" fmla="*/ 4522 h 85408"/>
                    <a:gd name="connsiteX7" fmla="*/ 38757 w 84296"/>
                    <a:gd name="connsiteY7" fmla="*/ 4522 h 85408"/>
                    <a:gd name="connsiteX8" fmla="*/ 38757 w 84296"/>
                    <a:gd name="connsiteY8" fmla="*/ 12058 h 85408"/>
                    <a:gd name="connsiteX9" fmla="*/ 20168 w 84296"/>
                    <a:gd name="connsiteY9" fmla="*/ 9043 h 85408"/>
                    <a:gd name="connsiteX10" fmla="*/ 15144 w 84296"/>
                    <a:gd name="connsiteY10" fmla="*/ 0 h 85408"/>
                    <a:gd name="connsiteX11" fmla="*/ 5849 w 84296"/>
                    <a:gd name="connsiteY11" fmla="*/ 0 h 85408"/>
                    <a:gd name="connsiteX12" fmla="*/ 11376 w 84296"/>
                    <a:gd name="connsiteY12" fmla="*/ 12058 h 85408"/>
                    <a:gd name="connsiteX13" fmla="*/ 72 w 84296"/>
                    <a:gd name="connsiteY13" fmla="*/ 28386 h 85408"/>
                    <a:gd name="connsiteX14" fmla="*/ 12129 w 84296"/>
                    <a:gd name="connsiteY14" fmla="*/ 48733 h 85408"/>
                    <a:gd name="connsiteX15" fmla="*/ 72 w 84296"/>
                    <a:gd name="connsiteY15" fmla="*/ 74105 h 85408"/>
                    <a:gd name="connsiteX16" fmla="*/ 14390 w 84296"/>
                    <a:gd name="connsiteY16" fmla="*/ 74105 h 85408"/>
                    <a:gd name="connsiteX17" fmla="*/ 17907 w 84296"/>
                    <a:gd name="connsiteY17" fmla="*/ 50492 h 85408"/>
                    <a:gd name="connsiteX18" fmla="*/ 28960 w 84296"/>
                    <a:gd name="connsiteY18" fmla="*/ 50994 h 85408"/>
                    <a:gd name="connsiteX19" fmla="*/ 42274 w 84296"/>
                    <a:gd name="connsiteY19" fmla="*/ 85409 h 85408"/>
                    <a:gd name="connsiteX20" fmla="*/ 55587 w 84296"/>
                    <a:gd name="connsiteY20" fmla="*/ 51245 h 85408"/>
                    <a:gd name="connsiteX21" fmla="*/ 66640 w 84296"/>
                    <a:gd name="connsiteY21" fmla="*/ 50743 h 85408"/>
                    <a:gd name="connsiteX22" fmla="*/ 70157 w 84296"/>
                    <a:gd name="connsiteY22" fmla="*/ 74105 h 85408"/>
                    <a:gd name="connsiteX23" fmla="*/ 84225 w 84296"/>
                    <a:gd name="connsiteY23" fmla="*/ 74607 h 85408"/>
                    <a:gd name="connsiteX24" fmla="*/ 72167 w 84296"/>
                    <a:gd name="connsiteY24" fmla="*/ 49236 h 85408"/>
                    <a:gd name="connsiteX25" fmla="*/ 84225 w 84296"/>
                    <a:gd name="connsiteY25" fmla="*/ 28888 h 85408"/>
                    <a:gd name="connsiteX26" fmla="*/ 66389 w 84296"/>
                    <a:gd name="connsiteY26" fmla="*/ 9294 h 85408"/>
                    <a:gd name="connsiteX27" fmla="*/ 66389 w 84296"/>
                    <a:gd name="connsiteY27" fmla="*/ 9797 h 85408"/>
                    <a:gd name="connsiteX28" fmla="*/ 66389 w 84296"/>
                    <a:gd name="connsiteY28" fmla="*/ 9797 h 85408"/>
                    <a:gd name="connsiteX29" fmla="*/ 66389 w 84296"/>
                    <a:gd name="connsiteY29" fmla="*/ 9294 h 85408"/>
                    <a:gd name="connsiteX30" fmla="*/ 44283 w 84296"/>
                    <a:gd name="connsiteY30" fmla="*/ 17584 h 85408"/>
                    <a:gd name="connsiteX31" fmla="*/ 61114 w 84296"/>
                    <a:gd name="connsiteY31" fmla="*/ 12811 h 85408"/>
                    <a:gd name="connsiteX32" fmla="*/ 52071 w 84296"/>
                    <a:gd name="connsiteY32" fmla="*/ 46724 h 85408"/>
                    <a:gd name="connsiteX33" fmla="*/ 44283 w 84296"/>
                    <a:gd name="connsiteY33" fmla="*/ 42202 h 85408"/>
                    <a:gd name="connsiteX34" fmla="*/ 44283 w 84296"/>
                    <a:gd name="connsiteY34" fmla="*/ 17584 h 85408"/>
                    <a:gd name="connsiteX35" fmla="*/ 44283 w 84296"/>
                    <a:gd name="connsiteY35" fmla="*/ 17584 h 85408"/>
                    <a:gd name="connsiteX36" fmla="*/ 38254 w 84296"/>
                    <a:gd name="connsiteY36" fmla="*/ 17584 h 85408"/>
                    <a:gd name="connsiteX37" fmla="*/ 38254 w 84296"/>
                    <a:gd name="connsiteY37" fmla="*/ 42202 h 85408"/>
                    <a:gd name="connsiteX38" fmla="*/ 30467 w 84296"/>
                    <a:gd name="connsiteY38" fmla="*/ 46724 h 85408"/>
                    <a:gd name="connsiteX39" fmla="*/ 21424 w 84296"/>
                    <a:gd name="connsiteY39" fmla="*/ 12811 h 85408"/>
                    <a:gd name="connsiteX40" fmla="*/ 38506 w 84296"/>
                    <a:gd name="connsiteY40" fmla="*/ 17584 h 85408"/>
                    <a:gd name="connsiteX41" fmla="*/ 16400 w 84296"/>
                    <a:gd name="connsiteY41" fmla="*/ 9294 h 85408"/>
                    <a:gd name="connsiteX42" fmla="*/ 16400 w 84296"/>
                    <a:gd name="connsiteY42" fmla="*/ 9797 h 85408"/>
                    <a:gd name="connsiteX43" fmla="*/ 16400 w 84296"/>
                    <a:gd name="connsiteY43" fmla="*/ 9797 h 85408"/>
                    <a:gd name="connsiteX44" fmla="*/ 16400 w 84296"/>
                    <a:gd name="connsiteY44" fmla="*/ 9294 h 85408"/>
                    <a:gd name="connsiteX45" fmla="*/ 5598 w 84296"/>
                    <a:gd name="connsiteY45" fmla="*/ 35671 h 85408"/>
                    <a:gd name="connsiteX46" fmla="*/ 11627 w 84296"/>
                    <a:gd name="connsiteY46" fmla="*/ 16831 h 85408"/>
                    <a:gd name="connsiteX47" fmla="*/ 12129 w 84296"/>
                    <a:gd name="connsiteY47" fmla="*/ 44463 h 85408"/>
                    <a:gd name="connsiteX48" fmla="*/ 5598 w 84296"/>
                    <a:gd name="connsiteY48" fmla="*/ 35922 h 85408"/>
                    <a:gd name="connsiteX49" fmla="*/ 17405 w 84296"/>
                    <a:gd name="connsiteY49" fmla="*/ 46724 h 85408"/>
                    <a:gd name="connsiteX50" fmla="*/ 17405 w 84296"/>
                    <a:gd name="connsiteY50" fmla="*/ 14067 h 85408"/>
                    <a:gd name="connsiteX51" fmla="*/ 18661 w 84296"/>
                    <a:gd name="connsiteY51" fmla="*/ 13565 h 85408"/>
                    <a:gd name="connsiteX52" fmla="*/ 27704 w 84296"/>
                    <a:gd name="connsiteY52" fmla="*/ 47477 h 85408"/>
                    <a:gd name="connsiteX53" fmla="*/ 17656 w 84296"/>
                    <a:gd name="connsiteY53" fmla="*/ 46724 h 85408"/>
                    <a:gd name="connsiteX54" fmla="*/ 38254 w 84296"/>
                    <a:gd name="connsiteY54" fmla="*/ 47728 h 85408"/>
                    <a:gd name="connsiteX55" fmla="*/ 36245 w 84296"/>
                    <a:gd name="connsiteY55" fmla="*/ 67071 h 85408"/>
                    <a:gd name="connsiteX56" fmla="*/ 31221 w 84296"/>
                    <a:gd name="connsiteY56" fmla="*/ 49989 h 85408"/>
                    <a:gd name="connsiteX57" fmla="*/ 38254 w 84296"/>
                    <a:gd name="connsiteY57" fmla="*/ 47728 h 85408"/>
                    <a:gd name="connsiteX58" fmla="*/ 41269 w 84296"/>
                    <a:gd name="connsiteY58" fmla="*/ 76617 h 85408"/>
                    <a:gd name="connsiteX59" fmla="*/ 38254 w 84296"/>
                    <a:gd name="connsiteY59" fmla="*/ 71342 h 85408"/>
                    <a:gd name="connsiteX60" fmla="*/ 44283 w 84296"/>
                    <a:gd name="connsiteY60" fmla="*/ 71342 h 85408"/>
                    <a:gd name="connsiteX61" fmla="*/ 41269 w 84296"/>
                    <a:gd name="connsiteY61" fmla="*/ 76617 h 85408"/>
                    <a:gd name="connsiteX62" fmla="*/ 46042 w 84296"/>
                    <a:gd name="connsiteY62" fmla="*/ 67322 h 85408"/>
                    <a:gd name="connsiteX63" fmla="*/ 44283 w 84296"/>
                    <a:gd name="connsiteY63" fmla="*/ 47728 h 85408"/>
                    <a:gd name="connsiteX64" fmla="*/ 51317 w 84296"/>
                    <a:gd name="connsiteY64" fmla="*/ 50241 h 85408"/>
                    <a:gd name="connsiteX65" fmla="*/ 46293 w 84296"/>
                    <a:gd name="connsiteY65" fmla="*/ 67322 h 85408"/>
                    <a:gd name="connsiteX66" fmla="*/ 55336 w 84296"/>
                    <a:gd name="connsiteY66" fmla="*/ 47226 h 85408"/>
                    <a:gd name="connsiteX67" fmla="*/ 64379 w 84296"/>
                    <a:gd name="connsiteY67" fmla="*/ 13314 h 85408"/>
                    <a:gd name="connsiteX68" fmla="*/ 65636 w 84296"/>
                    <a:gd name="connsiteY68" fmla="*/ 13816 h 85408"/>
                    <a:gd name="connsiteX69" fmla="*/ 65636 w 84296"/>
                    <a:gd name="connsiteY69" fmla="*/ 46472 h 85408"/>
                    <a:gd name="connsiteX70" fmla="*/ 55587 w 84296"/>
                    <a:gd name="connsiteY70" fmla="*/ 47226 h 85408"/>
                    <a:gd name="connsiteX71" fmla="*/ 70408 w 84296"/>
                    <a:gd name="connsiteY71" fmla="*/ 44212 h 85408"/>
                    <a:gd name="connsiteX72" fmla="*/ 70911 w 84296"/>
                    <a:gd name="connsiteY72" fmla="*/ 16579 h 85408"/>
                    <a:gd name="connsiteX73" fmla="*/ 76940 w 84296"/>
                    <a:gd name="connsiteY73" fmla="*/ 35420 h 85408"/>
                    <a:gd name="connsiteX74" fmla="*/ 70408 w 84296"/>
                    <a:gd name="connsiteY74" fmla="*/ 44212 h 85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</a:cxnLst>
                  <a:rect l="l" t="t" r="r" b="b"/>
                  <a:pathLst>
                    <a:path w="84296" h="85408">
                      <a:moveTo>
                        <a:pt x="83471" y="28386"/>
                      </a:moveTo>
                      <a:cubicBezTo>
                        <a:pt x="82969" y="21101"/>
                        <a:pt x="78447" y="15323"/>
                        <a:pt x="71916" y="12058"/>
                      </a:cubicBezTo>
                      <a:cubicBezTo>
                        <a:pt x="73172" y="6531"/>
                        <a:pt x="74930" y="2512"/>
                        <a:pt x="77442" y="0"/>
                      </a:cubicBezTo>
                      <a:lnTo>
                        <a:pt x="68148" y="0"/>
                      </a:lnTo>
                      <a:cubicBezTo>
                        <a:pt x="66138" y="2763"/>
                        <a:pt x="64631" y="5778"/>
                        <a:pt x="63123" y="9043"/>
                      </a:cubicBezTo>
                      <a:cubicBezTo>
                        <a:pt x="56843" y="8038"/>
                        <a:pt x="50061" y="9043"/>
                        <a:pt x="44786" y="12058"/>
                      </a:cubicBezTo>
                      <a:lnTo>
                        <a:pt x="44786" y="4522"/>
                      </a:lnTo>
                      <a:lnTo>
                        <a:pt x="38757" y="4522"/>
                      </a:lnTo>
                      <a:lnTo>
                        <a:pt x="38757" y="12058"/>
                      </a:lnTo>
                      <a:cubicBezTo>
                        <a:pt x="33230" y="8792"/>
                        <a:pt x="26448" y="7787"/>
                        <a:pt x="20168" y="9043"/>
                      </a:cubicBezTo>
                      <a:cubicBezTo>
                        <a:pt x="18661" y="5778"/>
                        <a:pt x="17153" y="2763"/>
                        <a:pt x="15144" y="0"/>
                      </a:cubicBezTo>
                      <a:lnTo>
                        <a:pt x="5849" y="0"/>
                      </a:lnTo>
                      <a:cubicBezTo>
                        <a:pt x="8361" y="2261"/>
                        <a:pt x="10120" y="6531"/>
                        <a:pt x="11376" y="12058"/>
                      </a:cubicBezTo>
                      <a:cubicBezTo>
                        <a:pt x="5096" y="15323"/>
                        <a:pt x="574" y="21101"/>
                        <a:pt x="72" y="28386"/>
                      </a:cubicBezTo>
                      <a:cubicBezTo>
                        <a:pt x="-682" y="38434"/>
                        <a:pt x="4593" y="45216"/>
                        <a:pt x="12129" y="48733"/>
                      </a:cubicBezTo>
                      <a:cubicBezTo>
                        <a:pt x="10371" y="61042"/>
                        <a:pt x="6100" y="71342"/>
                        <a:pt x="72" y="74105"/>
                      </a:cubicBezTo>
                      <a:lnTo>
                        <a:pt x="14390" y="74105"/>
                      </a:lnTo>
                      <a:cubicBezTo>
                        <a:pt x="16149" y="68578"/>
                        <a:pt x="17153" y="59786"/>
                        <a:pt x="17907" y="50492"/>
                      </a:cubicBezTo>
                      <a:cubicBezTo>
                        <a:pt x="21424" y="51245"/>
                        <a:pt x="25192" y="51245"/>
                        <a:pt x="28960" y="50994"/>
                      </a:cubicBezTo>
                      <a:cubicBezTo>
                        <a:pt x="31974" y="63052"/>
                        <a:pt x="35491" y="75110"/>
                        <a:pt x="42274" y="85409"/>
                      </a:cubicBezTo>
                      <a:cubicBezTo>
                        <a:pt x="49056" y="75110"/>
                        <a:pt x="52824" y="63303"/>
                        <a:pt x="55587" y="51245"/>
                      </a:cubicBezTo>
                      <a:cubicBezTo>
                        <a:pt x="59355" y="51748"/>
                        <a:pt x="63123" y="51497"/>
                        <a:pt x="66640" y="50743"/>
                      </a:cubicBezTo>
                      <a:cubicBezTo>
                        <a:pt x="67143" y="60037"/>
                        <a:pt x="68399" y="68578"/>
                        <a:pt x="70157" y="74105"/>
                      </a:cubicBezTo>
                      <a:lnTo>
                        <a:pt x="84225" y="74607"/>
                      </a:lnTo>
                      <a:cubicBezTo>
                        <a:pt x="77944" y="71844"/>
                        <a:pt x="73925" y="61545"/>
                        <a:pt x="72167" y="49236"/>
                      </a:cubicBezTo>
                      <a:cubicBezTo>
                        <a:pt x="79703" y="45970"/>
                        <a:pt x="84978" y="39188"/>
                        <a:pt x="84225" y="28888"/>
                      </a:cubicBezTo>
                      <a:close/>
                      <a:moveTo>
                        <a:pt x="66389" y="9294"/>
                      </a:moveTo>
                      <a:cubicBezTo>
                        <a:pt x="66389" y="9294"/>
                        <a:pt x="66389" y="9546"/>
                        <a:pt x="66389" y="9797"/>
                      </a:cubicBezTo>
                      <a:lnTo>
                        <a:pt x="66389" y="9797"/>
                      </a:lnTo>
                      <a:cubicBezTo>
                        <a:pt x="66389" y="9797"/>
                        <a:pt x="66389" y="9546"/>
                        <a:pt x="66389" y="9294"/>
                      </a:cubicBezTo>
                      <a:close/>
                      <a:moveTo>
                        <a:pt x="44283" y="17584"/>
                      </a:moveTo>
                      <a:cubicBezTo>
                        <a:pt x="49559" y="13565"/>
                        <a:pt x="55839" y="12058"/>
                        <a:pt x="61114" y="12811"/>
                      </a:cubicBezTo>
                      <a:cubicBezTo>
                        <a:pt x="57346" y="23111"/>
                        <a:pt x="54583" y="35168"/>
                        <a:pt x="52071" y="46724"/>
                      </a:cubicBezTo>
                      <a:cubicBezTo>
                        <a:pt x="49056" y="45970"/>
                        <a:pt x="46293" y="44463"/>
                        <a:pt x="44283" y="42202"/>
                      </a:cubicBezTo>
                      <a:lnTo>
                        <a:pt x="44283" y="17584"/>
                      </a:lnTo>
                      <a:lnTo>
                        <a:pt x="44283" y="17584"/>
                      </a:lnTo>
                      <a:close/>
                      <a:moveTo>
                        <a:pt x="38254" y="17584"/>
                      </a:moveTo>
                      <a:lnTo>
                        <a:pt x="38254" y="42202"/>
                      </a:lnTo>
                      <a:cubicBezTo>
                        <a:pt x="36245" y="44463"/>
                        <a:pt x="33482" y="45970"/>
                        <a:pt x="30467" y="46724"/>
                      </a:cubicBezTo>
                      <a:cubicBezTo>
                        <a:pt x="27704" y="35420"/>
                        <a:pt x="25443" y="23111"/>
                        <a:pt x="21424" y="12811"/>
                      </a:cubicBezTo>
                      <a:cubicBezTo>
                        <a:pt x="26950" y="12058"/>
                        <a:pt x="32979" y="13565"/>
                        <a:pt x="38506" y="17584"/>
                      </a:cubicBezTo>
                      <a:close/>
                      <a:moveTo>
                        <a:pt x="16400" y="9294"/>
                      </a:moveTo>
                      <a:cubicBezTo>
                        <a:pt x="16400" y="9294"/>
                        <a:pt x="16400" y="9294"/>
                        <a:pt x="16400" y="9797"/>
                      </a:cubicBezTo>
                      <a:lnTo>
                        <a:pt x="16400" y="9797"/>
                      </a:lnTo>
                      <a:cubicBezTo>
                        <a:pt x="16400" y="9797"/>
                        <a:pt x="16400" y="9797"/>
                        <a:pt x="16400" y="9294"/>
                      </a:cubicBezTo>
                      <a:close/>
                      <a:moveTo>
                        <a:pt x="5598" y="35671"/>
                      </a:moveTo>
                      <a:cubicBezTo>
                        <a:pt x="3588" y="27381"/>
                        <a:pt x="6352" y="20850"/>
                        <a:pt x="11627" y="16831"/>
                      </a:cubicBezTo>
                      <a:cubicBezTo>
                        <a:pt x="12883" y="25120"/>
                        <a:pt x="13134" y="35168"/>
                        <a:pt x="12129" y="44463"/>
                      </a:cubicBezTo>
                      <a:cubicBezTo>
                        <a:pt x="9115" y="42453"/>
                        <a:pt x="6603" y="39690"/>
                        <a:pt x="5598" y="35922"/>
                      </a:cubicBezTo>
                      <a:close/>
                      <a:moveTo>
                        <a:pt x="17405" y="46724"/>
                      </a:moveTo>
                      <a:cubicBezTo>
                        <a:pt x="18158" y="34415"/>
                        <a:pt x="17907" y="21603"/>
                        <a:pt x="17405" y="14067"/>
                      </a:cubicBezTo>
                      <a:cubicBezTo>
                        <a:pt x="17907" y="14067"/>
                        <a:pt x="18158" y="13816"/>
                        <a:pt x="18661" y="13565"/>
                      </a:cubicBezTo>
                      <a:cubicBezTo>
                        <a:pt x="22680" y="24115"/>
                        <a:pt x="25192" y="35922"/>
                        <a:pt x="27704" y="47477"/>
                      </a:cubicBezTo>
                      <a:cubicBezTo>
                        <a:pt x="24187" y="47980"/>
                        <a:pt x="20921" y="47477"/>
                        <a:pt x="17656" y="46724"/>
                      </a:cubicBezTo>
                      <a:close/>
                      <a:moveTo>
                        <a:pt x="38254" y="47728"/>
                      </a:moveTo>
                      <a:cubicBezTo>
                        <a:pt x="38254" y="47728"/>
                        <a:pt x="38254" y="59284"/>
                        <a:pt x="36245" y="67071"/>
                      </a:cubicBezTo>
                      <a:cubicBezTo>
                        <a:pt x="34235" y="62047"/>
                        <a:pt x="32728" y="56269"/>
                        <a:pt x="31221" y="49989"/>
                      </a:cubicBezTo>
                      <a:cubicBezTo>
                        <a:pt x="33733" y="49487"/>
                        <a:pt x="35994" y="48733"/>
                        <a:pt x="38254" y="47728"/>
                      </a:cubicBezTo>
                      <a:close/>
                      <a:moveTo>
                        <a:pt x="41269" y="76617"/>
                      </a:moveTo>
                      <a:cubicBezTo>
                        <a:pt x="40264" y="75110"/>
                        <a:pt x="39008" y="73351"/>
                        <a:pt x="38254" y="71342"/>
                      </a:cubicBezTo>
                      <a:lnTo>
                        <a:pt x="44283" y="71342"/>
                      </a:lnTo>
                      <a:cubicBezTo>
                        <a:pt x="43530" y="73351"/>
                        <a:pt x="42525" y="75110"/>
                        <a:pt x="41269" y="76617"/>
                      </a:cubicBezTo>
                      <a:close/>
                      <a:moveTo>
                        <a:pt x="46042" y="67322"/>
                      </a:moveTo>
                      <a:cubicBezTo>
                        <a:pt x="43781" y="59535"/>
                        <a:pt x="44283" y="47728"/>
                        <a:pt x="44283" y="47728"/>
                      </a:cubicBezTo>
                      <a:cubicBezTo>
                        <a:pt x="46544" y="48733"/>
                        <a:pt x="48805" y="49738"/>
                        <a:pt x="51317" y="50241"/>
                      </a:cubicBezTo>
                      <a:cubicBezTo>
                        <a:pt x="49810" y="56521"/>
                        <a:pt x="48303" y="62298"/>
                        <a:pt x="46293" y="67322"/>
                      </a:cubicBezTo>
                      <a:close/>
                      <a:moveTo>
                        <a:pt x="55336" y="47226"/>
                      </a:moveTo>
                      <a:cubicBezTo>
                        <a:pt x="57848" y="35671"/>
                        <a:pt x="60109" y="24115"/>
                        <a:pt x="64379" y="13314"/>
                      </a:cubicBezTo>
                      <a:cubicBezTo>
                        <a:pt x="64882" y="13314"/>
                        <a:pt x="65133" y="13314"/>
                        <a:pt x="65636" y="13816"/>
                      </a:cubicBezTo>
                      <a:cubicBezTo>
                        <a:pt x="64882" y="21603"/>
                        <a:pt x="64882" y="34415"/>
                        <a:pt x="65636" y="46472"/>
                      </a:cubicBezTo>
                      <a:cubicBezTo>
                        <a:pt x="62370" y="47477"/>
                        <a:pt x="58853" y="47728"/>
                        <a:pt x="55587" y="47226"/>
                      </a:cubicBezTo>
                      <a:close/>
                      <a:moveTo>
                        <a:pt x="70408" y="44212"/>
                      </a:moveTo>
                      <a:cubicBezTo>
                        <a:pt x="69404" y="34917"/>
                        <a:pt x="69655" y="24869"/>
                        <a:pt x="70911" y="16579"/>
                      </a:cubicBezTo>
                      <a:cubicBezTo>
                        <a:pt x="76186" y="20599"/>
                        <a:pt x="78949" y="27130"/>
                        <a:pt x="76940" y="35420"/>
                      </a:cubicBezTo>
                      <a:cubicBezTo>
                        <a:pt x="76186" y="39188"/>
                        <a:pt x="73674" y="42202"/>
                        <a:pt x="70408" y="44212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7" name="Полилиния: фигура 26">
                  <a:extLst>
                    <a:ext uri="{FF2B5EF4-FFF2-40B4-BE49-F238E27FC236}">
                      <a16:creationId xmlns:a16="http://schemas.microsoft.com/office/drawing/2014/main" id="{30E61257-0D58-DD8E-9A59-0E613F144F16}"/>
                    </a:ext>
                  </a:extLst>
                </p:cNvPr>
                <p:cNvSpPr/>
                <p:nvPr/>
              </p:nvSpPr>
              <p:spPr>
                <a:xfrm>
                  <a:off x="901801" y="547478"/>
                  <a:ext cx="215384" cy="133165"/>
                </a:xfrm>
                <a:custGeom>
                  <a:avLst/>
                  <a:gdLst>
                    <a:gd name="connsiteX0" fmla="*/ 214810 w 215384"/>
                    <a:gd name="connsiteY0" fmla="*/ 34694 h 133165"/>
                    <a:gd name="connsiteX1" fmla="*/ 163313 w 215384"/>
                    <a:gd name="connsiteY1" fmla="*/ 1535 h 133165"/>
                    <a:gd name="connsiteX2" fmla="*/ 129903 w 215384"/>
                    <a:gd name="connsiteY2" fmla="*/ 28 h 133165"/>
                    <a:gd name="connsiteX3" fmla="*/ 128647 w 215384"/>
                    <a:gd name="connsiteY3" fmla="*/ 2289 h 133165"/>
                    <a:gd name="connsiteX4" fmla="*/ 133672 w 215384"/>
                    <a:gd name="connsiteY4" fmla="*/ 34945 h 133165"/>
                    <a:gd name="connsiteX5" fmla="*/ 107798 w 215384"/>
                    <a:gd name="connsiteY5" fmla="*/ 104779 h 133165"/>
                    <a:gd name="connsiteX6" fmla="*/ 81924 w 215384"/>
                    <a:gd name="connsiteY6" fmla="*/ 34945 h 133165"/>
                    <a:gd name="connsiteX7" fmla="*/ 86948 w 215384"/>
                    <a:gd name="connsiteY7" fmla="*/ 2289 h 133165"/>
                    <a:gd name="connsiteX8" fmla="*/ 85692 w 215384"/>
                    <a:gd name="connsiteY8" fmla="*/ 28 h 133165"/>
                    <a:gd name="connsiteX9" fmla="*/ 52282 w 215384"/>
                    <a:gd name="connsiteY9" fmla="*/ 1535 h 133165"/>
                    <a:gd name="connsiteX10" fmla="*/ 785 w 215384"/>
                    <a:gd name="connsiteY10" fmla="*/ 34694 h 133165"/>
                    <a:gd name="connsiteX11" fmla="*/ 60320 w 215384"/>
                    <a:gd name="connsiteY11" fmla="*/ 50520 h 133165"/>
                    <a:gd name="connsiteX12" fmla="*/ 60320 w 215384"/>
                    <a:gd name="connsiteY12" fmla="*/ 133165 h 133165"/>
                    <a:gd name="connsiteX13" fmla="*/ 155275 w 215384"/>
                    <a:gd name="connsiteY13" fmla="*/ 133165 h 133165"/>
                    <a:gd name="connsiteX14" fmla="*/ 155275 w 215384"/>
                    <a:gd name="connsiteY14" fmla="*/ 50520 h 133165"/>
                    <a:gd name="connsiteX15" fmla="*/ 214810 w 215384"/>
                    <a:gd name="connsiteY15" fmla="*/ 34694 h 133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15384" h="133165">
                      <a:moveTo>
                        <a:pt x="214810" y="34694"/>
                      </a:moveTo>
                      <a:cubicBezTo>
                        <a:pt x="214810" y="34694"/>
                        <a:pt x="224607" y="1535"/>
                        <a:pt x="163313" y="1535"/>
                      </a:cubicBezTo>
                      <a:cubicBezTo>
                        <a:pt x="163313" y="1535"/>
                        <a:pt x="143217" y="1535"/>
                        <a:pt x="129903" y="28"/>
                      </a:cubicBezTo>
                      <a:cubicBezTo>
                        <a:pt x="128647" y="28"/>
                        <a:pt x="127643" y="1284"/>
                        <a:pt x="128647" y="2289"/>
                      </a:cubicBezTo>
                      <a:cubicBezTo>
                        <a:pt x="134676" y="8820"/>
                        <a:pt x="142464" y="21380"/>
                        <a:pt x="133672" y="34945"/>
                      </a:cubicBezTo>
                      <a:cubicBezTo>
                        <a:pt x="113324" y="60316"/>
                        <a:pt x="108802" y="81417"/>
                        <a:pt x="107798" y="104779"/>
                      </a:cubicBezTo>
                      <a:cubicBezTo>
                        <a:pt x="106793" y="81417"/>
                        <a:pt x="102271" y="60316"/>
                        <a:pt x="81924" y="34945"/>
                      </a:cubicBezTo>
                      <a:cubicBezTo>
                        <a:pt x="73132" y="21631"/>
                        <a:pt x="81170" y="9071"/>
                        <a:pt x="86948" y="2289"/>
                      </a:cubicBezTo>
                      <a:cubicBezTo>
                        <a:pt x="87701" y="1284"/>
                        <a:pt x="86948" y="-223"/>
                        <a:pt x="85692" y="28"/>
                      </a:cubicBezTo>
                      <a:cubicBezTo>
                        <a:pt x="72378" y="1535"/>
                        <a:pt x="52282" y="1535"/>
                        <a:pt x="52282" y="1535"/>
                      </a:cubicBezTo>
                      <a:cubicBezTo>
                        <a:pt x="-9012" y="1535"/>
                        <a:pt x="283" y="34945"/>
                        <a:pt x="785" y="34694"/>
                      </a:cubicBezTo>
                      <a:cubicBezTo>
                        <a:pt x="26910" y="23892"/>
                        <a:pt x="47007" y="30926"/>
                        <a:pt x="60320" y="50520"/>
                      </a:cubicBezTo>
                      <a:cubicBezTo>
                        <a:pt x="70117" y="64838"/>
                        <a:pt x="80919" y="102267"/>
                        <a:pt x="60320" y="133165"/>
                      </a:cubicBezTo>
                      <a:lnTo>
                        <a:pt x="155275" y="133165"/>
                      </a:lnTo>
                      <a:cubicBezTo>
                        <a:pt x="134425" y="102016"/>
                        <a:pt x="145478" y="64587"/>
                        <a:pt x="155275" y="50520"/>
                      </a:cubicBezTo>
                      <a:cubicBezTo>
                        <a:pt x="168840" y="30926"/>
                        <a:pt x="188685" y="23641"/>
                        <a:pt x="214810" y="34694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8" name="Полилиния: фигура 27">
                  <a:extLst>
                    <a:ext uri="{FF2B5EF4-FFF2-40B4-BE49-F238E27FC236}">
                      <a16:creationId xmlns:a16="http://schemas.microsoft.com/office/drawing/2014/main" id="{91AB12D9-38BF-0BDA-F8D7-8C1C4B361B6F}"/>
                    </a:ext>
                  </a:extLst>
                </p:cNvPr>
                <p:cNvSpPr/>
                <p:nvPr/>
              </p:nvSpPr>
              <p:spPr>
                <a:xfrm>
                  <a:off x="774724" y="519464"/>
                  <a:ext cx="181368" cy="269698"/>
                </a:xfrm>
                <a:custGeom>
                  <a:avLst/>
                  <a:gdLst>
                    <a:gd name="connsiteX0" fmla="*/ 58781 w 181368"/>
                    <a:gd name="connsiteY0" fmla="*/ 204637 h 269698"/>
                    <a:gd name="connsiteX1" fmla="*/ 115804 w 181368"/>
                    <a:gd name="connsiteY1" fmla="*/ 194841 h 269698"/>
                    <a:gd name="connsiteX2" fmla="*/ 118819 w 181368"/>
                    <a:gd name="connsiteY2" fmla="*/ 195343 h 269698"/>
                    <a:gd name="connsiteX3" fmla="*/ 39941 w 181368"/>
                    <a:gd name="connsiteY3" fmla="*/ 219961 h 269698"/>
                    <a:gd name="connsiteX4" fmla="*/ 39188 w 181368"/>
                    <a:gd name="connsiteY4" fmla="*/ 222473 h 269698"/>
                    <a:gd name="connsiteX5" fmla="*/ 72598 w 181368"/>
                    <a:gd name="connsiteY5" fmla="*/ 235033 h 269698"/>
                    <a:gd name="connsiteX6" fmla="*/ 84153 w 181368"/>
                    <a:gd name="connsiteY6" fmla="*/ 233777 h 269698"/>
                    <a:gd name="connsiteX7" fmla="*/ 134645 w 181368"/>
                    <a:gd name="connsiteY7" fmla="*/ 207652 h 269698"/>
                    <a:gd name="connsiteX8" fmla="*/ 138413 w 181368"/>
                    <a:gd name="connsiteY8" fmla="*/ 207149 h 269698"/>
                    <a:gd name="connsiteX9" fmla="*/ 78626 w 181368"/>
                    <a:gd name="connsiteY9" fmla="*/ 249100 h 269698"/>
                    <a:gd name="connsiteX10" fmla="*/ 78626 w 181368"/>
                    <a:gd name="connsiteY10" fmla="*/ 251612 h 269698"/>
                    <a:gd name="connsiteX11" fmla="*/ 96964 w 181368"/>
                    <a:gd name="connsiteY11" fmla="*/ 255380 h 269698"/>
                    <a:gd name="connsiteX12" fmla="*/ 116307 w 181368"/>
                    <a:gd name="connsiteY12" fmla="*/ 250607 h 269698"/>
                    <a:gd name="connsiteX13" fmla="*/ 153485 w 181368"/>
                    <a:gd name="connsiteY13" fmla="*/ 214434 h 269698"/>
                    <a:gd name="connsiteX14" fmla="*/ 156499 w 181368"/>
                    <a:gd name="connsiteY14" fmla="*/ 213178 h 269698"/>
                    <a:gd name="connsiteX15" fmla="*/ 155997 w 181368"/>
                    <a:gd name="connsiteY15" fmla="*/ 214434 h 269698"/>
                    <a:gd name="connsiteX16" fmla="*/ 116307 w 181368"/>
                    <a:gd name="connsiteY16" fmla="*/ 265680 h 269698"/>
                    <a:gd name="connsiteX17" fmla="*/ 116809 w 181368"/>
                    <a:gd name="connsiteY17" fmla="*/ 267940 h 269698"/>
                    <a:gd name="connsiteX18" fmla="*/ 127109 w 181368"/>
                    <a:gd name="connsiteY18" fmla="*/ 269699 h 269698"/>
                    <a:gd name="connsiteX19" fmla="*/ 145446 w 181368"/>
                    <a:gd name="connsiteY19" fmla="*/ 264926 h 269698"/>
                    <a:gd name="connsiteX20" fmla="*/ 161775 w 181368"/>
                    <a:gd name="connsiteY20" fmla="*/ 245081 h 269698"/>
                    <a:gd name="connsiteX21" fmla="*/ 167803 w 181368"/>
                    <a:gd name="connsiteY21" fmla="*/ 238550 h 269698"/>
                    <a:gd name="connsiteX22" fmla="*/ 172576 w 181368"/>
                    <a:gd name="connsiteY22" fmla="*/ 237545 h 269698"/>
                    <a:gd name="connsiteX23" fmla="*/ 180615 w 181368"/>
                    <a:gd name="connsiteY23" fmla="*/ 240811 h 269698"/>
                    <a:gd name="connsiteX24" fmla="*/ 181368 w 181368"/>
                    <a:gd name="connsiteY24" fmla="*/ 240559 h 269698"/>
                    <a:gd name="connsiteX25" fmla="*/ 181368 w 181368"/>
                    <a:gd name="connsiteY25" fmla="*/ 173237 h 269698"/>
                    <a:gd name="connsiteX26" fmla="*/ 180615 w 181368"/>
                    <a:gd name="connsiteY26" fmla="*/ 172986 h 269698"/>
                    <a:gd name="connsiteX27" fmla="*/ 162026 w 181368"/>
                    <a:gd name="connsiteY27" fmla="*/ 181527 h 269698"/>
                    <a:gd name="connsiteX28" fmla="*/ 137157 w 181368"/>
                    <a:gd name="connsiteY28" fmla="*/ 163943 h 269698"/>
                    <a:gd name="connsiteX29" fmla="*/ 150219 w 181368"/>
                    <a:gd name="connsiteY29" fmla="*/ 134050 h 269698"/>
                    <a:gd name="connsiteX30" fmla="*/ 150219 w 181368"/>
                    <a:gd name="connsiteY30" fmla="*/ 134050 h 269698"/>
                    <a:gd name="connsiteX31" fmla="*/ 151978 w 181368"/>
                    <a:gd name="connsiteY31" fmla="*/ 132291 h 269698"/>
                    <a:gd name="connsiteX32" fmla="*/ 148210 w 181368"/>
                    <a:gd name="connsiteY32" fmla="*/ 128021 h 269698"/>
                    <a:gd name="connsiteX33" fmla="*/ 106761 w 181368"/>
                    <a:gd name="connsiteY33" fmla="*/ 95616 h 269698"/>
                    <a:gd name="connsiteX34" fmla="*/ 38685 w 181368"/>
                    <a:gd name="connsiteY34" fmla="*/ 1415 h 269698"/>
                    <a:gd name="connsiteX35" fmla="*/ 34415 w 181368"/>
                    <a:gd name="connsiteY35" fmla="*/ 1415 h 269698"/>
                    <a:gd name="connsiteX36" fmla="*/ 36424 w 181368"/>
                    <a:gd name="connsiteY36" fmla="*/ 67983 h 269698"/>
                    <a:gd name="connsiteX37" fmla="*/ 89177 w 181368"/>
                    <a:gd name="connsiteY37" fmla="*/ 118224 h 269698"/>
                    <a:gd name="connsiteX38" fmla="*/ 90433 w 181368"/>
                    <a:gd name="connsiteY38" fmla="*/ 121238 h 269698"/>
                    <a:gd name="connsiteX39" fmla="*/ 11053 w 181368"/>
                    <a:gd name="connsiteY39" fmla="*/ 65722 h 269698"/>
                    <a:gd name="connsiteX40" fmla="*/ 8541 w 181368"/>
                    <a:gd name="connsiteY40" fmla="*/ 66476 h 269698"/>
                    <a:gd name="connsiteX41" fmla="*/ 28135 w 181368"/>
                    <a:gd name="connsiteY41" fmla="*/ 120736 h 269698"/>
                    <a:gd name="connsiteX42" fmla="*/ 88423 w 181368"/>
                    <a:gd name="connsiteY42" fmla="*/ 147363 h 269698"/>
                    <a:gd name="connsiteX43" fmla="*/ 91187 w 181368"/>
                    <a:gd name="connsiteY43" fmla="*/ 150126 h 269698"/>
                    <a:gd name="connsiteX44" fmla="*/ 88675 w 181368"/>
                    <a:gd name="connsiteY44" fmla="*/ 150126 h 269698"/>
                    <a:gd name="connsiteX45" fmla="*/ 2261 w 181368"/>
                    <a:gd name="connsiteY45" fmla="*/ 120233 h 269698"/>
                    <a:gd name="connsiteX46" fmla="*/ 0 w 181368"/>
                    <a:gd name="connsiteY46" fmla="*/ 121489 h 269698"/>
                    <a:gd name="connsiteX47" fmla="*/ 29642 w 181368"/>
                    <a:gd name="connsiteY47" fmla="*/ 164696 h 269698"/>
                    <a:gd name="connsiteX48" fmla="*/ 82897 w 181368"/>
                    <a:gd name="connsiteY48" fmla="*/ 174242 h 269698"/>
                    <a:gd name="connsiteX49" fmla="*/ 97467 w 181368"/>
                    <a:gd name="connsiteY49" fmla="*/ 173740 h 269698"/>
                    <a:gd name="connsiteX50" fmla="*/ 100481 w 181368"/>
                    <a:gd name="connsiteY50" fmla="*/ 175498 h 269698"/>
                    <a:gd name="connsiteX51" fmla="*/ 61796 w 181368"/>
                    <a:gd name="connsiteY51" fmla="*/ 181276 h 269698"/>
                    <a:gd name="connsiteX52" fmla="*/ 11304 w 181368"/>
                    <a:gd name="connsiteY52" fmla="*/ 174744 h 269698"/>
                    <a:gd name="connsiteX53" fmla="*/ 9546 w 181368"/>
                    <a:gd name="connsiteY53" fmla="*/ 176754 h 269698"/>
                    <a:gd name="connsiteX54" fmla="*/ 51245 w 181368"/>
                    <a:gd name="connsiteY54" fmla="*/ 204135 h 269698"/>
                    <a:gd name="connsiteX55" fmla="*/ 57525 w 181368"/>
                    <a:gd name="connsiteY55" fmla="*/ 204135 h 269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181368" h="269698">
                      <a:moveTo>
                        <a:pt x="58781" y="204637"/>
                      </a:moveTo>
                      <a:cubicBezTo>
                        <a:pt x="79882" y="204637"/>
                        <a:pt x="95206" y="201874"/>
                        <a:pt x="115804" y="194841"/>
                      </a:cubicBezTo>
                      <a:cubicBezTo>
                        <a:pt x="116809" y="194338"/>
                        <a:pt x="117814" y="194841"/>
                        <a:pt x="118819" y="195343"/>
                      </a:cubicBezTo>
                      <a:cubicBezTo>
                        <a:pt x="118065" y="196097"/>
                        <a:pt x="97467" y="211169"/>
                        <a:pt x="39941" y="219961"/>
                      </a:cubicBezTo>
                      <a:cubicBezTo>
                        <a:pt x="38685" y="219961"/>
                        <a:pt x="38183" y="221719"/>
                        <a:pt x="39188" y="222473"/>
                      </a:cubicBezTo>
                      <a:cubicBezTo>
                        <a:pt x="51245" y="232772"/>
                        <a:pt x="63805" y="235033"/>
                        <a:pt x="72598" y="235033"/>
                      </a:cubicBezTo>
                      <a:cubicBezTo>
                        <a:pt x="76617" y="235033"/>
                        <a:pt x="80385" y="234531"/>
                        <a:pt x="84153" y="233777"/>
                      </a:cubicBezTo>
                      <a:cubicBezTo>
                        <a:pt x="98723" y="230009"/>
                        <a:pt x="116307" y="220966"/>
                        <a:pt x="134645" y="207652"/>
                      </a:cubicBezTo>
                      <a:cubicBezTo>
                        <a:pt x="135649" y="206898"/>
                        <a:pt x="137157" y="206647"/>
                        <a:pt x="138413" y="207149"/>
                      </a:cubicBezTo>
                      <a:cubicBezTo>
                        <a:pt x="137910" y="207903"/>
                        <a:pt x="127611" y="224482"/>
                        <a:pt x="78626" y="249100"/>
                      </a:cubicBezTo>
                      <a:cubicBezTo>
                        <a:pt x="77622" y="249603"/>
                        <a:pt x="77622" y="251110"/>
                        <a:pt x="78626" y="251612"/>
                      </a:cubicBezTo>
                      <a:cubicBezTo>
                        <a:pt x="84655" y="254124"/>
                        <a:pt x="90684" y="255380"/>
                        <a:pt x="96964" y="255380"/>
                      </a:cubicBezTo>
                      <a:cubicBezTo>
                        <a:pt x="103998" y="255380"/>
                        <a:pt x="110780" y="253622"/>
                        <a:pt x="116307" y="250607"/>
                      </a:cubicBezTo>
                      <a:cubicBezTo>
                        <a:pt x="131128" y="242318"/>
                        <a:pt x="139920" y="234028"/>
                        <a:pt x="153485" y="214434"/>
                      </a:cubicBezTo>
                      <a:cubicBezTo>
                        <a:pt x="154238" y="213430"/>
                        <a:pt x="155494" y="212927"/>
                        <a:pt x="156499" y="213178"/>
                      </a:cubicBezTo>
                      <a:cubicBezTo>
                        <a:pt x="156499" y="213681"/>
                        <a:pt x="156499" y="213932"/>
                        <a:pt x="155997" y="214434"/>
                      </a:cubicBezTo>
                      <a:cubicBezTo>
                        <a:pt x="152731" y="222724"/>
                        <a:pt x="147205" y="238550"/>
                        <a:pt x="116307" y="265680"/>
                      </a:cubicBezTo>
                      <a:cubicBezTo>
                        <a:pt x="115553" y="266433"/>
                        <a:pt x="115804" y="267689"/>
                        <a:pt x="116809" y="267940"/>
                      </a:cubicBezTo>
                      <a:cubicBezTo>
                        <a:pt x="119321" y="268694"/>
                        <a:pt x="122838" y="269699"/>
                        <a:pt x="127109" y="269699"/>
                      </a:cubicBezTo>
                      <a:cubicBezTo>
                        <a:pt x="133137" y="269699"/>
                        <a:pt x="139418" y="268192"/>
                        <a:pt x="145446" y="264926"/>
                      </a:cubicBezTo>
                      <a:cubicBezTo>
                        <a:pt x="152982" y="261409"/>
                        <a:pt x="158007" y="255129"/>
                        <a:pt x="161775" y="245081"/>
                      </a:cubicBezTo>
                      <a:cubicBezTo>
                        <a:pt x="163031" y="242067"/>
                        <a:pt x="165040" y="239806"/>
                        <a:pt x="167803" y="238550"/>
                      </a:cubicBezTo>
                      <a:cubicBezTo>
                        <a:pt x="169311" y="237796"/>
                        <a:pt x="170818" y="237545"/>
                        <a:pt x="172576" y="237545"/>
                      </a:cubicBezTo>
                      <a:cubicBezTo>
                        <a:pt x="175591" y="237545"/>
                        <a:pt x="178354" y="238801"/>
                        <a:pt x="180615" y="240811"/>
                      </a:cubicBezTo>
                      <a:cubicBezTo>
                        <a:pt x="180866" y="240811"/>
                        <a:pt x="181368" y="240811"/>
                        <a:pt x="181368" y="240559"/>
                      </a:cubicBezTo>
                      <a:lnTo>
                        <a:pt x="181368" y="173237"/>
                      </a:lnTo>
                      <a:cubicBezTo>
                        <a:pt x="181368" y="173237"/>
                        <a:pt x="180866" y="172735"/>
                        <a:pt x="180615" y="172986"/>
                      </a:cubicBezTo>
                      <a:cubicBezTo>
                        <a:pt x="173832" y="180020"/>
                        <a:pt x="166799" y="181527"/>
                        <a:pt x="162026" y="181527"/>
                      </a:cubicBezTo>
                      <a:cubicBezTo>
                        <a:pt x="151224" y="181527"/>
                        <a:pt x="140674" y="173991"/>
                        <a:pt x="137157" y="163943"/>
                      </a:cubicBezTo>
                      <a:cubicBezTo>
                        <a:pt x="137157" y="163943"/>
                        <a:pt x="131630" y="143595"/>
                        <a:pt x="150219" y="134050"/>
                      </a:cubicBezTo>
                      <a:lnTo>
                        <a:pt x="150219" y="134050"/>
                      </a:lnTo>
                      <a:cubicBezTo>
                        <a:pt x="150219" y="134050"/>
                        <a:pt x="151978" y="133296"/>
                        <a:pt x="151978" y="132291"/>
                      </a:cubicBezTo>
                      <a:cubicBezTo>
                        <a:pt x="151978" y="131537"/>
                        <a:pt x="151726" y="130281"/>
                        <a:pt x="148210" y="128021"/>
                      </a:cubicBezTo>
                      <a:cubicBezTo>
                        <a:pt x="148210" y="128021"/>
                        <a:pt x="129621" y="117219"/>
                        <a:pt x="106761" y="95616"/>
                      </a:cubicBezTo>
                      <a:cubicBezTo>
                        <a:pt x="86665" y="76273"/>
                        <a:pt x="58781" y="44873"/>
                        <a:pt x="38685" y="1415"/>
                      </a:cubicBezTo>
                      <a:cubicBezTo>
                        <a:pt x="37932" y="-344"/>
                        <a:pt x="35168" y="-595"/>
                        <a:pt x="34415" y="1415"/>
                      </a:cubicBezTo>
                      <a:cubicBezTo>
                        <a:pt x="28637" y="13472"/>
                        <a:pt x="19091" y="41105"/>
                        <a:pt x="36424" y="67983"/>
                      </a:cubicBezTo>
                      <a:cubicBezTo>
                        <a:pt x="48482" y="86321"/>
                        <a:pt x="65062" y="102147"/>
                        <a:pt x="89177" y="118224"/>
                      </a:cubicBezTo>
                      <a:cubicBezTo>
                        <a:pt x="90182" y="118977"/>
                        <a:pt x="90684" y="119982"/>
                        <a:pt x="90433" y="121238"/>
                      </a:cubicBezTo>
                      <a:cubicBezTo>
                        <a:pt x="89931" y="121238"/>
                        <a:pt x="56269" y="111441"/>
                        <a:pt x="11053" y="65722"/>
                      </a:cubicBezTo>
                      <a:cubicBezTo>
                        <a:pt x="10299" y="64969"/>
                        <a:pt x="8792" y="65220"/>
                        <a:pt x="8541" y="66476"/>
                      </a:cubicBezTo>
                      <a:cubicBezTo>
                        <a:pt x="7285" y="76775"/>
                        <a:pt x="6531" y="102147"/>
                        <a:pt x="28135" y="120736"/>
                      </a:cubicBezTo>
                      <a:cubicBezTo>
                        <a:pt x="49487" y="137315"/>
                        <a:pt x="64559" y="141837"/>
                        <a:pt x="88423" y="147363"/>
                      </a:cubicBezTo>
                      <a:cubicBezTo>
                        <a:pt x="89931" y="147614"/>
                        <a:pt x="90935" y="148870"/>
                        <a:pt x="91187" y="150126"/>
                      </a:cubicBezTo>
                      <a:cubicBezTo>
                        <a:pt x="91187" y="150126"/>
                        <a:pt x="91187" y="150126"/>
                        <a:pt x="88675" y="150126"/>
                      </a:cubicBezTo>
                      <a:cubicBezTo>
                        <a:pt x="77370" y="150126"/>
                        <a:pt x="46724" y="147112"/>
                        <a:pt x="2261" y="120233"/>
                      </a:cubicBezTo>
                      <a:cubicBezTo>
                        <a:pt x="1256" y="119480"/>
                        <a:pt x="0" y="120233"/>
                        <a:pt x="0" y="121489"/>
                      </a:cubicBezTo>
                      <a:cubicBezTo>
                        <a:pt x="1256" y="131537"/>
                        <a:pt x="6280" y="155653"/>
                        <a:pt x="29642" y="164696"/>
                      </a:cubicBezTo>
                      <a:cubicBezTo>
                        <a:pt x="40444" y="169218"/>
                        <a:pt x="56018" y="174242"/>
                        <a:pt x="82897" y="174242"/>
                      </a:cubicBezTo>
                      <a:cubicBezTo>
                        <a:pt x="87670" y="174242"/>
                        <a:pt x="92191" y="174242"/>
                        <a:pt x="97467" y="173740"/>
                      </a:cubicBezTo>
                      <a:cubicBezTo>
                        <a:pt x="98723" y="173740"/>
                        <a:pt x="99979" y="174242"/>
                        <a:pt x="100481" y="175498"/>
                      </a:cubicBezTo>
                      <a:cubicBezTo>
                        <a:pt x="99979" y="175498"/>
                        <a:pt x="87167" y="181276"/>
                        <a:pt x="61796" y="181276"/>
                      </a:cubicBezTo>
                      <a:cubicBezTo>
                        <a:pt x="46221" y="181276"/>
                        <a:pt x="29140" y="179015"/>
                        <a:pt x="11304" y="174744"/>
                      </a:cubicBezTo>
                      <a:cubicBezTo>
                        <a:pt x="10048" y="174493"/>
                        <a:pt x="9043" y="175749"/>
                        <a:pt x="9546" y="176754"/>
                      </a:cubicBezTo>
                      <a:cubicBezTo>
                        <a:pt x="19343" y="195092"/>
                        <a:pt x="32656" y="203633"/>
                        <a:pt x="51245" y="204135"/>
                      </a:cubicBezTo>
                      <a:cubicBezTo>
                        <a:pt x="53506" y="204135"/>
                        <a:pt x="55516" y="204135"/>
                        <a:pt x="57525" y="204135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:a16="http://schemas.microsoft.com/office/drawing/2014/main" id="{E1C3031A-510E-5DAB-AA1B-2EB5709CDCB0}"/>
                    </a:ext>
                  </a:extLst>
                </p:cNvPr>
                <p:cNvSpPr/>
                <p:nvPr/>
              </p:nvSpPr>
              <p:spPr>
                <a:xfrm>
                  <a:off x="1062100" y="519560"/>
                  <a:ext cx="181368" cy="269603"/>
                </a:xfrm>
                <a:custGeom>
                  <a:avLst/>
                  <a:gdLst>
                    <a:gd name="connsiteX0" fmla="*/ 171320 w 181368"/>
                    <a:gd name="connsiteY0" fmla="*/ 174649 h 269603"/>
                    <a:gd name="connsiteX1" fmla="*/ 119824 w 181368"/>
                    <a:gd name="connsiteY1" fmla="*/ 181431 h 269603"/>
                    <a:gd name="connsiteX2" fmla="*/ 80887 w 181368"/>
                    <a:gd name="connsiteY2" fmla="*/ 175402 h 269603"/>
                    <a:gd name="connsiteX3" fmla="*/ 83902 w 181368"/>
                    <a:gd name="connsiteY3" fmla="*/ 173644 h 269603"/>
                    <a:gd name="connsiteX4" fmla="*/ 98471 w 181368"/>
                    <a:gd name="connsiteY4" fmla="*/ 174146 h 269603"/>
                    <a:gd name="connsiteX5" fmla="*/ 151726 w 181368"/>
                    <a:gd name="connsiteY5" fmla="*/ 164600 h 269603"/>
                    <a:gd name="connsiteX6" fmla="*/ 181368 w 181368"/>
                    <a:gd name="connsiteY6" fmla="*/ 121394 h 269603"/>
                    <a:gd name="connsiteX7" fmla="*/ 179108 w 181368"/>
                    <a:gd name="connsiteY7" fmla="*/ 120138 h 269603"/>
                    <a:gd name="connsiteX8" fmla="*/ 92694 w 181368"/>
                    <a:gd name="connsiteY8" fmla="*/ 150031 h 269603"/>
                    <a:gd name="connsiteX9" fmla="*/ 90182 w 181368"/>
                    <a:gd name="connsiteY9" fmla="*/ 150031 h 269603"/>
                    <a:gd name="connsiteX10" fmla="*/ 92945 w 181368"/>
                    <a:gd name="connsiteY10" fmla="*/ 147267 h 269603"/>
                    <a:gd name="connsiteX11" fmla="*/ 153234 w 181368"/>
                    <a:gd name="connsiteY11" fmla="*/ 120640 h 269603"/>
                    <a:gd name="connsiteX12" fmla="*/ 172828 w 181368"/>
                    <a:gd name="connsiteY12" fmla="*/ 66380 h 269603"/>
                    <a:gd name="connsiteX13" fmla="*/ 170315 w 181368"/>
                    <a:gd name="connsiteY13" fmla="*/ 65627 h 269603"/>
                    <a:gd name="connsiteX14" fmla="*/ 90935 w 181368"/>
                    <a:gd name="connsiteY14" fmla="*/ 121142 h 269603"/>
                    <a:gd name="connsiteX15" fmla="*/ 92191 w 181368"/>
                    <a:gd name="connsiteY15" fmla="*/ 118128 h 269603"/>
                    <a:gd name="connsiteX16" fmla="*/ 144944 w 181368"/>
                    <a:gd name="connsiteY16" fmla="*/ 67887 h 269603"/>
                    <a:gd name="connsiteX17" fmla="*/ 146954 w 181368"/>
                    <a:gd name="connsiteY17" fmla="*/ 1319 h 269603"/>
                    <a:gd name="connsiteX18" fmla="*/ 142683 w 181368"/>
                    <a:gd name="connsiteY18" fmla="*/ 1319 h 269603"/>
                    <a:gd name="connsiteX19" fmla="*/ 74607 w 181368"/>
                    <a:gd name="connsiteY19" fmla="*/ 95520 h 269603"/>
                    <a:gd name="connsiteX20" fmla="*/ 33159 w 181368"/>
                    <a:gd name="connsiteY20" fmla="*/ 127925 h 269603"/>
                    <a:gd name="connsiteX21" fmla="*/ 29391 w 181368"/>
                    <a:gd name="connsiteY21" fmla="*/ 132195 h 269603"/>
                    <a:gd name="connsiteX22" fmla="*/ 31149 w 181368"/>
                    <a:gd name="connsiteY22" fmla="*/ 133954 h 269603"/>
                    <a:gd name="connsiteX23" fmla="*/ 31149 w 181368"/>
                    <a:gd name="connsiteY23" fmla="*/ 133954 h 269603"/>
                    <a:gd name="connsiteX24" fmla="*/ 44212 w 181368"/>
                    <a:gd name="connsiteY24" fmla="*/ 163847 h 269603"/>
                    <a:gd name="connsiteX25" fmla="*/ 19343 w 181368"/>
                    <a:gd name="connsiteY25" fmla="*/ 181431 h 269603"/>
                    <a:gd name="connsiteX26" fmla="*/ 754 w 181368"/>
                    <a:gd name="connsiteY26" fmla="*/ 172890 h 269603"/>
                    <a:gd name="connsiteX27" fmla="*/ 0 w 181368"/>
                    <a:gd name="connsiteY27" fmla="*/ 173141 h 269603"/>
                    <a:gd name="connsiteX28" fmla="*/ 0 w 181368"/>
                    <a:gd name="connsiteY28" fmla="*/ 240464 h 269603"/>
                    <a:gd name="connsiteX29" fmla="*/ 754 w 181368"/>
                    <a:gd name="connsiteY29" fmla="*/ 240715 h 269603"/>
                    <a:gd name="connsiteX30" fmla="*/ 8792 w 181368"/>
                    <a:gd name="connsiteY30" fmla="*/ 237449 h 269603"/>
                    <a:gd name="connsiteX31" fmla="*/ 13565 w 181368"/>
                    <a:gd name="connsiteY31" fmla="*/ 238454 h 269603"/>
                    <a:gd name="connsiteX32" fmla="*/ 19594 w 181368"/>
                    <a:gd name="connsiteY32" fmla="*/ 244985 h 269603"/>
                    <a:gd name="connsiteX33" fmla="*/ 35922 w 181368"/>
                    <a:gd name="connsiteY33" fmla="*/ 264830 h 269603"/>
                    <a:gd name="connsiteX34" fmla="*/ 54260 w 181368"/>
                    <a:gd name="connsiteY34" fmla="*/ 269603 h 269603"/>
                    <a:gd name="connsiteX35" fmla="*/ 64559 w 181368"/>
                    <a:gd name="connsiteY35" fmla="*/ 267845 h 269603"/>
                    <a:gd name="connsiteX36" fmla="*/ 65062 w 181368"/>
                    <a:gd name="connsiteY36" fmla="*/ 265584 h 269603"/>
                    <a:gd name="connsiteX37" fmla="*/ 25371 w 181368"/>
                    <a:gd name="connsiteY37" fmla="*/ 214339 h 269603"/>
                    <a:gd name="connsiteX38" fmla="*/ 24869 w 181368"/>
                    <a:gd name="connsiteY38" fmla="*/ 213083 h 269603"/>
                    <a:gd name="connsiteX39" fmla="*/ 27884 w 181368"/>
                    <a:gd name="connsiteY39" fmla="*/ 214339 h 269603"/>
                    <a:gd name="connsiteX40" fmla="*/ 65062 w 181368"/>
                    <a:gd name="connsiteY40" fmla="*/ 250512 h 269603"/>
                    <a:gd name="connsiteX41" fmla="*/ 84404 w 181368"/>
                    <a:gd name="connsiteY41" fmla="*/ 255285 h 269603"/>
                    <a:gd name="connsiteX42" fmla="*/ 102742 w 181368"/>
                    <a:gd name="connsiteY42" fmla="*/ 251517 h 269603"/>
                    <a:gd name="connsiteX43" fmla="*/ 102742 w 181368"/>
                    <a:gd name="connsiteY43" fmla="*/ 249004 h 269603"/>
                    <a:gd name="connsiteX44" fmla="*/ 42956 w 181368"/>
                    <a:gd name="connsiteY44" fmla="*/ 207054 h 269603"/>
                    <a:gd name="connsiteX45" fmla="*/ 46724 w 181368"/>
                    <a:gd name="connsiteY45" fmla="*/ 207556 h 269603"/>
                    <a:gd name="connsiteX46" fmla="*/ 97215 w 181368"/>
                    <a:gd name="connsiteY46" fmla="*/ 233681 h 269603"/>
                    <a:gd name="connsiteX47" fmla="*/ 108771 w 181368"/>
                    <a:gd name="connsiteY47" fmla="*/ 234937 h 269603"/>
                    <a:gd name="connsiteX48" fmla="*/ 142181 w 181368"/>
                    <a:gd name="connsiteY48" fmla="*/ 222377 h 269603"/>
                    <a:gd name="connsiteX49" fmla="*/ 141427 w 181368"/>
                    <a:gd name="connsiteY49" fmla="*/ 219865 h 269603"/>
                    <a:gd name="connsiteX50" fmla="*/ 62801 w 181368"/>
                    <a:gd name="connsiteY50" fmla="*/ 195247 h 269603"/>
                    <a:gd name="connsiteX51" fmla="*/ 65815 w 181368"/>
                    <a:gd name="connsiteY51" fmla="*/ 194745 h 269603"/>
                    <a:gd name="connsiteX52" fmla="*/ 122838 w 181368"/>
                    <a:gd name="connsiteY52" fmla="*/ 204542 h 269603"/>
                    <a:gd name="connsiteX53" fmla="*/ 129118 w 181368"/>
                    <a:gd name="connsiteY53" fmla="*/ 204542 h 269603"/>
                    <a:gd name="connsiteX54" fmla="*/ 171320 w 181368"/>
                    <a:gd name="connsiteY54" fmla="*/ 176156 h 269603"/>
                    <a:gd name="connsiteX55" fmla="*/ 170315 w 181368"/>
                    <a:gd name="connsiteY55" fmla="*/ 174900 h 269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181368" h="269603">
                      <a:moveTo>
                        <a:pt x="171320" y="174649"/>
                      </a:moveTo>
                      <a:cubicBezTo>
                        <a:pt x="153234" y="179170"/>
                        <a:pt x="135901" y="181431"/>
                        <a:pt x="119824" y="181431"/>
                      </a:cubicBezTo>
                      <a:cubicBezTo>
                        <a:pt x="94201" y="181431"/>
                        <a:pt x="81390" y="175653"/>
                        <a:pt x="80887" y="175402"/>
                      </a:cubicBezTo>
                      <a:cubicBezTo>
                        <a:pt x="81390" y="174146"/>
                        <a:pt x="82646" y="173644"/>
                        <a:pt x="83902" y="173644"/>
                      </a:cubicBezTo>
                      <a:cubicBezTo>
                        <a:pt x="88926" y="173895"/>
                        <a:pt x="93699" y="174146"/>
                        <a:pt x="98471" y="174146"/>
                      </a:cubicBezTo>
                      <a:cubicBezTo>
                        <a:pt x="125350" y="174146"/>
                        <a:pt x="140925" y="169122"/>
                        <a:pt x="151726" y="164600"/>
                      </a:cubicBezTo>
                      <a:cubicBezTo>
                        <a:pt x="175088" y="155557"/>
                        <a:pt x="180112" y="131442"/>
                        <a:pt x="181368" y="121394"/>
                      </a:cubicBezTo>
                      <a:cubicBezTo>
                        <a:pt x="181368" y="120138"/>
                        <a:pt x="180112" y="119384"/>
                        <a:pt x="179108" y="120138"/>
                      </a:cubicBezTo>
                      <a:cubicBezTo>
                        <a:pt x="134645" y="147016"/>
                        <a:pt x="103998" y="150031"/>
                        <a:pt x="92694" y="150031"/>
                      </a:cubicBezTo>
                      <a:cubicBezTo>
                        <a:pt x="90433" y="150031"/>
                        <a:pt x="90182" y="150031"/>
                        <a:pt x="90182" y="150031"/>
                      </a:cubicBezTo>
                      <a:cubicBezTo>
                        <a:pt x="90433" y="148523"/>
                        <a:pt x="91438" y="147519"/>
                        <a:pt x="92945" y="147267"/>
                      </a:cubicBezTo>
                      <a:cubicBezTo>
                        <a:pt x="116809" y="141741"/>
                        <a:pt x="131881" y="137219"/>
                        <a:pt x="153234" y="120640"/>
                      </a:cubicBezTo>
                      <a:cubicBezTo>
                        <a:pt x="175088" y="102302"/>
                        <a:pt x="174335" y="76680"/>
                        <a:pt x="172828" y="66380"/>
                      </a:cubicBezTo>
                      <a:cubicBezTo>
                        <a:pt x="172828" y="65124"/>
                        <a:pt x="171069" y="64873"/>
                        <a:pt x="170315" y="65627"/>
                      </a:cubicBezTo>
                      <a:cubicBezTo>
                        <a:pt x="125099" y="111346"/>
                        <a:pt x="91187" y="121142"/>
                        <a:pt x="90935" y="121142"/>
                      </a:cubicBezTo>
                      <a:cubicBezTo>
                        <a:pt x="90935" y="119886"/>
                        <a:pt x="91438" y="118882"/>
                        <a:pt x="92191" y="118128"/>
                      </a:cubicBezTo>
                      <a:cubicBezTo>
                        <a:pt x="116056" y="102302"/>
                        <a:pt x="132886" y="86225"/>
                        <a:pt x="144944" y="67887"/>
                      </a:cubicBezTo>
                      <a:cubicBezTo>
                        <a:pt x="162528" y="41009"/>
                        <a:pt x="152731" y="13125"/>
                        <a:pt x="146954" y="1319"/>
                      </a:cubicBezTo>
                      <a:cubicBezTo>
                        <a:pt x="146200" y="-440"/>
                        <a:pt x="143437" y="-440"/>
                        <a:pt x="142683" y="1319"/>
                      </a:cubicBezTo>
                      <a:cubicBezTo>
                        <a:pt x="122587" y="44777"/>
                        <a:pt x="94703" y="76428"/>
                        <a:pt x="74607" y="95520"/>
                      </a:cubicBezTo>
                      <a:cubicBezTo>
                        <a:pt x="51748" y="117123"/>
                        <a:pt x="33410" y="127925"/>
                        <a:pt x="33159" y="127925"/>
                      </a:cubicBezTo>
                      <a:cubicBezTo>
                        <a:pt x="29642" y="130186"/>
                        <a:pt x="29391" y="131442"/>
                        <a:pt x="29391" y="132195"/>
                      </a:cubicBezTo>
                      <a:cubicBezTo>
                        <a:pt x="29391" y="133451"/>
                        <a:pt x="31149" y="133954"/>
                        <a:pt x="31149" y="133954"/>
                      </a:cubicBezTo>
                      <a:lnTo>
                        <a:pt x="31149" y="133954"/>
                      </a:lnTo>
                      <a:cubicBezTo>
                        <a:pt x="49738" y="143499"/>
                        <a:pt x="44212" y="163596"/>
                        <a:pt x="44212" y="163847"/>
                      </a:cubicBezTo>
                      <a:cubicBezTo>
                        <a:pt x="40946" y="173895"/>
                        <a:pt x="30396" y="181431"/>
                        <a:pt x="19343" y="181431"/>
                      </a:cubicBezTo>
                      <a:cubicBezTo>
                        <a:pt x="14570" y="181431"/>
                        <a:pt x="7285" y="179924"/>
                        <a:pt x="754" y="172890"/>
                      </a:cubicBezTo>
                      <a:cubicBezTo>
                        <a:pt x="502" y="172639"/>
                        <a:pt x="0" y="172890"/>
                        <a:pt x="0" y="173141"/>
                      </a:cubicBezTo>
                      <a:lnTo>
                        <a:pt x="0" y="240464"/>
                      </a:lnTo>
                      <a:cubicBezTo>
                        <a:pt x="0" y="240464"/>
                        <a:pt x="502" y="240966"/>
                        <a:pt x="754" y="240715"/>
                      </a:cubicBezTo>
                      <a:cubicBezTo>
                        <a:pt x="3014" y="238705"/>
                        <a:pt x="6029" y="237449"/>
                        <a:pt x="8792" y="237449"/>
                      </a:cubicBezTo>
                      <a:cubicBezTo>
                        <a:pt x="10551" y="237449"/>
                        <a:pt x="12058" y="237952"/>
                        <a:pt x="13565" y="238454"/>
                      </a:cubicBezTo>
                      <a:cubicBezTo>
                        <a:pt x="16328" y="239710"/>
                        <a:pt x="18338" y="241971"/>
                        <a:pt x="19594" y="244985"/>
                      </a:cubicBezTo>
                      <a:cubicBezTo>
                        <a:pt x="23362" y="255033"/>
                        <a:pt x="28637" y="261313"/>
                        <a:pt x="35922" y="264830"/>
                      </a:cubicBezTo>
                      <a:cubicBezTo>
                        <a:pt x="41951" y="267845"/>
                        <a:pt x="48231" y="269603"/>
                        <a:pt x="54260" y="269603"/>
                      </a:cubicBezTo>
                      <a:cubicBezTo>
                        <a:pt x="58530" y="269603"/>
                        <a:pt x="62298" y="268849"/>
                        <a:pt x="64559" y="267845"/>
                      </a:cubicBezTo>
                      <a:cubicBezTo>
                        <a:pt x="65564" y="267342"/>
                        <a:pt x="65815" y="266086"/>
                        <a:pt x="65062" y="265584"/>
                      </a:cubicBezTo>
                      <a:cubicBezTo>
                        <a:pt x="34164" y="238454"/>
                        <a:pt x="28637" y="222377"/>
                        <a:pt x="25371" y="214339"/>
                      </a:cubicBezTo>
                      <a:cubicBezTo>
                        <a:pt x="25371" y="213836"/>
                        <a:pt x="25120" y="213585"/>
                        <a:pt x="24869" y="213083"/>
                      </a:cubicBezTo>
                      <a:cubicBezTo>
                        <a:pt x="26125" y="212831"/>
                        <a:pt x="27381" y="213083"/>
                        <a:pt x="27884" y="214339"/>
                      </a:cubicBezTo>
                      <a:cubicBezTo>
                        <a:pt x="41700" y="234184"/>
                        <a:pt x="50241" y="242222"/>
                        <a:pt x="65062" y="250512"/>
                      </a:cubicBezTo>
                      <a:cubicBezTo>
                        <a:pt x="70839" y="253526"/>
                        <a:pt x="77370" y="255285"/>
                        <a:pt x="84404" y="255285"/>
                      </a:cubicBezTo>
                      <a:cubicBezTo>
                        <a:pt x="90433" y="255285"/>
                        <a:pt x="96713" y="254029"/>
                        <a:pt x="102742" y="251517"/>
                      </a:cubicBezTo>
                      <a:cubicBezTo>
                        <a:pt x="103998" y="251014"/>
                        <a:pt x="103998" y="249507"/>
                        <a:pt x="102742" y="249004"/>
                      </a:cubicBezTo>
                      <a:cubicBezTo>
                        <a:pt x="53757" y="224387"/>
                        <a:pt x="43458" y="207807"/>
                        <a:pt x="42956" y="207054"/>
                      </a:cubicBezTo>
                      <a:cubicBezTo>
                        <a:pt x="44212" y="206551"/>
                        <a:pt x="45468" y="206551"/>
                        <a:pt x="46724" y="207556"/>
                      </a:cubicBezTo>
                      <a:cubicBezTo>
                        <a:pt x="65062" y="220870"/>
                        <a:pt x="82646" y="229662"/>
                        <a:pt x="97215" y="233681"/>
                      </a:cubicBezTo>
                      <a:cubicBezTo>
                        <a:pt x="100984" y="234435"/>
                        <a:pt x="105003" y="234937"/>
                        <a:pt x="108771" y="234937"/>
                      </a:cubicBezTo>
                      <a:cubicBezTo>
                        <a:pt x="117563" y="234937"/>
                        <a:pt x="130123" y="232676"/>
                        <a:pt x="142181" y="222377"/>
                      </a:cubicBezTo>
                      <a:cubicBezTo>
                        <a:pt x="143186" y="221623"/>
                        <a:pt x="142683" y="220116"/>
                        <a:pt x="141427" y="219865"/>
                      </a:cubicBezTo>
                      <a:cubicBezTo>
                        <a:pt x="84153" y="211324"/>
                        <a:pt x="63554" y="196001"/>
                        <a:pt x="62801" y="195247"/>
                      </a:cubicBezTo>
                      <a:cubicBezTo>
                        <a:pt x="63554" y="194494"/>
                        <a:pt x="64810" y="194494"/>
                        <a:pt x="65815" y="194745"/>
                      </a:cubicBezTo>
                      <a:cubicBezTo>
                        <a:pt x="86414" y="201778"/>
                        <a:pt x="101737" y="204542"/>
                        <a:pt x="122838" y="204542"/>
                      </a:cubicBezTo>
                      <a:cubicBezTo>
                        <a:pt x="124848" y="204542"/>
                        <a:pt x="127109" y="204542"/>
                        <a:pt x="129118" y="204542"/>
                      </a:cubicBezTo>
                      <a:cubicBezTo>
                        <a:pt x="147958" y="204039"/>
                        <a:pt x="161523" y="194996"/>
                        <a:pt x="171320" y="176156"/>
                      </a:cubicBezTo>
                      <a:cubicBezTo>
                        <a:pt x="171823" y="175653"/>
                        <a:pt x="171320" y="174649"/>
                        <a:pt x="170315" y="174900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:a16="http://schemas.microsoft.com/office/drawing/2014/main" id="{119B38A8-540E-D29E-696A-B99EEB49025C}"/>
                    </a:ext>
                  </a:extLst>
                </p:cNvPr>
                <p:cNvSpPr/>
                <p:nvPr/>
              </p:nvSpPr>
              <p:spPr>
                <a:xfrm>
                  <a:off x="1000806" y="451295"/>
                  <a:ext cx="17835" cy="17332"/>
                </a:xfrm>
                <a:custGeom>
                  <a:avLst/>
                  <a:gdLst>
                    <a:gd name="connsiteX0" fmla="*/ 9043 w 17835"/>
                    <a:gd name="connsiteY0" fmla="*/ 17333 h 17332"/>
                    <a:gd name="connsiteX1" fmla="*/ 17835 w 17835"/>
                    <a:gd name="connsiteY1" fmla="*/ 8541 h 17332"/>
                    <a:gd name="connsiteX2" fmla="*/ 8792 w 17835"/>
                    <a:gd name="connsiteY2" fmla="*/ 0 h 17332"/>
                    <a:gd name="connsiteX3" fmla="*/ 0 w 17835"/>
                    <a:gd name="connsiteY3" fmla="*/ 8541 h 17332"/>
                    <a:gd name="connsiteX4" fmla="*/ 9043 w 17835"/>
                    <a:gd name="connsiteY4" fmla="*/ 17333 h 173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835" h="17332">
                      <a:moveTo>
                        <a:pt x="9043" y="17333"/>
                      </a:moveTo>
                      <a:cubicBezTo>
                        <a:pt x="14067" y="17333"/>
                        <a:pt x="17835" y="13314"/>
                        <a:pt x="17835" y="8541"/>
                      </a:cubicBezTo>
                      <a:cubicBezTo>
                        <a:pt x="17835" y="3768"/>
                        <a:pt x="13816" y="0"/>
                        <a:pt x="8792" y="0"/>
                      </a:cubicBezTo>
                      <a:cubicBezTo>
                        <a:pt x="4019" y="0"/>
                        <a:pt x="251" y="3768"/>
                        <a:pt x="0" y="8541"/>
                      </a:cubicBezTo>
                      <a:cubicBezTo>
                        <a:pt x="0" y="13314"/>
                        <a:pt x="4019" y="17333"/>
                        <a:pt x="9043" y="17333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" name="Полилиния: фигура 30">
                  <a:extLst>
                    <a:ext uri="{FF2B5EF4-FFF2-40B4-BE49-F238E27FC236}">
                      <a16:creationId xmlns:a16="http://schemas.microsoft.com/office/drawing/2014/main" id="{45F9836E-DE80-D8D5-0D15-13A5F5E92FE4}"/>
                    </a:ext>
                  </a:extLst>
                </p:cNvPr>
                <p:cNvSpPr/>
                <p:nvPr/>
              </p:nvSpPr>
              <p:spPr>
                <a:xfrm>
                  <a:off x="1120630" y="817549"/>
                  <a:ext cx="17584" cy="17081"/>
                </a:xfrm>
                <a:custGeom>
                  <a:avLst/>
                  <a:gdLst>
                    <a:gd name="connsiteX0" fmla="*/ 17584 w 17584"/>
                    <a:gd name="connsiteY0" fmla="*/ 8541 h 17081"/>
                    <a:gd name="connsiteX1" fmla="*/ 8792 w 17584"/>
                    <a:gd name="connsiteY1" fmla="*/ 0 h 17081"/>
                    <a:gd name="connsiteX2" fmla="*/ 0 w 17584"/>
                    <a:gd name="connsiteY2" fmla="*/ 8541 h 17081"/>
                    <a:gd name="connsiteX3" fmla="*/ 8792 w 17584"/>
                    <a:gd name="connsiteY3" fmla="*/ 17082 h 17081"/>
                    <a:gd name="connsiteX4" fmla="*/ 17584 w 17584"/>
                    <a:gd name="connsiteY4" fmla="*/ 8541 h 170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84" h="17081">
                      <a:moveTo>
                        <a:pt x="17584" y="8541"/>
                      </a:moveTo>
                      <a:cubicBezTo>
                        <a:pt x="17584" y="3768"/>
                        <a:pt x="13565" y="0"/>
                        <a:pt x="8792" y="0"/>
                      </a:cubicBezTo>
                      <a:cubicBezTo>
                        <a:pt x="4019" y="0"/>
                        <a:pt x="0" y="3768"/>
                        <a:pt x="0" y="8541"/>
                      </a:cubicBezTo>
                      <a:cubicBezTo>
                        <a:pt x="0" y="13314"/>
                        <a:pt x="4019" y="17082"/>
                        <a:pt x="8792" y="17082"/>
                      </a:cubicBezTo>
                      <a:cubicBezTo>
                        <a:pt x="13816" y="17082"/>
                        <a:pt x="17584" y="13314"/>
                        <a:pt x="17584" y="8541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2" name="Полилиния: фигура 31">
                  <a:extLst>
                    <a:ext uri="{FF2B5EF4-FFF2-40B4-BE49-F238E27FC236}">
                      <a16:creationId xmlns:a16="http://schemas.microsoft.com/office/drawing/2014/main" id="{EB5FA4C4-5086-CA48-3B68-D88DF5316E16}"/>
                    </a:ext>
                  </a:extLst>
                </p:cNvPr>
                <p:cNvSpPr/>
                <p:nvPr/>
              </p:nvSpPr>
              <p:spPr>
                <a:xfrm>
                  <a:off x="808915" y="783587"/>
                  <a:ext cx="346252" cy="143862"/>
                </a:xfrm>
                <a:custGeom>
                  <a:avLst/>
                  <a:gdLst>
                    <a:gd name="connsiteX0" fmla="*/ 336081 w 346252"/>
                    <a:gd name="connsiteY0" fmla="*/ 50540 h 143862"/>
                    <a:gd name="connsiteX1" fmla="*/ 320507 w 346252"/>
                    <a:gd name="connsiteY1" fmla="*/ 59835 h 143862"/>
                    <a:gd name="connsiteX2" fmla="*/ 304932 w 346252"/>
                    <a:gd name="connsiteY2" fmla="*/ 50540 h 143862"/>
                    <a:gd name="connsiteX3" fmla="*/ 302671 w 346252"/>
                    <a:gd name="connsiteY3" fmla="*/ 50038 h 143862"/>
                    <a:gd name="connsiteX4" fmla="*/ 295889 w 346252"/>
                    <a:gd name="connsiteY4" fmla="*/ 66617 h 143862"/>
                    <a:gd name="connsiteX5" fmla="*/ 296643 w 346252"/>
                    <a:gd name="connsiteY5" fmla="*/ 72395 h 143862"/>
                    <a:gd name="connsiteX6" fmla="*/ 286594 w 346252"/>
                    <a:gd name="connsiteY6" fmla="*/ 68627 h 143862"/>
                    <a:gd name="connsiteX7" fmla="*/ 282575 w 346252"/>
                    <a:gd name="connsiteY7" fmla="*/ 42502 h 143862"/>
                    <a:gd name="connsiteX8" fmla="*/ 284585 w 346252"/>
                    <a:gd name="connsiteY8" fmla="*/ 34463 h 143862"/>
                    <a:gd name="connsiteX9" fmla="*/ 256450 w 346252"/>
                    <a:gd name="connsiteY9" fmla="*/ 49 h 143862"/>
                    <a:gd name="connsiteX10" fmla="*/ 254692 w 346252"/>
                    <a:gd name="connsiteY10" fmla="*/ 1556 h 143862"/>
                    <a:gd name="connsiteX11" fmla="*/ 200934 w 346252"/>
                    <a:gd name="connsiteY11" fmla="*/ 38231 h 143862"/>
                    <a:gd name="connsiteX12" fmla="*/ 147177 w 346252"/>
                    <a:gd name="connsiteY12" fmla="*/ 1556 h 143862"/>
                    <a:gd name="connsiteX13" fmla="*/ 145418 w 346252"/>
                    <a:gd name="connsiteY13" fmla="*/ 49 h 143862"/>
                    <a:gd name="connsiteX14" fmla="*/ 117284 w 346252"/>
                    <a:gd name="connsiteY14" fmla="*/ 34463 h 143862"/>
                    <a:gd name="connsiteX15" fmla="*/ 119293 w 346252"/>
                    <a:gd name="connsiteY15" fmla="*/ 42502 h 143862"/>
                    <a:gd name="connsiteX16" fmla="*/ 115274 w 346252"/>
                    <a:gd name="connsiteY16" fmla="*/ 68627 h 143862"/>
                    <a:gd name="connsiteX17" fmla="*/ 79855 w 346252"/>
                    <a:gd name="connsiteY17" fmla="*/ 69381 h 143862"/>
                    <a:gd name="connsiteX18" fmla="*/ 78096 w 346252"/>
                    <a:gd name="connsiteY18" fmla="*/ 69381 h 143862"/>
                    <a:gd name="connsiteX19" fmla="*/ 75082 w 346252"/>
                    <a:gd name="connsiteY19" fmla="*/ 68376 h 143862"/>
                    <a:gd name="connsiteX20" fmla="*/ 35643 w 346252"/>
                    <a:gd name="connsiteY20" fmla="*/ 30193 h 143862"/>
                    <a:gd name="connsiteX21" fmla="*/ 35643 w 346252"/>
                    <a:gd name="connsiteY21" fmla="*/ 28183 h 143862"/>
                    <a:gd name="connsiteX22" fmla="*/ 29865 w 346252"/>
                    <a:gd name="connsiteY22" fmla="*/ 19894 h 143862"/>
                    <a:gd name="connsiteX23" fmla="*/ 27353 w 346252"/>
                    <a:gd name="connsiteY23" fmla="*/ 2310 h 143862"/>
                    <a:gd name="connsiteX24" fmla="*/ 25092 w 346252"/>
                    <a:gd name="connsiteY24" fmla="*/ 2310 h 143862"/>
                    <a:gd name="connsiteX25" fmla="*/ 20068 w 346252"/>
                    <a:gd name="connsiteY25" fmla="*/ 7334 h 143862"/>
                    <a:gd name="connsiteX26" fmla="*/ 18812 w 346252"/>
                    <a:gd name="connsiteY26" fmla="*/ 7334 h 143862"/>
                    <a:gd name="connsiteX27" fmla="*/ 12030 w 346252"/>
                    <a:gd name="connsiteY27" fmla="*/ 5826 h 143862"/>
                    <a:gd name="connsiteX28" fmla="*/ 3740 w 346252"/>
                    <a:gd name="connsiteY28" fmla="*/ 14367 h 143862"/>
                    <a:gd name="connsiteX29" fmla="*/ 5247 w 346252"/>
                    <a:gd name="connsiteY29" fmla="*/ 20396 h 143862"/>
                    <a:gd name="connsiteX30" fmla="*/ 5247 w 346252"/>
                    <a:gd name="connsiteY30" fmla="*/ 21652 h 143862"/>
                    <a:gd name="connsiteX31" fmla="*/ 223 w 346252"/>
                    <a:gd name="connsiteY31" fmla="*/ 26676 h 143862"/>
                    <a:gd name="connsiteX32" fmla="*/ 223 w 346252"/>
                    <a:gd name="connsiteY32" fmla="*/ 28686 h 143862"/>
                    <a:gd name="connsiteX33" fmla="*/ 18310 w 346252"/>
                    <a:gd name="connsiteY33" fmla="*/ 31198 h 143862"/>
                    <a:gd name="connsiteX34" fmla="*/ 26851 w 346252"/>
                    <a:gd name="connsiteY34" fmla="*/ 36975 h 143862"/>
                    <a:gd name="connsiteX35" fmla="*/ 28860 w 346252"/>
                    <a:gd name="connsiteY35" fmla="*/ 36975 h 143862"/>
                    <a:gd name="connsiteX36" fmla="*/ 68550 w 346252"/>
                    <a:gd name="connsiteY36" fmla="*/ 75409 h 143862"/>
                    <a:gd name="connsiteX37" fmla="*/ 69053 w 346252"/>
                    <a:gd name="connsiteY37" fmla="*/ 77670 h 143862"/>
                    <a:gd name="connsiteX38" fmla="*/ 69053 w 346252"/>
                    <a:gd name="connsiteY38" fmla="*/ 78173 h 143862"/>
                    <a:gd name="connsiteX39" fmla="*/ 77343 w 346252"/>
                    <a:gd name="connsiteY39" fmla="*/ 94250 h 143862"/>
                    <a:gd name="connsiteX40" fmla="*/ 86386 w 346252"/>
                    <a:gd name="connsiteY40" fmla="*/ 94501 h 143862"/>
                    <a:gd name="connsiteX41" fmla="*/ 86888 w 346252"/>
                    <a:gd name="connsiteY41" fmla="*/ 94501 h 143862"/>
                    <a:gd name="connsiteX42" fmla="*/ 88144 w 346252"/>
                    <a:gd name="connsiteY42" fmla="*/ 94752 h 143862"/>
                    <a:gd name="connsiteX43" fmla="*/ 94676 w 346252"/>
                    <a:gd name="connsiteY43" fmla="*/ 101032 h 143862"/>
                    <a:gd name="connsiteX44" fmla="*/ 98192 w 346252"/>
                    <a:gd name="connsiteY44" fmla="*/ 102539 h 143862"/>
                    <a:gd name="connsiteX45" fmla="*/ 102212 w 346252"/>
                    <a:gd name="connsiteY45" fmla="*/ 100530 h 143862"/>
                    <a:gd name="connsiteX46" fmla="*/ 101458 w 346252"/>
                    <a:gd name="connsiteY46" fmla="*/ 94250 h 143862"/>
                    <a:gd name="connsiteX47" fmla="*/ 95932 w 346252"/>
                    <a:gd name="connsiteY47" fmla="*/ 88723 h 143862"/>
                    <a:gd name="connsiteX48" fmla="*/ 95932 w 346252"/>
                    <a:gd name="connsiteY48" fmla="*/ 86965 h 143862"/>
                    <a:gd name="connsiteX49" fmla="*/ 96434 w 346252"/>
                    <a:gd name="connsiteY49" fmla="*/ 86462 h 143862"/>
                    <a:gd name="connsiteX50" fmla="*/ 134617 w 346252"/>
                    <a:gd name="connsiteY50" fmla="*/ 75409 h 143862"/>
                    <a:gd name="connsiteX51" fmla="*/ 135622 w 346252"/>
                    <a:gd name="connsiteY51" fmla="*/ 70637 h 143862"/>
                    <a:gd name="connsiteX52" fmla="*/ 152955 w 346252"/>
                    <a:gd name="connsiteY52" fmla="*/ 35719 h 143862"/>
                    <a:gd name="connsiteX53" fmla="*/ 182848 w 346252"/>
                    <a:gd name="connsiteY53" fmla="*/ 54057 h 143862"/>
                    <a:gd name="connsiteX54" fmla="*/ 183350 w 346252"/>
                    <a:gd name="connsiteY54" fmla="*/ 54057 h 143862"/>
                    <a:gd name="connsiteX55" fmla="*/ 182848 w 346252"/>
                    <a:gd name="connsiteY55" fmla="*/ 54560 h 143862"/>
                    <a:gd name="connsiteX56" fmla="*/ 182345 w 346252"/>
                    <a:gd name="connsiteY56" fmla="*/ 58328 h 143862"/>
                    <a:gd name="connsiteX57" fmla="*/ 171292 w 346252"/>
                    <a:gd name="connsiteY57" fmla="*/ 66115 h 143862"/>
                    <a:gd name="connsiteX58" fmla="*/ 141399 w 346252"/>
                    <a:gd name="connsiteY58" fmla="*/ 117360 h 143862"/>
                    <a:gd name="connsiteX59" fmla="*/ 144414 w 346252"/>
                    <a:gd name="connsiteY59" fmla="*/ 116355 h 143862"/>
                    <a:gd name="connsiteX60" fmla="*/ 181089 w 346252"/>
                    <a:gd name="connsiteY60" fmla="*/ 76665 h 143862"/>
                    <a:gd name="connsiteX61" fmla="*/ 183350 w 346252"/>
                    <a:gd name="connsiteY61" fmla="*/ 76917 h 143862"/>
                    <a:gd name="connsiteX62" fmla="*/ 183350 w 346252"/>
                    <a:gd name="connsiteY62" fmla="*/ 77419 h 143862"/>
                    <a:gd name="connsiteX63" fmla="*/ 171544 w 346252"/>
                    <a:gd name="connsiteY63" fmla="*/ 132684 h 143862"/>
                    <a:gd name="connsiteX64" fmla="*/ 174558 w 346252"/>
                    <a:gd name="connsiteY64" fmla="*/ 131428 h 143862"/>
                    <a:gd name="connsiteX65" fmla="*/ 190635 w 346252"/>
                    <a:gd name="connsiteY65" fmla="*/ 87467 h 143862"/>
                    <a:gd name="connsiteX66" fmla="*/ 192896 w 346252"/>
                    <a:gd name="connsiteY66" fmla="*/ 86965 h 143862"/>
                    <a:gd name="connsiteX67" fmla="*/ 192896 w 346252"/>
                    <a:gd name="connsiteY67" fmla="*/ 87216 h 143862"/>
                    <a:gd name="connsiteX68" fmla="*/ 199929 w 346252"/>
                    <a:gd name="connsiteY68" fmla="*/ 143485 h 143862"/>
                    <a:gd name="connsiteX69" fmla="*/ 202944 w 346252"/>
                    <a:gd name="connsiteY69" fmla="*/ 143485 h 143862"/>
                    <a:gd name="connsiteX70" fmla="*/ 210229 w 346252"/>
                    <a:gd name="connsiteY70" fmla="*/ 88472 h 143862"/>
                    <a:gd name="connsiteX71" fmla="*/ 212238 w 346252"/>
                    <a:gd name="connsiteY71" fmla="*/ 87216 h 143862"/>
                    <a:gd name="connsiteX72" fmla="*/ 228315 w 346252"/>
                    <a:gd name="connsiteY72" fmla="*/ 131176 h 143862"/>
                    <a:gd name="connsiteX73" fmla="*/ 231330 w 346252"/>
                    <a:gd name="connsiteY73" fmla="*/ 132432 h 143862"/>
                    <a:gd name="connsiteX74" fmla="*/ 219523 w 346252"/>
                    <a:gd name="connsiteY74" fmla="*/ 77168 h 143862"/>
                    <a:gd name="connsiteX75" fmla="*/ 219523 w 346252"/>
                    <a:gd name="connsiteY75" fmla="*/ 76665 h 143862"/>
                    <a:gd name="connsiteX76" fmla="*/ 221784 w 346252"/>
                    <a:gd name="connsiteY76" fmla="*/ 76414 h 143862"/>
                    <a:gd name="connsiteX77" fmla="*/ 258460 w 346252"/>
                    <a:gd name="connsiteY77" fmla="*/ 116104 h 143862"/>
                    <a:gd name="connsiteX78" fmla="*/ 261474 w 346252"/>
                    <a:gd name="connsiteY78" fmla="*/ 117109 h 143862"/>
                    <a:gd name="connsiteX79" fmla="*/ 231581 w 346252"/>
                    <a:gd name="connsiteY79" fmla="*/ 65864 h 143862"/>
                    <a:gd name="connsiteX80" fmla="*/ 220528 w 346252"/>
                    <a:gd name="connsiteY80" fmla="*/ 58076 h 143862"/>
                    <a:gd name="connsiteX81" fmla="*/ 220026 w 346252"/>
                    <a:gd name="connsiteY81" fmla="*/ 54308 h 143862"/>
                    <a:gd name="connsiteX82" fmla="*/ 219523 w 346252"/>
                    <a:gd name="connsiteY82" fmla="*/ 53806 h 143862"/>
                    <a:gd name="connsiteX83" fmla="*/ 220026 w 346252"/>
                    <a:gd name="connsiteY83" fmla="*/ 53806 h 143862"/>
                    <a:gd name="connsiteX84" fmla="*/ 249919 w 346252"/>
                    <a:gd name="connsiteY84" fmla="*/ 35468 h 143862"/>
                    <a:gd name="connsiteX85" fmla="*/ 267252 w 346252"/>
                    <a:gd name="connsiteY85" fmla="*/ 70385 h 143862"/>
                    <a:gd name="connsiteX86" fmla="*/ 268257 w 346252"/>
                    <a:gd name="connsiteY86" fmla="*/ 75158 h 143862"/>
                    <a:gd name="connsiteX87" fmla="*/ 304430 w 346252"/>
                    <a:gd name="connsiteY87" fmla="*/ 84202 h 143862"/>
                    <a:gd name="connsiteX88" fmla="*/ 323772 w 346252"/>
                    <a:gd name="connsiteY88" fmla="*/ 90733 h 143862"/>
                    <a:gd name="connsiteX89" fmla="*/ 346129 w 346252"/>
                    <a:gd name="connsiteY89" fmla="*/ 69381 h 143862"/>
                    <a:gd name="connsiteX90" fmla="*/ 339347 w 346252"/>
                    <a:gd name="connsiteY90" fmla="*/ 50289 h 143862"/>
                    <a:gd name="connsiteX91" fmla="*/ 336835 w 346252"/>
                    <a:gd name="connsiteY91" fmla="*/ 50792 h 14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</a:cxnLst>
                  <a:rect l="l" t="t" r="r" b="b"/>
                  <a:pathLst>
                    <a:path w="346252" h="143862">
                      <a:moveTo>
                        <a:pt x="336081" y="50540"/>
                      </a:moveTo>
                      <a:cubicBezTo>
                        <a:pt x="333067" y="56067"/>
                        <a:pt x="327289" y="59835"/>
                        <a:pt x="320507" y="59835"/>
                      </a:cubicBezTo>
                      <a:cubicBezTo>
                        <a:pt x="313724" y="59835"/>
                        <a:pt x="307947" y="56067"/>
                        <a:pt x="304932" y="50540"/>
                      </a:cubicBezTo>
                      <a:cubicBezTo>
                        <a:pt x="304430" y="49787"/>
                        <a:pt x="303174" y="49536"/>
                        <a:pt x="302671" y="50038"/>
                      </a:cubicBezTo>
                      <a:cubicBezTo>
                        <a:pt x="298401" y="54308"/>
                        <a:pt x="295889" y="60086"/>
                        <a:pt x="295889" y="66617"/>
                      </a:cubicBezTo>
                      <a:cubicBezTo>
                        <a:pt x="295889" y="68627"/>
                        <a:pt x="296140" y="70637"/>
                        <a:pt x="296643" y="72395"/>
                      </a:cubicBezTo>
                      <a:cubicBezTo>
                        <a:pt x="294130" y="71641"/>
                        <a:pt x="290614" y="70385"/>
                        <a:pt x="286594" y="68627"/>
                      </a:cubicBezTo>
                      <a:cubicBezTo>
                        <a:pt x="274285" y="62849"/>
                        <a:pt x="279058" y="51043"/>
                        <a:pt x="282575" y="42502"/>
                      </a:cubicBezTo>
                      <a:cubicBezTo>
                        <a:pt x="283580" y="39990"/>
                        <a:pt x="284334" y="37227"/>
                        <a:pt x="284585" y="34463"/>
                      </a:cubicBezTo>
                      <a:cubicBezTo>
                        <a:pt x="286846" y="10097"/>
                        <a:pt x="266498" y="2310"/>
                        <a:pt x="256450" y="49"/>
                      </a:cubicBezTo>
                      <a:cubicBezTo>
                        <a:pt x="255445" y="49"/>
                        <a:pt x="254692" y="551"/>
                        <a:pt x="254692" y="1556"/>
                      </a:cubicBezTo>
                      <a:cubicBezTo>
                        <a:pt x="258209" y="42251"/>
                        <a:pt x="207717" y="300"/>
                        <a:pt x="200934" y="38231"/>
                      </a:cubicBezTo>
                      <a:cubicBezTo>
                        <a:pt x="194152" y="300"/>
                        <a:pt x="143660" y="42251"/>
                        <a:pt x="147177" y="1556"/>
                      </a:cubicBezTo>
                      <a:cubicBezTo>
                        <a:pt x="147177" y="551"/>
                        <a:pt x="146423" y="-203"/>
                        <a:pt x="145418" y="49"/>
                      </a:cubicBezTo>
                      <a:cubicBezTo>
                        <a:pt x="135370" y="2310"/>
                        <a:pt x="115023" y="10097"/>
                        <a:pt x="117284" y="34463"/>
                      </a:cubicBezTo>
                      <a:cubicBezTo>
                        <a:pt x="117535" y="37227"/>
                        <a:pt x="118289" y="39990"/>
                        <a:pt x="119293" y="42502"/>
                      </a:cubicBezTo>
                      <a:cubicBezTo>
                        <a:pt x="122810" y="51043"/>
                        <a:pt x="127583" y="62849"/>
                        <a:pt x="115274" y="68627"/>
                      </a:cubicBezTo>
                      <a:cubicBezTo>
                        <a:pt x="92917" y="78926"/>
                        <a:pt x="96685" y="69129"/>
                        <a:pt x="79855" y="69381"/>
                      </a:cubicBezTo>
                      <a:cubicBezTo>
                        <a:pt x="79603" y="69381"/>
                        <a:pt x="78850" y="69381"/>
                        <a:pt x="78096" y="69381"/>
                      </a:cubicBezTo>
                      <a:cubicBezTo>
                        <a:pt x="77091" y="69381"/>
                        <a:pt x="75835" y="68878"/>
                        <a:pt x="75082" y="68376"/>
                      </a:cubicBezTo>
                      <a:lnTo>
                        <a:pt x="35643" y="30193"/>
                      </a:lnTo>
                      <a:cubicBezTo>
                        <a:pt x="35643" y="30193"/>
                        <a:pt x="35643" y="28937"/>
                        <a:pt x="35643" y="28183"/>
                      </a:cubicBezTo>
                      <a:cubicBezTo>
                        <a:pt x="35643" y="24415"/>
                        <a:pt x="33131" y="21150"/>
                        <a:pt x="29865" y="19894"/>
                      </a:cubicBezTo>
                      <a:cubicBezTo>
                        <a:pt x="32377" y="14116"/>
                        <a:pt x="31624" y="7334"/>
                        <a:pt x="27353" y="2310"/>
                      </a:cubicBezTo>
                      <a:cubicBezTo>
                        <a:pt x="26851" y="1556"/>
                        <a:pt x="25846" y="1556"/>
                        <a:pt x="25092" y="2310"/>
                      </a:cubicBezTo>
                      <a:lnTo>
                        <a:pt x="20068" y="7334"/>
                      </a:lnTo>
                      <a:cubicBezTo>
                        <a:pt x="20068" y="7334"/>
                        <a:pt x="19315" y="7836"/>
                        <a:pt x="18812" y="7334"/>
                      </a:cubicBezTo>
                      <a:cubicBezTo>
                        <a:pt x="16803" y="6078"/>
                        <a:pt x="14542" y="5575"/>
                        <a:pt x="12030" y="5826"/>
                      </a:cubicBezTo>
                      <a:cubicBezTo>
                        <a:pt x="7759" y="6580"/>
                        <a:pt x="4243" y="10097"/>
                        <a:pt x="3740" y="14367"/>
                      </a:cubicBezTo>
                      <a:cubicBezTo>
                        <a:pt x="3740" y="16628"/>
                        <a:pt x="3991" y="18638"/>
                        <a:pt x="5247" y="20396"/>
                      </a:cubicBezTo>
                      <a:cubicBezTo>
                        <a:pt x="5247" y="20898"/>
                        <a:pt x="5247" y="21150"/>
                        <a:pt x="5247" y="21652"/>
                      </a:cubicBezTo>
                      <a:lnTo>
                        <a:pt x="223" y="26676"/>
                      </a:lnTo>
                      <a:cubicBezTo>
                        <a:pt x="223" y="26676"/>
                        <a:pt x="-279" y="28183"/>
                        <a:pt x="223" y="28686"/>
                      </a:cubicBezTo>
                      <a:cubicBezTo>
                        <a:pt x="5247" y="32956"/>
                        <a:pt x="12281" y="33710"/>
                        <a:pt x="18310" y="31198"/>
                      </a:cubicBezTo>
                      <a:cubicBezTo>
                        <a:pt x="19566" y="34715"/>
                        <a:pt x="23083" y="36975"/>
                        <a:pt x="26851" y="36975"/>
                      </a:cubicBezTo>
                      <a:cubicBezTo>
                        <a:pt x="27604" y="36975"/>
                        <a:pt x="28107" y="36975"/>
                        <a:pt x="28860" y="36975"/>
                      </a:cubicBezTo>
                      <a:lnTo>
                        <a:pt x="68550" y="75409"/>
                      </a:lnTo>
                      <a:cubicBezTo>
                        <a:pt x="68550" y="75409"/>
                        <a:pt x="69304" y="76917"/>
                        <a:pt x="69053" y="77670"/>
                      </a:cubicBezTo>
                      <a:cubicBezTo>
                        <a:pt x="69053" y="77670"/>
                        <a:pt x="69053" y="77921"/>
                        <a:pt x="69053" y="78173"/>
                      </a:cubicBezTo>
                      <a:cubicBezTo>
                        <a:pt x="67294" y="84704"/>
                        <a:pt x="70811" y="91738"/>
                        <a:pt x="77343" y="94250"/>
                      </a:cubicBezTo>
                      <a:cubicBezTo>
                        <a:pt x="80357" y="95506"/>
                        <a:pt x="83371" y="95506"/>
                        <a:pt x="86386" y="94501"/>
                      </a:cubicBezTo>
                      <a:cubicBezTo>
                        <a:pt x="86386" y="94501"/>
                        <a:pt x="86637" y="94501"/>
                        <a:pt x="86888" y="94501"/>
                      </a:cubicBezTo>
                      <a:cubicBezTo>
                        <a:pt x="87391" y="94501"/>
                        <a:pt x="87893" y="94501"/>
                        <a:pt x="88144" y="94752"/>
                      </a:cubicBezTo>
                      <a:lnTo>
                        <a:pt x="94676" y="101032"/>
                      </a:lnTo>
                      <a:cubicBezTo>
                        <a:pt x="94676" y="101032"/>
                        <a:pt x="96936" y="102539"/>
                        <a:pt x="98192" y="102539"/>
                      </a:cubicBezTo>
                      <a:cubicBezTo>
                        <a:pt x="99700" y="102539"/>
                        <a:pt x="101207" y="101786"/>
                        <a:pt x="102212" y="100530"/>
                      </a:cubicBezTo>
                      <a:cubicBezTo>
                        <a:pt x="103468" y="98771"/>
                        <a:pt x="102965" y="95757"/>
                        <a:pt x="101458" y="94250"/>
                      </a:cubicBezTo>
                      <a:lnTo>
                        <a:pt x="95932" y="88723"/>
                      </a:lnTo>
                      <a:cubicBezTo>
                        <a:pt x="95932" y="88723"/>
                        <a:pt x="95429" y="87467"/>
                        <a:pt x="95932" y="86965"/>
                      </a:cubicBezTo>
                      <a:cubicBezTo>
                        <a:pt x="95932" y="86714"/>
                        <a:pt x="96434" y="86462"/>
                        <a:pt x="96434" y="86462"/>
                      </a:cubicBezTo>
                      <a:cubicBezTo>
                        <a:pt x="104724" y="76414"/>
                        <a:pt x="127332" y="79931"/>
                        <a:pt x="134617" y="75409"/>
                      </a:cubicBezTo>
                      <a:cubicBezTo>
                        <a:pt x="136375" y="74405"/>
                        <a:pt x="136626" y="72395"/>
                        <a:pt x="135622" y="70637"/>
                      </a:cubicBezTo>
                      <a:cubicBezTo>
                        <a:pt x="130849" y="63101"/>
                        <a:pt x="127081" y="40241"/>
                        <a:pt x="152955" y="35719"/>
                      </a:cubicBezTo>
                      <a:cubicBezTo>
                        <a:pt x="159737" y="34966"/>
                        <a:pt x="181592" y="39236"/>
                        <a:pt x="182848" y="54057"/>
                      </a:cubicBezTo>
                      <a:lnTo>
                        <a:pt x="183350" y="54057"/>
                      </a:lnTo>
                      <a:cubicBezTo>
                        <a:pt x="183350" y="54057"/>
                        <a:pt x="182848" y="54057"/>
                        <a:pt x="182848" y="54560"/>
                      </a:cubicBezTo>
                      <a:cubicBezTo>
                        <a:pt x="182848" y="55816"/>
                        <a:pt x="182848" y="57072"/>
                        <a:pt x="182345" y="58328"/>
                      </a:cubicBezTo>
                      <a:cubicBezTo>
                        <a:pt x="181089" y="63352"/>
                        <a:pt x="174558" y="65361"/>
                        <a:pt x="171292" y="66115"/>
                      </a:cubicBezTo>
                      <a:cubicBezTo>
                        <a:pt x="141650" y="73400"/>
                        <a:pt x="121052" y="100781"/>
                        <a:pt x="141399" y="117360"/>
                      </a:cubicBezTo>
                      <a:cubicBezTo>
                        <a:pt x="142404" y="118114"/>
                        <a:pt x="143911" y="117863"/>
                        <a:pt x="144414" y="116355"/>
                      </a:cubicBezTo>
                      <a:cubicBezTo>
                        <a:pt x="149438" y="96510"/>
                        <a:pt x="160993" y="85709"/>
                        <a:pt x="181089" y="76665"/>
                      </a:cubicBezTo>
                      <a:cubicBezTo>
                        <a:pt x="181843" y="76414"/>
                        <a:pt x="182596" y="76665"/>
                        <a:pt x="183350" y="76917"/>
                      </a:cubicBezTo>
                      <a:cubicBezTo>
                        <a:pt x="183350" y="76917"/>
                        <a:pt x="183350" y="77419"/>
                        <a:pt x="183350" y="77419"/>
                      </a:cubicBezTo>
                      <a:cubicBezTo>
                        <a:pt x="170288" y="86462"/>
                        <a:pt x="145670" y="112085"/>
                        <a:pt x="171544" y="132684"/>
                      </a:cubicBezTo>
                      <a:cubicBezTo>
                        <a:pt x="172800" y="133688"/>
                        <a:pt x="174307" y="132684"/>
                        <a:pt x="174558" y="131428"/>
                      </a:cubicBezTo>
                      <a:cubicBezTo>
                        <a:pt x="176065" y="115853"/>
                        <a:pt x="180587" y="98771"/>
                        <a:pt x="190635" y="87467"/>
                      </a:cubicBezTo>
                      <a:cubicBezTo>
                        <a:pt x="191137" y="86965"/>
                        <a:pt x="192142" y="86714"/>
                        <a:pt x="192896" y="86965"/>
                      </a:cubicBezTo>
                      <a:cubicBezTo>
                        <a:pt x="192896" y="86965"/>
                        <a:pt x="192896" y="86965"/>
                        <a:pt x="192896" y="87216"/>
                      </a:cubicBezTo>
                      <a:cubicBezTo>
                        <a:pt x="189630" y="103042"/>
                        <a:pt x="182596" y="130674"/>
                        <a:pt x="199929" y="143485"/>
                      </a:cubicBezTo>
                      <a:cubicBezTo>
                        <a:pt x="200683" y="143988"/>
                        <a:pt x="201939" y="143988"/>
                        <a:pt x="202944" y="143485"/>
                      </a:cubicBezTo>
                      <a:cubicBezTo>
                        <a:pt x="219774" y="131176"/>
                        <a:pt x="213494" y="104549"/>
                        <a:pt x="210229" y="88472"/>
                      </a:cubicBezTo>
                      <a:cubicBezTo>
                        <a:pt x="210229" y="87216"/>
                        <a:pt x="211485" y="86462"/>
                        <a:pt x="212238" y="87216"/>
                      </a:cubicBezTo>
                      <a:cubicBezTo>
                        <a:pt x="222538" y="98520"/>
                        <a:pt x="226808" y="115602"/>
                        <a:pt x="228315" y="131176"/>
                      </a:cubicBezTo>
                      <a:cubicBezTo>
                        <a:pt x="228315" y="132684"/>
                        <a:pt x="230074" y="133186"/>
                        <a:pt x="231330" y="132432"/>
                      </a:cubicBezTo>
                      <a:cubicBezTo>
                        <a:pt x="256952" y="111583"/>
                        <a:pt x="232586" y="85960"/>
                        <a:pt x="219523" y="77168"/>
                      </a:cubicBezTo>
                      <a:cubicBezTo>
                        <a:pt x="219523" y="77168"/>
                        <a:pt x="219523" y="76665"/>
                        <a:pt x="219523" y="76665"/>
                      </a:cubicBezTo>
                      <a:cubicBezTo>
                        <a:pt x="220026" y="76163"/>
                        <a:pt x="221030" y="76163"/>
                        <a:pt x="221784" y="76414"/>
                      </a:cubicBezTo>
                      <a:cubicBezTo>
                        <a:pt x="241880" y="85458"/>
                        <a:pt x="253436" y="96259"/>
                        <a:pt x="258460" y="116104"/>
                      </a:cubicBezTo>
                      <a:cubicBezTo>
                        <a:pt x="258711" y="117360"/>
                        <a:pt x="260469" y="117863"/>
                        <a:pt x="261474" y="117109"/>
                      </a:cubicBezTo>
                      <a:cubicBezTo>
                        <a:pt x="281822" y="100279"/>
                        <a:pt x="261474" y="72897"/>
                        <a:pt x="231581" y="65864"/>
                      </a:cubicBezTo>
                      <a:cubicBezTo>
                        <a:pt x="228064" y="65110"/>
                        <a:pt x="221784" y="63101"/>
                        <a:pt x="220528" y="58076"/>
                      </a:cubicBezTo>
                      <a:cubicBezTo>
                        <a:pt x="220277" y="56820"/>
                        <a:pt x="220026" y="55313"/>
                        <a:pt x="220026" y="54308"/>
                      </a:cubicBezTo>
                      <a:cubicBezTo>
                        <a:pt x="220026" y="54308"/>
                        <a:pt x="220026" y="53806"/>
                        <a:pt x="219523" y="53806"/>
                      </a:cubicBezTo>
                      <a:lnTo>
                        <a:pt x="220026" y="53806"/>
                      </a:lnTo>
                      <a:cubicBezTo>
                        <a:pt x="221282" y="38985"/>
                        <a:pt x="243136" y="34715"/>
                        <a:pt x="249919" y="35468"/>
                      </a:cubicBezTo>
                      <a:cubicBezTo>
                        <a:pt x="275793" y="39990"/>
                        <a:pt x="272025" y="62849"/>
                        <a:pt x="267252" y="70385"/>
                      </a:cubicBezTo>
                      <a:cubicBezTo>
                        <a:pt x="266247" y="71893"/>
                        <a:pt x="266749" y="74153"/>
                        <a:pt x="268257" y="75158"/>
                      </a:cubicBezTo>
                      <a:cubicBezTo>
                        <a:pt x="275290" y="79177"/>
                        <a:pt x="294884" y="76665"/>
                        <a:pt x="304430" y="84202"/>
                      </a:cubicBezTo>
                      <a:cubicBezTo>
                        <a:pt x="309454" y="88723"/>
                        <a:pt x="316236" y="91235"/>
                        <a:pt x="323772" y="90733"/>
                      </a:cubicBezTo>
                      <a:cubicBezTo>
                        <a:pt x="335328" y="89728"/>
                        <a:pt x="344873" y="80685"/>
                        <a:pt x="346129" y="69381"/>
                      </a:cubicBezTo>
                      <a:cubicBezTo>
                        <a:pt x="346883" y="62096"/>
                        <a:pt x="344120" y="55062"/>
                        <a:pt x="339347" y="50289"/>
                      </a:cubicBezTo>
                      <a:cubicBezTo>
                        <a:pt x="338593" y="49536"/>
                        <a:pt x="337337" y="49787"/>
                        <a:pt x="336835" y="50792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3" name="Полилиния: фигура 32">
                  <a:extLst>
                    <a:ext uri="{FF2B5EF4-FFF2-40B4-BE49-F238E27FC236}">
                      <a16:creationId xmlns:a16="http://schemas.microsoft.com/office/drawing/2014/main" id="{6A7BE5CB-BB91-2A19-AF4E-4895D098EA0E}"/>
                    </a:ext>
                  </a:extLst>
                </p:cNvPr>
                <p:cNvSpPr/>
                <p:nvPr/>
              </p:nvSpPr>
              <p:spPr>
                <a:xfrm>
                  <a:off x="947802" y="495004"/>
                  <a:ext cx="10217" cy="9796"/>
                </a:xfrm>
                <a:custGeom>
                  <a:avLst/>
                  <a:gdLst>
                    <a:gd name="connsiteX0" fmla="*/ 5275 w 10217"/>
                    <a:gd name="connsiteY0" fmla="*/ 9797 h 9796"/>
                    <a:gd name="connsiteX1" fmla="*/ 9797 w 10217"/>
                    <a:gd name="connsiteY1" fmla="*/ 7034 h 9796"/>
                    <a:gd name="connsiteX2" fmla="*/ 5024 w 10217"/>
                    <a:gd name="connsiteY2" fmla="*/ 0 h 9796"/>
                    <a:gd name="connsiteX3" fmla="*/ 0 w 10217"/>
                    <a:gd name="connsiteY3" fmla="*/ 4773 h 9796"/>
                    <a:gd name="connsiteX4" fmla="*/ 5024 w 10217"/>
                    <a:gd name="connsiteY4" fmla="*/ 9797 h 9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17" h="9796">
                      <a:moveTo>
                        <a:pt x="5275" y="9797"/>
                      </a:moveTo>
                      <a:cubicBezTo>
                        <a:pt x="7285" y="9797"/>
                        <a:pt x="9043" y="8792"/>
                        <a:pt x="9797" y="7034"/>
                      </a:cubicBezTo>
                      <a:cubicBezTo>
                        <a:pt x="11304" y="3266"/>
                        <a:pt x="8541" y="0"/>
                        <a:pt x="5024" y="0"/>
                      </a:cubicBezTo>
                      <a:cubicBezTo>
                        <a:pt x="2261" y="0"/>
                        <a:pt x="0" y="2261"/>
                        <a:pt x="0" y="4773"/>
                      </a:cubicBezTo>
                      <a:cubicBezTo>
                        <a:pt x="0" y="7536"/>
                        <a:pt x="2261" y="9797"/>
                        <a:pt x="5024" y="9797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4" name="Полилиния: фигура 33">
                  <a:extLst>
                    <a:ext uri="{FF2B5EF4-FFF2-40B4-BE49-F238E27FC236}">
                      <a16:creationId xmlns:a16="http://schemas.microsoft.com/office/drawing/2014/main" id="{50CC104A-7976-BFC0-F246-6BC6B8722CFB}"/>
                    </a:ext>
                  </a:extLst>
                </p:cNvPr>
                <p:cNvSpPr/>
                <p:nvPr/>
              </p:nvSpPr>
              <p:spPr>
                <a:xfrm>
                  <a:off x="854104" y="466316"/>
                  <a:ext cx="312039" cy="87092"/>
                </a:xfrm>
                <a:custGeom>
                  <a:avLst/>
                  <a:gdLst>
                    <a:gd name="connsiteX0" fmla="*/ 0 w 312039"/>
                    <a:gd name="connsiteY0" fmla="*/ 73653 h 87092"/>
                    <a:gd name="connsiteX1" fmla="*/ 30396 w 312039"/>
                    <a:gd name="connsiteY1" fmla="*/ 86465 h 87092"/>
                    <a:gd name="connsiteX2" fmla="*/ 32154 w 312039"/>
                    <a:gd name="connsiteY2" fmla="*/ 86465 h 87092"/>
                    <a:gd name="connsiteX3" fmla="*/ 31149 w 312039"/>
                    <a:gd name="connsiteY3" fmla="*/ 47528 h 87092"/>
                    <a:gd name="connsiteX4" fmla="*/ 31149 w 312039"/>
                    <a:gd name="connsiteY4" fmla="*/ 47528 h 87092"/>
                    <a:gd name="connsiteX5" fmla="*/ 34164 w 312039"/>
                    <a:gd name="connsiteY5" fmla="*/ 35471 h 87092"/>
                    <a:gd name="connsiteX6" fmla="*/ 64559 w 312039"/>
                    <a:gd name="connsiteY6" fmla="*/ 30195 h 87092"/>
                    <a:gd name="connsiteX7" fmla="*/ 67071 w 312039"/>
                    <a:gd name="connsiteY7" fmla="*/ 62601 h 87092"/>
                    <a:gd name="connsiteX8" fmla="*/ 80385 w 312039"/>
                    <a:gd name="connsiteY8" fmla="*/ 69132 h 87092"/>
                    <a:gd name="connsiteX9" fmla="*/ 87419 w 312039"/>
                    <a:gd name="connsiteY9" fmla="*/ 69885 h 87092"/>
                    <a:gd name="connsiteX10" fmla="*/ 112790 w 312039"/>
                    <a:gd name="connsiteY10" fmla="*/ 69885 h 87092"/>
                    <a:gd name="connsiteX11" fmla="*/ 115302 w 312039"/>
                    <a:gd name="connsiteY11" fmla="*/ 69885 h 87092"/>
                    <a:gd name="connsiteX12" fmla="*/ 139418 w 312039"/>
                    <a:gd name="connsiteY12" fmla="*/ 52552 h 87092"/>
                    <a:gd name="connsiteX13" fmla="*/ 145195 w 312039"/>
                    <a:gd name="connsiteY13" fmla="*/ 49036 h 87092"/>
                    <a:gd name="connsiteX14" fmla="*/ 155495 w 312039"/>
                    <a:gd name="connsiteY14" fmla="*/ 48533 h 87092"/>
                    <a:gd name="connsiteX15" fmla="*/ 165794 w 312039"/>
                    <a:gd name="connsiteY15" fmla="*/ 49036 h 87092"/>
                    <a:gd name="connsiteX16" fmla="*/ 171571 w 312039"/>
                    <a:gd name="connsiteY16" fmla="*/ 52552 h 87092"/>
                    <a:gd name="connsiteX17" fmla="*/ 195687 w 312039"/>
                    <a:gd name="connsiteY17" fmla="*/ 69885 h 87092"/>
                    <a:gd name="connsiteX18" fmla="*/ 198199 w 312039"/>
                    <a:gd name="connsiteY18" fmla="*/ 69885 h 87092"/>
                    <a:gd name="connsiteX19" fmla="*/ 223570 w 312039"/>
                    <a:gd name="connsiteY19" fmla="*/ 69885 h 87092"/>
                    <a:gd name="connsiteX20" fmla="*/ 230604 w 312039"/>
                    <a:gd name="connsiteY20" fmla="*/ 69132 h 87092"/>
                    <a:gd name="connsiteX21" fmla="*/ 243918 w 312039"/>
                    <a:gd name="connsiteY21" fmla="*/ 62601 h 87092"/>
                    <a:gd name="connsiteX22" fmla="*/ 246430 w 312039"/>
                    <a:gd name="connsiteY22" fmla="*/ 30195 h 87092"/>
                    <a:gd name="connsiteX23" fmla="*/ 276825 w 312039"/>
                    <a:gd name="connsiteY23" fmla="*/ 35471 h 87092"/>
                    <a:gd name="connsiteX24" fmla="*/ 279840 w 312039"/>
                    <a:gd name="connsiteY24" fmla="*/ 47528 h 87092"/>
                    <a:gd name="connsiteX25" fmla="*/ 279840 w 312039"/>
                    <a:gd name="connsiteY25" fmla="*/ 47528 h 87092"/>
                    <a:gd name="connsiteX26" fmla="*/ 278835 w 312039"/>
                    <a:gd name="connsiteY26" fmla="*/ 86716 h 87092"/>
                    <a:gd name="connsiteX27" fmla="*/ 280593 w 312039"/>
                    <a:gd name="connsiteY27" fmla="*/ 86716 h 87092"/>
                    <a:gd name="connsiteX28" fmla="*/ 310989 w 312039"/>
                    <a:gd name="connsiteY28" fmla="*/ 73905 h 87092"/>
                    <a:gd name="connsiteX29" fmla="*/ 311491 w 312039"/>
                    <a:gd name="connsiteY29" fmla="*/ 72146 h 87092"/>
                    <a:gd name="connsiteX30" fmla="*/ 295163 w 312039"/>
                    <a:gd name="connsiteY30" fmla="*/ 52301 h 87092"/>
                    <a:gd name="connsiteX31" fmla="*/ 294158 w 312039"/>
                    <a:gd name="connsiteY31" fmla="*/ 38485 h 87092"/>
                    <a:gd name="connsiteX32" fmla="*/ 251705 w 312039"/>
                    <a:gd name="connsiteY32" fmla="*/ 15877 h 87092"/>
                    <a:gd name="connsiteX33" fmla="*/ 234372 w 312039"/>
                    <a:gd name="connsiteY33" fmla="*/ 20147 h 87092"/>
                    <a:gd name="connsiteX34" fmla="*/ 235126 w 312039"/>
                    <a:gd name="connsiteY34" fmla="*/ 22659 h 87092"/>
                    <a:gd name="connsiteX35" fmla="*/ 238140 w 312039"/>
                    <a:gd name="connsiteY35" fmla="*/ 28939 h 87092"/>
                    <a:gd name="connsiteX36" fmla="*/ 226585 w 312039"/>
                    <a:gd name="connsiteY36" fmla="*/ 66871 h 87092"/>
                    <a:gd name="connsiteX37" fmla="*/ 225831 w 312039"/>
                    <a:gd name="connsiteY37" fmla="*/ 66871 h 87092"/>
                    <a:gd name="connsiteX38" fmla="*/ 225831 w 312039"/>
                    <a:gd name="connsiteY38" fmla="*/ 64359 h 87092"/>
                    <a:gd name="connsiteX39" fmla="*/ 226836 w 312039"/>
                    <a:gd name="connsiteY39" fmla="*/ 62098 h 87092"/>
                    <a:gd name="connsiteX40" fmla="*/ 231107 w 312039"/>
                    <a:gd name="connsiteY40" fmla="*/ 56823 h 87092"/>
                    <a:gd name="connsiteX41" fmla="*/ 232865 w 312039"/>
                    <a:gd name="connsiteY41" fmla="*/ 49036 h 87092"/>
                    <a:gd name="connsiteX42" fmla="*/ 223068 w 312039"/>
                    <a:gd name="connsiteY42" fmla="*/ 38988 h 87092"/>
                    <a:gd name="connsiteX43" fmla="*/ 220807 w 312039"/>
                    <a:gd name="connsiteY43" fmla="*/ 38485 h 87092"/>
                    <a:gd name="connsiteX44" fmla="*/ 219300 w 312039"/>
                    <a:gd name="connsiteY44" fmla="*/ 39490 h 87092"/>
                    <a:gd name="connsiteX45" fmla="*/ 216286 w 312039"/>
                    <a:gd name="connsiteY45" fmla="*/ 52301 h 87092"/>
                    <a:gd name="connsiteX46" fmla="*/ 213774 w 312039"/>
                    <a:gd name="connsiteY46" fmla="*/ 53557 h 87092"/>
                    <a:gd name="connsiteX47" fmla="*/ 210257 w 312039"/>
                    <a:gd name="connsiteY47" fmla="*/ 53557 h 87092"/>
                    <a:gd name="connsiteX48" fmla="*/ 207745 w 312039"/>
                    <a:gd name="connsiteY48" fmla="*/ 52301 h 87092"/>
                    <a:gd name="connsiteX49" fmla="*/ 204730 w 312039"/>
                    <a:gd name="connsiteY49" fmla="*/ 39490 h 87092"/>
                    <a:gd name="connsiteX50" fmla="*/ 203223 w 312039"/>
                    <a:gd name="connsiteY50" fmla="*/ 38234 h 87092"/>
                    <a:gd name="connsiteX51" fmla="*/ 200962 w 312039"/>
                    <a:gd name="connsiteY51" fmla="*/ 38736 h 87092"/>
                    <a:gd name="connsiteX52" fmla="*/ 197445 w 312039"/>
                    <a:gd name="connsiteY52" fmla="*/ 39992 h 87092"/>
                    <a:gd name="connsiteX53" fmla="*/ 193175 w 312039"/>
                    <a:gd name="connsiteY53" fmla="*/ 56572 h 87092"/>
                    <a:gd name="connsiteX54" fmla="*/ 197445 w 312039"/>
                    <a:gd name="connsiteY54" fmla="*/ 61847 h 87092"/>
                    <a:gd name="connsiteX55" fmla="*/ 198450 w 312039"/>
                    <a:gd name="connsiteY55" fmla="*/ 64108 h 87092"/>
                    <a:gd name="connsiteX56" fmla="*/ 198450 w 312039"/>
                    <a:gd name="connsiteY56" fmla="*/ 66871 h 87092"/>
                    <a:gd name="connsiteX57" fmla="*/ 197194 w 312039"/>
                    <a:gd name="connsiteY57" fmla="*/ 66871 h 87092"/>
                    <a:gd name="connsiteX58" fmla="*/ 178605 w 312039"/>
                    <a:gd name="connsiteY58" fmla="*/ 47026 h 87092"/>
                    <a:gd name="connsiteX59" fmla="*/ 178605 w 312039"/>
                    <a:gd name="connsiteY59" fmla="*/ 43007 h 87092"/>
                    <a:gd name="connsiteX60" fmla="*/ 180364 w 312039"/>
                    <a:gd name="connsiteY60" fmla="*/ 38988 h 87092"/>
                    <a:gd name="connsiteX61" fmla="*/ 187397 w 312039"/>
                    <a:gd name="connsiteY61" fmla="*/ 30447 h 87092"/>
                    <a:gd name="connsiteX62" fmla="*/ 190160 w 312039"/>
                    <a:gd name="connsiteY62" fmla="*/ 22659 h 87092"/>
                    <a:gd name="connsiteX63" fmla="*/ 173079 w 312039"/>
                    <a:gd name="connsiteY63" fmla="*/ 302 h 87092"/>
                    <a:gd name="connsiteX64" fmla="*/ 168306 w 312039"/>
                    <a:gd name="connsiteY64" fmla="*/ 3568 h 87092"/>
                    <a:gd name="connsiteX65" fmla="*/ 163282 w 312039"/>
                    <a:gd name="connsiteY65" fmla="*/ 22659 h 87092"/>
                    <a:gd name="connsiteX66" fmla="*/ 159011 w 312039"/>
                    <a:gd name="connsiteY66" fmla="*/ 24920 h 87092"/>
                    <a:gd name="connsiteX67" fmla="*/ 153234 w 312039"/>
                    <a:gd name="connsiteY67" fmla="*/ 24920 h 87092"/>
                    <a:gd name="connsiteX68" fmla="*/ 148963 w 312039"/>
                    <a:gd name="connsiteY68" fmla="*/ 22659 h 87092"/>
                    <a:gd name="connsiteX69" fmla="*/ 143939 w 312039"/>
                    <a:gd name="connsiteY69" fmla="*/ 3568 h 87092"/>
                    <a:gd name="connsiteX70" fmla="*/ 139166 w 312039"/>
                    <a:gd name="connsiteY70" fmla="*/ 302 h 87092"/>
                    <a:gd name="connsiteX71" fmla="*/ 122085 w 312039"/>
                    <a:gd name="connsiteY71" fmla="*/ 22659 h 87092"/>
                    <a:gd name="connsiteX72" fmla="*/ 124848 w 312039"/>
                    <a:gd name="connsiteY72" fmla="*/ 30447 h 87092"/>
                    <a:gd name="connsiteX73" fmla="*/ 131881 w 312039"/>
                    <a:gd name="connsiteY73" fmla="*/ 38988 h 87092"/>
                    <a:gd name="connsiteX74" fmla="*/ 133640 w 312039"/>
                    <a:gd name="connsiteY74" fmla="*/ 43007 h 87092"/>
                    <a:gd name="connsiteX75" fmla="*/ 133640 w 312039"/>
                    <a:gd name="connsiteY75" fmla="*/ 47026 h 87092"/>
                    <a:gd name="connsiteX76" fmla="*/ 115051 w 312039"/>
                    <a:gd name="connsiteY76" fmla="*/ 66871 h 87092"/>
                    <a:gd name="connsiteX77" fmla="*/ 113795 w 312039"/>
                    <a:gd name="connsiteY77" fmla="*/ 66871 h 87092"/>
                    <a:gd name="connsiteX78" fmla="*/ 113795 w 312039"/>
                    <a:gd name="connsiteY78" fmla="*/ 64108 h 87092"/>
                    <a:gd name="connsiteX79" fmla="*/ 114800 w 312039"/>
                    <a:gd name="connsiteY79" fmla="*/ 61847 h 87092"/>
                    <a:gd name="connsiteX80" fmla="*/ 119070 w 312039"/>
                    <a:gd name="connsiteY80" fmla="*/ 56572 h 87092"/>
                    <a:gd name="connsiteX81" fmla="*/ 114800 w 312039"/>
                    <a:gd name="connsiteY81" fmla="*/ 39992 h 87092"/>
                    <a:gd name="connsiteX82" fmla="*/ 111283 w 312039"/>
                    <a:gd name="connsiteY82" fmla="*/ 38736 h 87092"/>
                    <a:gd name="connsiteX83" fmla="*/ 109022 w 312039"/>
                    <a:gd name="connsiteY83" fmla="*/ 38234 h 87092"/>
                    <a:gd name="connsiteX84" fmla="*/ 107515 w 312039"/>
                    <a:gd name="connsiteY84" fmla="*/ 39490 h 87092"/>
                    <a:gd name="connsiteX85" fmla="*/ 104500 w 312039"/>
                    <a:gd name="connsiteY85" fmla="*/ 52301 h 87092"/>
                    <a:gd name="connsiteX86" fmla="*/ 101988 w 312039"/>
                    <a:gd name="connsiteY86" fmla="*/ 53557 h 87092"/>
                    <a:gd name="connsiteX87" fmla="*/ 98471 w 312039"/>
                    <a:gd name="connsiteY87" fmla="*/ 53557 h 87092"/>
                    <a:gd name="connsiteX88" fmla="*/ 95959 w 312039"/>
                    <a:gd name="connsiteY88" fmla="*/ 52301 h 87092"/>
                    <a:gd name="connsiteX89" fmla="*/ 92945 w 312039"/>
                    <a:gd name="connsiteY89" fmla="*/ 39490 h 87092"/>
                    <a:gd name="connsiteX90" fmla="*/ 91438 w 312039"/>
                    <a:gd name="connsiteY90" fmla="*/ 38485 h 87092"/>
                    <a:gd name="connsiteX91" fmla="*/ 89177 w 312039"/>
                    <a:gd name="connsiteY91" fmla="*/ 38988 h 87092"/>
                    <a:gd name="connsiteX92" fmla="*/ 79380 w 312039"/>
                    <a:gd name="connsiteY92" fmla="*/ 49036 h 87092"/>
                    <a:gd name="connsiteX93" fmla="*/ 81138 w 312039"/>
                    <a:gd name="connsiteY93" fmla="*/ 56823 h 87092"/>
                    <a:gd name="connsiteX94" fmla="*/ 85409 w 312039"/>
                    <a:gd name="connsiteY94" fmla="*/ 62098 h 87092"/>
                    <a:gd name="connsiteX95" fmla="*/ 86414 w 312039"/>
                    <a:gd name="connsiteY95" fmla="*/ 64359 h 87092"/>
                    <a:gd name="connsiteX96" fmla="*/ 86414 w 312039"/>
                    <a:gd name="connsiteY96" fmla="*/ 66871 h 87092"/>
                    <a:gd name="connsiteX97" fmla="*/ 85660 w 312039"/>
                    <a:gd name="connsiteY97" fmla="*/ 66871 h 87092"/>
                    <a:gd name="connsiteX98" fmla="*/ 74105 w 312039"/>
                    <a:gd name="connsiteY98" fmla="*/ 28939 h 87092"/>
                    <a:gd name="connsiteX99" fmla="*/ 77119 w 312039"/>
                    <a:gd name="connsiteY99" fmla="*/ 22659 h 87092"/>
                    <a:gd name="connsiteX100" fmla="*/ 77873 w 312039"/>
                    <a:gd name="connsiteY100" fmla="*/ 20147 h 87092"/>
                    <a:gd name="connsiteX101" fmla="*/ 60540 w 312039"/>
                    <a:gd name="connsiteY101" fmla="*/ 15877 h 87092"/>
                    <a:gd name="connsiteX102" fmla="*/ 18087 w 312039"/>
                    <a:gd name="connsiteY102" fmla="*/ 38485 h 87092"/>
                    <a:gd name="connsiteX103" fmla="*/ 17082 w 312039"/>
                    <a:gd name="connsiteY103" fmla="*/ 52301 h 87092"/>
                    <a:gd name="connsiteX104" fmla="*/ 754 w 312039"/>
                    <a:gd name="connsiteY104" fmla="*/ 72146 h 87092"/>
                    <a:gd name="connsiteX105" fmla="*/ 2010 w 312039"/>
                    <a:gd name="connsiteY105" fmla="*/ 73905 h 87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</a:cxnLst>
                  <a:rect l="l" t="t" r="r" b="b"/>
                  <a:pathLst>
                    <a:path w="312039" h="87092">
                      <a:moveTo>
                        <a:pt x="0" y="73653"/>
                      </a:moveTo>
                      <a:cubicBezTo>
                        <a:pt x="14319" y="72900"/>
                        <a:pt x="24367" y="75663"/>
                        <a:pt x="30396" y="86465"/>
                      </a:cubicBezTo>
                      <a:cubicBezTo>
                        <a:pt x="30898" y="87218"/>
                        <a:pt x="31652" y="87218"/>
                        <a:pt x="32154" y="86465"/>
                      </a:cubicBezTo>
                      <a:cubicBezTo>
                        <a:pt x="40192" y="74909"/>
                        <a:pt x="39690" y="58581"/>
                        <a:pt x="31149" y="47528"/>
                      </a:cubicBezTo>
                      <a:lnTo>
                        <a:pt x="31149" y="47528"/>
                      </a:lnTo>
                      <a:cubicBezTo>
                        <a:pt x="28135" y="43258"/>
                        <a:pt x="29893" y="37480"/>
                        <a:pt x="34164" y="35471"/>
                      </a:cubicBezTo>
                      <a:cubicBezTo>
                        <a:pt x="46221" y="29693"/>
                        <a:pt x="67071" y="19645"/>
                        <a:pt x="64559" y="30195"/>
                      </a:cubicBezTo>
                      <a:cubicBezTo>
                        <a:pt x="62047" y="40244"/>
                        <a:pt x="60289" y="53808"/>
                        <a:pt x="67071" y="62601"/>
                      </a:cubicBezTo>
                      <a:cubicBezTo>
                        <a:pt x="70839" y="66620"/>
                        <a:pt x="74356" y="68127"/>
                        <a:pt x="80385" y="69132"/>
                      </a:cubicBezTo>
                      <a:cubicBezTo>
                        <a:pt x="82646" y="69634"/>
                        <a:pt x="85158" y="69885"/>
                        <a:pt x="87419" y="69885"/>
                      </a:cubicBezTo>
                      <a:lnTo>
                        <a:pt x="112790" y="69885"/>
                      </a:lnTo>
                      <a:cubicBezTo>
                        <a:pt x="112790" y="69885"/>
                        <a:pt x="114548" y="69885"/>
                        <a:pt x="115302" y="69885"/>
                      </a:cubicBezTo>
                      <a:cubicBezTo>
                        <a:pt x="124597" y="68629"/>
                        <a:pt x="130877" y="64610"/>
                        <a:pt x="139418" y="52552"/>
                      </a:cubicBezTo>
                      <a:cubicBezTo>
                        <a:pt x="140674" y="50543"/>
                        <a:pt x="142934" y="49287"/>
                        <a:pt x="145195" y="49036"/>
                      </a:cubicBezTo>
                      <a:cubicBezTo>
                        <a:pt x="148963" y="48533"/>
                        <a:pt x="153736" y="48533"/>
                        <a:pt x="155495" y="48533"/>
                      </a:cubicBezTo>
                      <a:cubicBezTo>
                        <a:pt x="157253" y="48533"/>
                        <a:pt x="162277" y="48533"/>
                        <a:pt x="165794" y="49036"/>
                      </a:cubicBezTo>
                      <a:cubicBezTo>
                        <a:pt x="168306" y="49287"/>
                        <a:pt x="170315" y="50543"/>
                        <a:pt x="171571" y="52552"/>
                      </a:cubicBezTo>
                      <a:cubicBezTo>
                        <a:pt x="180112" y="64861"/>
                        <a:pt x="186141" y="68629"/>
                        <a:pt x="195687" y="69885"/>
                      </a:cubicBezTo>
                      <a:cubicBezTo>
                        <a:pt x="196441" y="69885"/>
                        <a:pt x="197445" y="69885"/>
                        <a:pt x="198199" y="69885"/>
                      </a:cubicBezTo>
                      <a:lnTo>
                        <a:pt x="223570" y="69885"/>
                      </a:lnTo>
                      <a:cubicBezTo>
                        <a:pt x="226082" y="69885"/>
                        <a:pt x="228343" y="69885"/>
                        <a:pt x="230604" y="69132"/>
                      </a:cubicBezTo>
                      <a:cubicBezTo>
                        <a:pt x="236382" y="67876"/>
                        <a:pt x="240150" y="66369"/>
                        <a:pt x="243918" y="62601"/>
                      </a:cubicBezTo>
                      <a:cubicBezTo>
                        <a:pt x="250700" y="54060"/>
                        <a:pt x="248691" y="40495"/>
                        <a:pt x="246430" y="30195"/>
                      </a:cubicBezTo>
                      <a:cubicBezTo>
                        <a:pt x="244169" y="19645"/>
                        <a:pt x="264768" y="29693"/>
                        <a:pt x="276825" y="35471"/>
                      </a:cubicBezTo>
                      <a:cubicBezTo>
                        <a:pt x="281347" y="37732"/>
                        <a:pt x="282854" y="43258"/>
                        <a:pt x="279840" y="47528"/>
                      </a:cubicBezTo>
                      <a:lnTo>
                        <a:pt x="279840" y="47528"/>
                      </a:lnTo>
                      <a:cubicBezTo>
                        <a:pt x="271299" y="58833"/>
                        <a:pt x="270797" y="75161"/>
                        <a:pt x="278835" y="86716"/>
                      </a:cubicBezTo>
                      <a:cubicBezTo>
                        <a:pt x="279337" y="87218"/>
                        <a:pt x="280091" y="87218"/>
                        <a:pt x="280593" y="86716"/>
                      </a:cubicBezTo>
                      <a:cubicBezTo>
                        <a:pt x="286622" y="75663"/>
                        <a:pt x="296670" y="73151"/>
                        <a:pt x="310989" y="73905"/>
                      </a:cubicBezTo>
                      <a:cubicBezTo>
                        <a:pt x="311994" y="73905"/>
                        <a:pt x="312496" y="72649"/>
                        <a:pt x="311491" y="72146"/>
                      </a:cubicBezTo>
                      <a:cubicBezTo>
                        <a:pt x="294410" y="61345"/>
                        <a:pt x="294912" y="58581"/>
                        <a:pt x="295163" y="52301"/>
                      </a:cubicBezTo>
                      <a:cubicBezTo>
                        <a:pt x="295414" y="48784"/>
                        <a:pt x="299936" y="40244"/>
                        <a:pt x="294158" y="38485"/>
                      </a:cubicBezTo>
                      <a:cubicBezTo>
                        <a:pt x="272806" y="32456"/>
                        <a:pt x="266024" y="30195"/>
                        <a:pt x="251705" y="15877"/>
                      </a:cubicBezTo>
                      <a:cubicBezTo>
                        <a:pt x="243415" y="8341"/>
                        <a:pt x="232865" y="11606"/>
                        <a:pt x="234372" y="20147"/>
                      </a:cubicBezTo>
                      <a:cubicBezTo>
                        <a:pt x="234372" y="20901"/>
                        <a:pt x="234875" y="21906"/>
                        <a:pt x="235126" y="22659"/>
                      </a:cubicBezTo>
                      <a:cubicBezTo>
                        <a:pt x="236131" y="24920"/>
                        <a:pt x="237135" y="26930"/>
                        <a:pt x="238140" y="28939"/>
                      </a:cubicBezTo>
                      <a:cubicBezTo>
                        <a:pt x="238391" y="29442"/>
                        <a:pt x="256227" y="64359"/>
                        <a:pt x="226585" y="66871"/>
                      </a:cubicBezTo>
                      <a:lnTo>
                        <a:pt x="225831" y="66871"/>
                      </a:lnTo>
                      <a:lnTo>
                        <a:pt x="225831" y="64359"/>
                      </a:lnTo>
                      <a:cubicBezTo>
                        <a:pt x="225831" y="64359"/>
                        <a:pt x="226082" y="62601"/>
                        <a:pt x="226836" y="62098"/>
                      </a:cubicBezTo>
                      <a:cubicBezTo>
                        <a:pt x="228594" y="60591"/>
                        <a:pt x="229851" y="58833"/>
                        <a:pt x="231107" y="56823"/>
                      </a:cubicBezTo>
                      <a:cubicBezTo>
                        <a:pt x="232614" y="54562"/>
                        <a:pt x="233367" y="51799"/>
                        <a:pt x="232865" y="49036"/>
                      </a:cubicBezTo>
                      <a:cubicBezTo>
                        <a:pt x="232111" y="44012"/>
                        <a:pt x="228092" y="39992"/>
                        <a:pt x="223068" y="38988"/>
                      </a:cubicBezTo>
                      <a:lnTo>
                        <a:pt x="220807" y="38485"/>
                      </a:lnTo>
                      <a:cubicBezTo>
                        <a:pt x="220807" y="38485"/>
                        <a:pt x="219300" y="38988"/>
                        <a:pt x="219300" y="39490"/>
                      </a:cubicBezTo>
                      <a:cubicBezTo>
                        <a:pt x="218798" y="43760"/>
                        <a:pt x="217793" y="48031"/>
                        <a:pt x="216286" y="52301"/>
                      </a:cubicBezTo>
                      <a:cubicBezTo>
                        <a:pt x="215532" y="53557"/>
                        <a:pt x="215030" y="53557"/>
                        <a:pt x="213774" y="53557"/>
                      </a:cubicBezTo>
                      <a:lnTo>
                        <a:pt x="210257" y="53557"/>
                      </a:lnTo>
                      <a:cubicBezTo>
                        <a:pt x="210257" y="53557"/>
                        <a:pt x="207996" y="53055"/>
                        <a:pt x="207745" y="52301"/>
                      </a:cubicBezTo>
                      <a:cubicBezTo>
                        <a:pt x="206237" y="48282"/>
                        <a:pt x="205233" y="43760"/>
                        <a:pt x="204730" y="39490"/>
                      </a:cubicBezTo>
                      <a:cubicBezTo>
                        <a:pt x="204730" y="38736"/>
                        <a:pt x="203977" y="38234"/>
                        <a:pt x="203223" y="38234"/>
                      </a:cubicBezTo>
                      <a:lnTo>
                        <a:pt x="200962" y="38736"/>
                      </a:lnTo>
                      <a:cubicBezTo>
                        <a:pt x="199706" y="38988"/>
                        <a:pt x="198450" y="39490"/>
                        <a:pt x="197445" y="39992"/>
                      </a:cubicBezTo>
                      <a:cubicBezTo>
                        <a:pt x="191416" y="43258"/>
                        <a:pt x="189407" y="50794"/>
                        <a:pt x="193175" y="56572"/>
                      </a:cubicBezTo>
                      <a:cubicBezTo>
                        <a:pt x="194431" y="58581"/>
                        <a:pt x="195687" y="60089"/>
                        <a:pt x="197445" y="61847"/>
                      </a:cubicBezTo>
                      <a:cubicBezTo>
                        <a:pt x="197948" y="62601"/>
                        <a:pt x="198450" y="63354"/>
                        <a:pt x="198450" y="64108"/>
                      </a:cubicBezTo>
                      <a:lnTo>
                        <a:pt x="198450" y="66871"/>
                      </a:lnTo>
                      <a:lnTo>
                        <a:pt x="197194" y="66871"/>
                      </a:lnTo>
                      <a:cubicBezTo>
                        <a:pt x="185136" y="65615"/>
                        <a:pt x="179108" y="56320"/>
                        <a:pt x="178605" y="47026"/>
                      </a:cubicBezTo>
                      <a:lnTo>
                        <a:pt x="178605" y="43007"/>
                      </a:lnTo>
                      <a:cubicBezTo>
                        <a:pt x="178605" y="41500"/>
                        <a:pt x="179108" y="40244"/>
                        <a:pt x="180364" y="38988"/>
                      </a:cubicBezTo>
                      <a:cubicBezTo>
                        <a:pt x="182876" y="36224"/>
                        <a:pt x="185388" y="33461"/>
                        <a:pt x="187397" y="30447"/>
                      </a:cubicBezTo>
                      <a:cubicBezTo>
                        <a:pt x="188904" y="28186"/>
                        <a:pt x="189909" y="25423"/>
                        <a:pt x="190160" y="22659"/>
                      </a:cubicBezTo>
                      <a:cubicBezTo>
                        <a:pt x="191668" y="11858"/>
                        <a:pt x="184132" y="2312"/>
                        <a:pt x="173079" y="302"/>
                      </a:cubicBezTo>
                      <a:cubicBezTo>
                        <a:pt x="169311" y="-451"/>
                        <a:pt x="168808" y="302"/>
                        <a:pt x="168306" y="3568"/>
                      </a:cubicBezTo>
                      <a:cubicBezTo>
                        <a:pt x="167552" y="8592"/>
                        <a:pt x="165794" y="17384"/>
                        <a:pt x="163282" y="22659"/>
                      </a:cubicBezTo>
                      <a:cubicBezTo>
                        <a:pt x="162277" y="24920"/>
                        <a:pt x="161021" y="24920"/>
                        <a:pt x="159011" y="24920"/>
                      </a:cubicBezTo>
                      <a:lnTo>
                        <a:pt x="153234" y="24920"/>
                      </a:lnTo>
                      <a:cubicBezTo>
                        <a:pt x="151475" y="24920"/>
                        <a:pt x="150219" y="24920"/>
                        <a:pt x="148963" y="22659"/>
                      </a:cubicBezTo>
                      <a:cubicBezTo>
                        <a:pt x="146200" y="17133"/>
                        <a:pt x="144693" y="8592"/>
                        <a:pt x="143939" y="3568"/>
                      </a:cubicBezTo>
                      <a:cubicBezTo>
                        <a:pt x="143186" y="51"/>
                        <a:pt x="142683" y="-451"/>
                        <a:pt x="139166" y="302"/>
                      </a:cubicBezTo>
                      <a:cubicBezTo>
                        <a:pt x="128113" y="2312"/>
                        <a:pt x="120326" y="11858"/>
                        <a:pt x="122085" y="22659"/>
                      </a:cubicBezTo>
                      <a:cubicBezTo>
                        <a:pt x="122587" y="25423"/>
                        <a:pt x="123341" y="27935"/>
                        <a:pt x="124848" y="30447"/>
                      </a:cubicBezTo>
                      <a:cubicBezTo>
                        <a:pt x="126857" y="33461"/>
                        <a:pt x="129118" y="36475"/>
                        <a:pt x="131881" y="38988"/>
                      </a:cubicBezTo>
                      <a:cubicBezTo>
                        <a:pt x="132886" y="39992"/>
                        <a:pt x="133640" y="41500"/>
                        <a:pt x="133640" y="43007"/>
                      </a:cubicBezTo>
                      <a:lnTo>
                        <a:pt x="133640" y="47026"/>
                      </a:lnTo>
                      <a:cubicBezTo>
                        <a:pt x="132886" y="56320"/>
                        <a:pt x="127109" y="65615"/>
                        <a:pt x="115051" y="66871"/>
                      </a:cubicBezTo>
                      <a:lnTo>
                        <a:pt x="113795" y="66871"/>
                      </a:lnTo>
                      <a:lnTo>
                        <a:pt x="113795" y="64108"/>
                      </a:lnTo>
                      <a:cubicBezTo>
                        <a:pt x="113795" y="64108"/>
                        <a:pt x="114297" y="62349"/>
                        <a:pt x="114800" y="61847"/>
                      </a:cubicBezTo>
                      <a:cubicBezTo>
                        <a:pt x="116307" y="60340"/>
                        <a:pt x="117814" y="58581"/>
                        <a:pt x="119070" y="56572"/>
                      </a:cubicBezTo>
                      <a:cubicBezTo>
                        <a:pt x="122587" y="50794"/>
                        <a:pt x="120829" y="43258"/>
                        <a:pt x="114800" y="39992"/>
                      </a:cubicBezTo>
                      <a:cubicBezTo>
                        <a:pt x="113544" y="39239"/>
                        <a:pt x="112539" y="38988"/>
                        <a:pt x="111283" y="38736"/>
                      </a:cubicBezTo>
                      <a:lnTo>
                        <a:pt x="109022" y="38234"/>
                      </a:lnTo>
                      <a:cubicBezTo>
                        <a:pt x="109022" y="38234"/>
                        <a:pt x="107515" y="38736"/>
                        <a:pt x="107515" y="39490"/>
                      </a:cubicBezTo>
                      <a:cubicBezTo>
                        <a:pt x="107012" y="43760"/>
                        <a:pt x="106008" y="48031"/>
                        <a:pt x="104500" y="52301"/>
                      </a:cubicBezTo>
                      <a:cubicBezTo>
                        <a:pt x="103998" y="53306"/>
                        <a:pt x="102993" y="53808"/>
                        <a:pt x="101988" y="53557"/>
                      </a:cubicBezTo>
                      <a:lnTo>
                        <a:pt x="98471" y="53557"/>
                      </a:lnTo>
                      <a:cubicBezTo>
                        <a:pt x="98471" y="53557"/>
                        <a:pt x="96713" y="53557"/>
                        <a:pt x="95959" y="52301"/>
                      </a:cubicBezTo>
                      <a:cubicBezTo>
                        <a:pt x="94452" y="48282"/>
                        <a:pt x="93447" y="43760"/>
                        <a:pt x="92945" y="39490"/>
                      </a:cubicBezTo>
                      <a:cubicBezTo>
                        <a:pt x="92945" y="38736"/>
                        <a:pt x="92191" y="38234"/>
                        <a:pt x="91438" y="38485"/>
                      </a:cubicBezTo>
                      <a:lnTo>
                        <a:pt x="89177" y="38988"/>
                      </a:lnTo>
                      <a:cubicBezTo>
                        <a:pt x="84153" y="40244"/>
                        <a:pt x="79882" y="44012"/>
                        <a:pt x="79380" y="49036"/>
                      </a:cubicBezTo>
                      <a:cubicBezTo>
                        <a:pt x="78878" y="51799"/>
                        <a:pt x="79631" y="54562"/>
                        <a:pt x="81138" y="56823"/>
                      </a:cubicBezTo>
                      <a:cubicBezTo>
                        <a:pt x="82395" y="58833"/>
                        <a:pt x="83651" y="60591"/>
                        <a:pt x="85409" y="62098"/>
                      </a:cubicBezTo>
                      <a:cubicBezTo>
                        <a:pt x="86163" y="62852"/>
                        <a:pt x="86414" y="63605"/>
                        <a:pt x="86414" y="64359"/>
                      </a:cubicBezTo>
                      <a:lnTo>
                        <a:pt x="86414" y="66871"/>
                      </a:lnTo>
                      <a:lnTo>
                        <a:pt x="85660" y="66871"/>
                      </a:lnTo>
                      <a:cubicBezTo>
                        <a:pt x="56018" y="64610"/>
                        <a:pt x="73854" y="29442"/>
                        <a:pt x="74105" y="28939"/>
                      </a:cubicBezTo>
                      <a:cubicBezTo>
                        <a:pt x="75361" y="26930"/>
                        <a:pt x="76366" y="24669"/>
                        <a:pt x="77119" y="22659"/>
                      </a:cubicBezTo>
                      <a:cubicBezTo>
                        <a:pt x="77622" y="21906"/>
                        <a:pt x="77873" y="20901"/>
                        <a:pt x="77873" y="20147"/>
                      </a:cubicBezTo>
                      <a:cubicBezTo>
                        <a:pt x="79380" y="11606"/>
                        <a:pt x="68830" y="8341"/>
                        <a:pt x="60540" y="15877"/>
                      </a:cubicBezTo>
                      <a:cubicBezTo>
                        <a:pt x="46221" y="30195"/>
                        <a:pt x="39439" y="32707"/>
                        <a:pt x="18087" y="38485"/>
                      </a:cubicBezTo>
                      <a:cubicBezTo>
                        <a:pt x="12309" y="39992"/>
                        <a:pt x="16831" y="48784"/>
                        <a:pt x="17082" y="52301"/>
                      </a:cubicBezTo>
                      <a:cubicBezTo>
                        <a:pt x="17584" y="58581"/>
                        <a:pt x="17835" y="61345"/>
                        <a:pt x="754" y="72146"/>
                      </a:cubicBezTo>
                      <a:cubicBezTo>
                        <a:pt x="502" y="72649"/>
                        <a:pt x="754" y="73905"/>
                        <a:pt x="2010" y="73905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5" name="Полилиния: фигура 34">
                  <a:extLst>
                    <a:ext uri="{FF2B5EF4-FFF2-40B4-BE49-F238E27FC236}">
                      <a16:creationId xmlns:a16="http://schemas.microsoft.com/office/drawing/2014/main" id="{02FF6D7E-CC54-CDCD-1117-B14C29E48B6F}"/>
                    </a:ext>
                  </a:extLst>
                </p:cNvPr>
                <p:cNvSpPr/>
                <p:nvPr/>
              </p:nvSpPr>
              <p:spPr>
                <a:xfrm>
                  <a:off x="1061346" y="495004"/>
                  <a:ext cx="10048" cy="9796"/>
                </a:xfrm>
                <a:custGeom>
                  <a:avLst/>
                  <a:gdLst>
                    <a:gd name="connsiteX0" fmla="*/ 5024 w 10048"/>
                    <a:gd name="connsiteY0" fmla="*/ 9797 h 9796"/>
                    <a:gd name="connsiteX1" fmla="*/ 10048 w 10048"/>
                    <a:gd name="connsiteY1" fmla="*/ 4773 h 9796"/>
                    <a:gd name="connsiteX2" fmla="*/ 5024 w 10048"/>
                    <a:gd name="connsiteY2" fmla="*/ 0 h 9796"/>
                    <a:gd name="connsiteX3" fmla="*/ 0 w 10048"/>
                    <a:gd name="connsiteY3" fmla="*/ 4773 h 9796"/>
                    <a:gd name="connsiteX4" fmla="*/ 5024 w 10048"/>
                    <a:gd name="connsiteY4" fmla="*/ 9797 h 9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48" h="9796">
                      <a:moveTo>
                        <a:pt x="5024" y="9797"/>
                      </a:moveTo>
                      <a:cubicBezTo>
                        <a:pt x="8038" y="9797"/>
                        <a:pt x="10048" y="7536"/>
                        <a:pt x="10048" y="4773"/>
                      </a:cubicBezTo>
                      <a:cubicBezTo>
                        <a:pt x="10048" y="2010"/>
                        <a:pt x="7787" y="0"/>
                        <a:pt x="5024" y="0"/>
                      </a:cubicBezTo>
                      <a:cubicBezTo>
                        <a:pt x="2261" y="0"/>
                        <a:pt x="0" y="2261"/>
                        <a:pt x="0" y="4773"/>
                      </a:cubicBezTo>
                      <a:cubicBezTo>
                        <a:pt x="0" y="7536"/>
                        <a:pt x="2261" y="9797"/>
                        <a:pt x="5024" y="9797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3" name="Рисунок 6">
                <a:extLst>
                  <a:ext uri="{FF2B5EF4-FFF2-40B4-BE49-F238E27FC236}">
                    <a16:creationId xmlns:a16="http://schemas.microsoft.com/office/drawing/2014/main" id="{0AB47792-E558-1E97-3E43-49D95A4D50DE}"/>
                  </a:ext>
                </a:extLst>
              </p:cNvPr>
              <p:cNvGrpSpPr/>
              <p:nvPr/>
            </p:nvGrpSpPr>
            <p:grpSpPr>
              <a:xfrm>
                <a:off x="1340181" y="551776"/>
                <a:ext cx="666692" cy="291646"/>
                <a:chOff x="1340181" y="551776"/>
                <a:chExt cx="666692" cy="291646"/>
              </a:xfrm>
              <a:grpFill/>
            </p:grpSpPr>
            <p:sp>
              <p:nvSpPr>
                <p:cNvPr id="14" name="Полилиния: фигура 13">
                  <a:extLst>
                    <a:ext uri="{FF2B5EF4-FFF2-40B4-BE49-F238E27FC236}">
                      <a16:creationId xmlns:a16="http://schemas.microsoft.com/office/drawing/2014/main" id="{E41A10F0-549E-EBB1-66E9-3FE038BB5FE1}"/>
                    </a:ext>
                  </a:extLst>
                </p:cNvPr>
                <p:cNvSpPr/>
                <p:nvPr/>
              </p:nvSpPr>
              <p:spPr>
                <a:xfrm>
                  <a:off x="1340181" y="552027"/>
                  <a:ext cx="101737" cy="108268"/>
                </a:xfrm>
                <a:custGeom>
                  <a:avLst/>
                  <a:gdLst>
                    <a:gd name="connsiteX0" fmla="*/ 101737 w 101737"/>
                    <a:gd name="connsiteY0" fmla="*/ 108268 h 108268"/>
                    <a:gd name="connsiteX1" fmla="*/ 88172 w 101737"/>
                    <a:gd name="connsiteY1" fmla="*/ 108268 h 108268"/>
                    <a:gd name="connsiteX2" fmla="*/ 88172 w 101737"/>
                    <a:gd name="connsiteY2" fmla="*/ 16328 h 108268"/>
                    <a:gd name="connsiteX3" fmla="*/ 57274 w 101737"/>
                    <a:gd name="connsiteY3" fmla="*/ 108268 h 108268"/>
                    <a:gd name="connsiteX4" fmla="*/ 44463 w 101737"/>
                    <a:gd name="connsiteY4" fmla="*/ 108268 h 108268"/>
                    <a:gd name="connsiteX5" fmla="*/ 13565 w 101737"/>
                    <a:gd name="connsiteY5" fmla="*/ 16328 h 108268"/>
                    <a:gd name="connsiteX6" fmla="*/ 13565 w 101737"/>
                    <a:gd name="connsiteY6" fmla="*/ 108268 h 108268"/>
                    <a:gd name="connsiteX7" fmla="*/ 0 w 101737"/>
                    <a:gd name="connsiteY7" fmla="*/ 108268 h 108268"/>
                    <a:gd name="connsiteX8" fmla="*/ 0 w 101737"/>
                    <a:gd name="connsiteY8" fmla="*/ 0 h 108268"/>
                    <a:gd name="connsiteX9" fmla="*/ 21352 w 101737"/>
                    <a:gd name="connsiteY9" fmla="*/ 0 h 108268"/>
                    <a:gd name="connsiteX10" fmla="*/ 50743 w 101737"/>
                    <a:gd name="connsiteY10" fmla="*/ 90182 h 108268"/>
                    <a:gd name="connsiteX11" fmla="*/ 80134 w 101737"/>
                    <a:gd name="connsiteY11" fmla="*/ 0 h 108268"/>
                    <a:gd name="connsiteX12" fmla="*/ 101486 w 101737"/>
                    <a:gd name="connsiteY12" fmla="*/ 0 h 108268"/>
                    <a:gd name="connsiteX13" fmla="*/ 101486 w 101737"/>
                    <a:gd name="connsiteY13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737" h="108268">
                      <a:moveTo>
                        <a:pt x="101737" y="108268"/>
                      </a:moveTo>
                      <a:lnTo>
                        <a:pt x="88172" y="108268"/>
                      </a:lnTo>
                      <a:lnTo>
                        <a:pt x="88172" y="16328"/>
                      </a:lnTo>
                      <a:lnTo>
                        <a:pt x="57274" y="108268"/>
                      </a:lnTo>
                      <a:lnTo>
                        <a:pt x="44463" y="108268"/>
                      </a:lnTo>
                      <a:lnTo>
                        <a:pt x="13565" y="16328"/>
                      </a:lnTo>
                      <a:lnTo>
                        <a:pt x="13565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21352" y="0"/>
                      </a:lnTo>
                      <a:lnTo>
                        <a:pt x="50743" y="90182"/>
                      </a:lnTo>
                      <a:lnTo>
                        <a:pt x="80134" y="0"/>
                      </a:lnTo>
                      <a:lnTo>
                        <a:pt x="101486" y="0"/>
                      </a:lnTo>
                      <a:lnTo>
                        <a:pt x="101486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5" name="Полилиния: фигура 14">
                  <a:extLst>
                    <a:ext uri="{FF2B5EF4-FFF2-40B4-BE49-F238E27FC236}">
                      <a16:creationId xmlns:a16="http://schemas.microsoft.com/office/drawing/2014/main" id="{51A275BF-86F3-2E49-D434-C4B58B0C10DD}"/>
                    </a:ext>
                  </a:extLst>
                </p:cNvPr>
                <p:cNvSpPr/>
                <p:nvPr/>
              </p:nvSpPr>
              <p:spPr>
                <a:xfrm>
                  <a:off x="1466285" y="552027"/>
                  <a:ext cx="84906" cy="108268"/>
                </a:xfrm>
                <a:custGeom>
                  <a:avLst/>
                  <a:gdLst>
                    <a:gd name="connsiteX0" fmla="*/ 84907 w 84906"/>
                    <a:gd name="connsiteY0" fmla="*/ 108268 h 108268"/>
                    <a:gd name="connsiteX1" fmla="*/ 71342 w 84906"/>
                    <a:gd name="connsiteY1" fmla="*/ 108268 h 108268"/>
                    <a:gd name="connsiteX2" fmla="*/ 71342 w 84906"/>
                    <a:gd name="connsiteY2" fmla="*/ 21352 h 108268"/>
                    <a:gd name="connsiteX3" fmla="*/ 14570 w 84906"/>
                    <a:gd name="connsiteY3" fmla="*/ 108268 h 108268"/>
                    <a:gd name="connsiteX4" fmla="*/ 0 w 84906"/>
                    <a:gd name="connsiteY4" fmla="*/ 108268 h 108268"/>
                    <a:gd name="connsiteX5" fmla="*/ 0 w 84906"/>
                    <a:gd name="connsiteY5" fmla="*/ 0 h 108268"/>
                    <a:gd name="connsiteX6" fmla="*/ 13565 w 84906"/>
                    <a:gd name="connsiteY6" fmla="*/ 0 h 108268"/>
                    <a:gd name="connsiteX7" fmla="*/ 13565 w 84906"/>
                    <a:gd name="connsiteY7" fmla="*/ 86916 h 108268"/>
                    <a:gd name="connsiteX8" fmla="*/ 70337 w 84906"/>
                    <a:gd name="connsiteY8" fmla="*/ 0 h 108268"/>
                    <a:gd name="connsiteX9" fmla="*/ 84907 w 84906"/>
                    <a:gd name="connsiteY9" fmla="*/ 0 h 108268"/>
                    <a:gd name="connsiteX10" fmla="*/ 84907 w 84906"/>
                    <a:gd name="connsiteY10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4906" h="108268">
                      <a:moveTo>
                        <a:pt x="84907" y="108268"/>
                      </a:moveTo>
                      <a:lnTo>
                        <a:pt x="71342" y="108268"/>
                      </a:lnTo>
                      <a:lnTo>
                        <a:pt x="71342" y="21352"/>
                      </a:lnTo>
                      <a:lnTo>
                        <a:pt x="14570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13565" y="0"/>
                      </a:lnTo>
                      <a:lnTo>
                        <a:pt x="13565" y="86916"/>
                      </a:lnTo>
                      <a:lnTo>
                        <a:pt x="70337" y="0"/>
                      </a:lnTo>
                      <a:lnTo>
                        <a:pt x="84907" y="0"/>
                      </a:lnTo>
                      <a:lnTo>
                        <a:pt x="84907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6" name="Полилиния: фигура 15">
                  <a:extLst>
                    <a:ext uri="{FF2B5EF4-FFF2-40B4-BE49-F238E27FC236}">
                      <a16:creationId xmlns:a16="http://schemas.microsoft.com/office/drawing/2014/main" id="{9849341F-B5BC-494E-72E4-B23CB1249E55}"/>
                    </a:ext>
                  </a:extLst>
                </p:cNvPr>
                <p:cNvSpPr/>
                <p:nvPr/>
              </p:nvSpPr>
              <p:spPr>
                <a:xfrm>
                  <a:off x="1575307" y="552027"/>
                  <a:ext cx="84906" cy="108268"/>
                </a:xfrm>
                <a:custGeom>
                  <a:avLst/>
                  <a:gdLst>
                    <a:gd name="connsiteX0" fmla="*/ 84907 w 84906"/>
                    <a:gd name="connsiteY0" fmla="*/ 108268 h 108268"/>
                    <a:gd name="connsiteX1" fmla="*/ 70588 w 84906"/>
                    <a:gd name="connsiteY1" fmla="*/ 108268 h 108268"/>
                    <a:gd name="connsiteX2" fmla="*/ 70588 w 84906"/>
                    <a:gd name="connsiteY2" fmla="*/ 57274 h 108268"/>
                    <a:gd name="connsiteX3" fmla="*/ 14319 w 84906"/>
                    <a:gd name="connsiteY3" fmla="*/ 57274 h 108268"/>
                    <a:gd name="connsiteX4" fmla="*/ 14319 w 84906"/>
                    <a:gd name="connsiteY4" fmla="*/ 108268 h 108268"/>
                    <a:gd name="connsiteX5" fmla="*/ 0 w 84906"/>
                    <a:gd name="connsiteY5" fmla="*/ 108268 h 108268"/>
                    <a:gd name="connsiteX6" fmla="*/ 0 w 84906"/>
                    <a:gd name="connsiteY6" fmla="*/ 0 h 108268"/>
                    <a:gd name="connsiteX7" fmla="*/ 14319 w 84906"/>
                    <a:gd name="connsiteY7" fmla="*/ 0 h 108268"/>
                    <a:gd name="connsiteX8" fmla="*/ 14319 w 84906"/>
                    <a:gd name="connsiteY8" fmla="*/ 44463 h 108268"/>
                    <a:gd name="connsiteX9" fmla="*/ 70588 w 84906"/>
                    <a:gd name="connsiteY9" fmla="*/ 44463 h 108268"/>
                    <a:gd name="connsiteX10" fmla="*/ 70588 w 84906"/>
                    <a:gd name="connsiteY10" fmla="*/ 0 h 108268"/>
                    <a:gd name="connsiteX11" fmla="*/ 84907 w 84906"/>
                    <a:gd name="connsiteY11" fmla="*/ 0 h 108268"/>
                    <a:gd name="connsiteX12" fmla="*/ 84907 w 84906"/>
                    <a:gd name="connsiteY12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4906" h="108268">
                      <a:moveTo>
                        <a:pt x="84907" y="108268"/>
                      </a:moveTo>
                      <a:lnTo>
                        <a:pt x="70588" y="108268"/>
                      </a:lnTo>
                      <a:lnTo>
                        <a:pt x="70588" y="57274"/>
                      </a:lnTo>
                      <a:lnTo>
                        <a:pt x="14319" y="57274"/>
                      </a:lnTo>
                      <a:lnTo>
                        <a:pt x="14319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14319" y="0"/>
                      </a:lnTo>
                      <a:lnTo>
                        <a:pt x="14319" y="44463"/>
                      </a:lnTo>
                      <a:lnTo>
                        <a:pt x="70588" y="44463"/>
                      </a:lnTo>
                      <a:lnTo>
                        <a:pt x="70588" y="0"/>
                      </a:lnTo>
                      <a:lnTo>
                        <a:pt x="84907" y="0"/>
                      </a:lnTo>
                      <a:lnTo>
                        <a:pt x="84907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7" name="Полилиния: фигура 16">
                  <a:extLst>
                    <a:ext uri="{FF2B5EF4-FFF2-40B4-BE49-F238E27FC236}">
                      <a16:creationId xmlns:a16="http://schemas.microsoft.com/office/drawing/2014/main" id="{CC71D1BF-4709-FF3D-DE10-DAFF7285C3A5}"/>
                    </a:ext>
                  </a:extLst>
                </p:cNvPr>
                <p:cNvSpPr/>
                <p:nvPr/>
              </p:nvSpPr>
              <p:spPr>
                <a:xfrm>
                  <a:off x="1679807" y="551776"/>
                  <a:ext cx="113794" cy="109273"/>
                </a:xfrm>
                <a:custGeom>
                  <a:avLst/>
                  <a:gdLst>
                    <a:gd name="connsiteX0" fmla="*/ 63805 w 113794"/>
                    <a:gd name="connsiteY0" fmla="*/ 11807 h 109273"/>
                    <a:gd name="connsiteX1" fmla="*/ 100732 w 113794"/>
                    <a:gd name="connsiteY1" fmla="*/ 23111 h 109273"/>
                    <a:gd name="connsiteX2" fmla="*/ 113795 w 113794"/>
                    <a:gd name="connsiteY2" fmla="*/ 53757 h 109273"/>
                    <a:gd name="connsiteX3" fmla="*/ 100983 w 113794"/>
                    <a:gd name="connsiteY3" fmla="*/ 83902 h 109273"/>
                    <a:gd name="connsiteX4" fmla="*/ 64057 w 113794"/>
                    <a:gd name="connsiteY4" fmla="*/ 94955 h 109273"/>
                    <a:gd name="connsiteX5" fmla="*/ 64057 w 113794"/>
                    <a:gd name="connsiteY5" fmla="*/ 109273 h 109273"/>
                    <a:gd name="connsiteX6" fmla="*/ 49738 w 113794"/>
                    <a:gd name="connsiteY6" fmla="*/ 109273 h 109273"/>
                    <a:gd name="connsiteX7" fmla="*/ 49738 w 113794"/>
                    <a:gd name="connsiteY7" fmla="*/ 94955 h 109273"/>
                    <a:gd name="connsiteX8" fmla="*/ 12811 w 113794"/>
                    <a:gd name="connsiteY8" fmla="*/ 83902 h 109273"/>
                    <a:gd name="connsiteX9" fmla="*/ 0 w 113794"/>
                    <a:gd name="connsiteY9" fmla="*/ 53757 h 109273"/>
                    <a:gd name="connsiteX10" fmla="*/ 13062 w 113794"/>
                    <a:gd name="connsiteY10" fmla="*/ 23111 h 109273"/>
                    <a:gd name="connsiteX11" fmla="*/ 49989 w 113794"/>
                    <a:gd name="connsiteY11" fmla="*/ 11807 h 109273"/>
                    <a:gd name="connsiteX12" fmla="*/ 49989 w 113794"/>
                    <a:gd name="connsiteY12" fmla="*/ 0 h 109273"/>
                    <a:gd name="connsiteX13" fmla="*/ 64308 w 113794"/>
                    <a:gd name="connsiteY13" fmla="*/ 0 h 109273"/>
                    <a:gd name="connsiteX14" fmla="*/ 64308 w 113794"/>
                    <a:gd name="connsiteY14" fmla="*/ 11807 h 109273"/>
                    <a:gd name="connsiteX15" fmla="*/ 49487 w 113794"/>
                    <a:gd name="connsiteY15" fmla="*/ 82897 h 109273"/>
                    <a:gd name="connsiteX16" fmla="*/ 49487 w 113794"/>
                    <a:gd name="connsiteY16" fmla="*/ 23864 h 109273"/>
                    <a:gd name="connsiteX17" fmla="*/ 23111 w 113794"/>
                    <a:gd name="connsiteY17" fmla="*/ 30898 h 109273"/>
                    <a:gd name="connsiteX18" fmla="*/ 14319 w 113794"/>
                    <a:gd name="connsiteY18" fmla="*/ 53506 h 109273"/>
                    <a:gd name="connsiteX19" fmla="*/ 23111 w 113794"/>
                    <a:gd name="connsiteY19" fmla="*/ 76114 h 109273"/>
                    <a:gd name="connsiteX20" fmla="*/ 49487 w 113794"/>
                    <a:gd name="connsiteY20" fmla="*/ 82897 h 109273"/>
                    <a:gd name="connsiteX21" fmla="*/ 63805 w 113794"/>
                    <a:gd name="connsiteY21" fmla="*/ 82897 h 109273"/>
                    <a:gd name="connsiteX22" fmla="*/ 90182 w 113794"/>
                    <a:gd name="connsiteY22" fmla="*/ 76114 h 109273"/>
                    <a:gd name="connsiteX23" fmla="*/ 98974 w 113794"/>
                    <a:gd name="connsiteY23" fmla="*/ 53506 h 109273"/>
                    <a:gd name="connsiteX24" fmla="*/ 90182 w 113794"/>
                    <a:gd name="connsiteY24" fmla="*/ 30898 h 109273"/>
                    <a:gd name="connsiteX25" fmla="*/ 63805 w 113794"/>
                    <a:gd name="connsiteY25" fmla="*/ 23864 h 109273"/>
                    <a:gd name="connsiteX26" fmla="*/ 63805 w 113794"/>
                    <a:gd name="connsiteY26" fmla="*/ 82897 h 109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3794" h="109273">
                      <a:moveTo>
                        <a:pt x="63805" y="11807"/>
                      </a:moveTo>
                      <a:cubicBezTo>
                        <a:pt x="79631" y="11807"/>
                        <a:pt x="91940" y="15575"/>
                        <a:pt x="100732" y="23111"/>
                      </a:cubicBezTo>
                      <a:cubicBezTo>
                        <a:pt x="109524" y="30647"/>
                        <a:pt x="113795" y="40946"/>
                        <a:pt x="113795" y="53757"/>
                      </a:cubicBezTo>
                      <a:cubicBezTo>
                        <a:pt x="113795" y="66569"/>
                        <a:pt x="109524" y="76617"/>
                        <a:pt x="100983" y="83902"/>
                      </a:cubicBezTo>
                      <a:cubicBezTo>
                        <a:pt x="92443" y="91187"/>
                        <a:pt x="80134" y="94955"/>
                        <a:pt x="64057" y="94955"/>
                      </a:cubicBezTo>
                      <a:lnTo>
                        <a:pt x="64057" y="109273"/>
                      </a:lnTo>
                      <a:lnTo>
                        <a:pt x="49738" y="109273"/>
                      </a:lnTo>
                      <a:lnTo>
                        <a:pt x="49738" y="94955"/>
                      </a:lnTo>
                      <a:cubicBezTo>
                        <a:pt x="33661" y="94955"/>
                        <a:pt x="21352" y="91187"/>
                        <a:pt x="12811" y="83902"/>
                      </a:cubicBezTo>
                      <a:cubicBezTo>
                        <a:pt x="4270" y="76617"/>
                        <a:pt x="0" y="66569"/>
                        <a:pt x="0" y="53757"/>
                      </a:cubicBezTo>
                      <a:cubicBezTo>
                        <a:pt x="0" y="40946"/>
                        <a:pt x="4270" y="30647"/>
                        <a:pt x="13062" y="23111"/>
                      </a:cubicBezTo>
                      <a:cubicBezTo>
                        <a:pt x="21603" y="15575"/>
                        <a:pt x="33912" y="11807"/>
                        <a:pt x="49989" y="11807"/>
                      </a:cubicBezTo>
                      <a:lnTo>
                        <a:pt x="49989" y="0"/>
                      </a:lnTo>
                      <a:lnTo>
                        <a:pt x="64308" y="0"/>
                      </a:lnTo>
                      <a:lnTo>
                        <a:pt x="64308" y="11807"/>
                      </a:lnTo>
                      <a:close/>
                      <a:moveTo>
                        <a:pt x="49487" y="82897"/>
                      </a:moveTo>
                      <a:lnTo>
                        <a:pt x="49487" y="23864"/>
                      </a:lnTo>
                      <a:cubicBezTo>
                        <a:pt x="37680" y="23864"/>
                        <a:pt x="28888" y="26125"/>
                        <a:pt x="23111" y="30898"/>
                      </a:cubicBezTo>
                      <a:cubicBezTo>
                        <a:pt x="17333" y="35671"/>
                        <a:pt x="14319" y="42956"/>
                        <a:pt x="14319" y="53506"/>
                      </a:cubicBezTo>
                      <a:cubicBezTo>
                        <a:pt x="14319" y="64057"/>
                        <a:pt x="17082" y="71593"/>
                        <a:pt x="23111" y="76114"/>
                      </a:cubicBezTo>
                      <a:cubicBezTo>
                        <a:pt x="28888" y="80636"/>
                        <a:pt x="37680" y="82897"/>
                        <a:pt x="49487" y="82897"/>
                      </a:cubicBezTo>
                      <a:close/>
                      <a:moveTo>
                        <a:pt x="63805" y="82897"/>
                      </a:moveTo>
                      <a:cubicBezTo>
                        <a:pt x="75612" y="82897"/>
                        <a:pt x="84404" y="80636"/>
                        <a:pt x="90182" y="76114"/>
                      </a:cubicBezTo>
                      <a:cubicBezTo>
                        <a:pt x="95959" y="71593"/>
                        <a:pt x="98974" y="64057"/>
                        <a:pt x="98974" y="53506"/>
                      </a:cubicBezTo>
                      <a:cubicBezTo>
                        <a:pt x="98974" y="42956"/>
                        <a:pt x="95959" y="35671"/>
                        <a:pt x="90182" y="30898"/>
                      </a:cubicBezTo>
                      <a:cubicBezTo>
                        <a:pt x="84404" y="26125"/>
                        <a:pt x="75612" y="23864"/>
                        <a:pt x="63805" y="23864"/>
                      </a:cubicBezTo>
                      <a:lnTo>
                        <a:pt x="63805" y="8289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8" name="Полилиния: фигура 17">
                  <a:extLst>
                    <a:ext uri="{FF2B5EF4-FFF2-40B4-BE49-F238E27FC236}">
                      <a16:creationId xmlns:a16="http://schemas.microsoft.com/office/drawing/2014/main" id="{93560207-4A07-32D2-0AEC-20A59E3268BA}"/>
                    </a:ext>
                  </a:extLst>
                </p:cNvPr>
                <p:cNvSpPr/>
                <p:nvPr/>
              </p:nvSpPr>
              <p:spPr>
                <a:xfrm>
                  <a:off x="1812693" y="552027"/>
                  <a:ext cx="84906" cy="108268"/>
                </a:xfrm>
                <a:custGeom>
                  <a:avLst/>
                  <a:gdLst>
                    <a:gd name="connsiteX0" fmla="*/ 84907 w 84906"/>
                    <a:gd name="connsiteY0" fmla="*/ 108268 h 108268"/>
                    <a:gd name="connsiteX1" fmla="*/ 71342 w 84906"/>
                    <a:gd name="connsiteY1" fmla="*/ 108268 h 108268"/>
                    <a:gd name="connsiteX2" fmla="*/ 71342 w 84906"/>
                    <a:gd name="connsiteY2" fmla="*/ 21352 h 108268"/>
                    <a:gd name="connsiteX3" fmla="*/ 14570 w 84906"/>
                    <a:gd name="connsiteY3" fmla="*/ 108268 h 108268"/>
                    <a:gd name="connsiteX4" fmla="*/ 0 w 84906"/>
                    <a:gd name="connsiteY4" fmla="*/ 108268 h 108268"/>
                    <a:gd name="connsiteX5" fmla="*/ 0 w 84906"/>
                    <a:gd name="connsiteY5" fmla="*/ 0 h 108268"/>
                    <a:gd name="connsiteX6" fmla="*/ 13565 w 84906"/>
                    <a:gd name="connsiteY6" fmla="*/ 0 h 108268"/>
                    <a:gd name="connsiteX7" fmla="*/ 13565 w 84906"/>
                    <a:gd name="connsiteY7" fmla="*/ 86916 h 108268"/>
                    <a:gd name="connsiteX8" fmla="*/ 70337 w 84906"/>
                    <a:gd name="connsiteY8" fmla="*/ 0 h 108268"/>
                    <a:gd name="connsiteX9" fmla="*/ 84907 w 84906"/>
                    <a:gd name="connsiteY9" fmla="*/ 0 h 108268"/>
                    <a:gd name="connsiteX10" fmla="*/ 84907 w 84906"/>
                    <a:gd name="connsiteY10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4906" h="108268">
                      <a:moveTo>
                        <a:pt x="84907" y="108268"/>
                      </a:moveTo>
                      <a:lnTo>
                        <a:pt x="71342" y="108268"/>
                      </a:lnTo>
                      <a:lnTo>
                        <a:pt x="71342" y="21352"/>
                      </a:lnTo>
                      <a:lnTo>
                        <a:pt x="14570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13565" y="0"/>
                      </a:lnTo>
                      <a:lnTo>
                        <a:pt x="13565" y="86916"/>
                      </a:lnTo>
                      <a:lnTo>
                        <a:pt x="70337" y="0"/>
                      </a:lnTo>
                      <a:lnTo>
                        <a:pt x="84907" y="0"/>
                      </a:lnTo>
                      <a:lnTo>
                        <a:pt x="84907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9" name="Полилиния: фигура 18">
                  <a:extLst>
                    <a:ext uri="{FF2B5EF4-FFF2-40B4-BE49-F238E27FC236}">
                      <a16:creationId xmlns:a16="http://schemas.microsoft.com/office/drawing/2014/main" id="{EDB53F79-DB32-4CCA-C8B9-BAC6FBEEF33E}"/>
                    </a:ext>
                  </a:extLst>
                </p:cNvPr>
                <p:cNvSpPr/>
                <p:nvPr/>
              </p:nvSpPr>
              <p:spPr>
                <a:xfrm>
                  <a:off x="1921967" y="552027"/>
                  <a:ext cx="84906" cy="108268"/>
                </a:xfrm>
                <a:custGeom>
                  <a:avLst/>
                  <a:gdLst>
                    <a:gd name="connsiteX0" fmla="*/ 84906 w 84906"/>
                    <a:gd name="connsiteY0" fmla="*/ 108268 h 108268"/>
                    <a:gd name="connsiteX1" fmla="*/ 70588 w 84906"/>
                    <a:gd name="connsiteY1" fmla="*/ 108268 h 108268"/>
                    <a:gd name="connsiteX2" fmla="*/ 70588 w 84906"/>
                    <a:gd name="connsiteY2" fmla="*/ 57274 h 108268"/>
                    <a:gd name="connsiteX3" fmla="*/ 14319 w 84906"/>
                    <a:gd name="connsiteY3" fmla="*/ 57274 h 108268"/>
                    <a:gd name="connsiteX4" fmla="*/ 14319 w 84906"/>
                    <a:gd name="connsiteY4" fmla="*/ 108268 h 108268"/>
                    <a:gd name="connsiteX5" fmla="*/ 0 w 84906"/>
                    <a:gd name="connsiteY5" fmla="*/ 108268 h 108268"/>
                    <a:gd name="connsiteX6" fmla="*/ 0 w 84906"/>
                    <a:gd name="connsiteY6" fmla="*/ 0 h 108268"/>
                    <a:gd name="connsiteX7" fmla="*/ 14319 w 84906"/>
                    <a:gd name="connsiteY7" fmla="*/ 0 h 108268"/>
                    <a:gd name="connsiteX8" fmla="*/ 14319 w 84906"/>
                    <a:gd name="connsiteY8" fmla="*/ 44463 h 108268"/>
                    <a:gd name="connsiteX9" fmla="*/ 70588 w 84906"/>
                    <a:gd name="connsiteY9" fmla="*/ 44463 h 108268"/>
                    <a:gd name="connsiteX10" fmla="*/ 70588 w 84906"/>
                    <a:gd name="connsiteY10" fmla="*/ 0 h 108268"/>
                    <a:gd name="connsiteX11" fmla="*/ 84906 w 84906"/>
                    <a:gd name="connsiteY11" fmla="*/ 0 h 108268"/>
                    <a:gd name="connsiteX12" fmla="*/ 84906 w 84906"/>
                    <a:gd name="connsiteY12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4906" h="108268">
                      <a:moveTo>
                        <a:pt x="84906" y="108268"/>
                      </a:moveTo>
                      <a:lnTo>
                        <a:pt x="70588" y="108268"/>
                      </a:lnTo>
                      <a:lnTo>
                        <a:pt x="70588" y="57274"/>
                      </a:lnTo>
                      <a:lnTo>
                        <a:pt x="14319" y="57274"/>
                      </a:lnTo>
                      <a:lnTo>
                        <a:pt x="14319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14319" y="0"/>
                      </a:lnTo>
                      <a:lnTo>
                        <a:pt x="14319" y="44463"/>
                      </a:lnTo>
                      <a:lnTo>
                        <a:pt x="70588" y="44463"/>
                      </a:lnTo>
                      <a:lnTo>
                        <a:pt x="70588" y="0"/>
                      </a:lnTo>
                      <a:lnTo>
                        <a:pt x="84906" y="0"/>
                      </a:lnTo>
                      <a:lnTo>
                        <a:pt x="84906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0" name="Полилиния: фигура 19">
                  <a:extLst>
                    <a:ext uri="{FF2B5EF4-FFF2-40B4-BE49-F238E27FC236}">
                      <a16:creationId xmlns:a16="http://schemas.microsoft.com/office/drawing/2014/main" id="{769AA828-33BF-F66F-C47D-B9FA77ED3C85}"/>
                    </a:ext>
                  </a:extLst>
                </p:cNvPr>
                <p:cNvSpPr/>
                <p:nvPr/>
              </p:nvSpPr>
              <p:spPr>
                <a:xfrm>
                  <a:off x="1340181" y="733396"/>
                  <a:ext cx="82394" cy="108268"/>
                </a:xfrm>
                <a:custGeom>
                  <a:avLst/>
                  <a:gdLst>
                    <a:gd name="connsiteX0" fmla="*/ 0 w 82394"/>
                    <a:gd name="connsiteY0" fmla="*/ 0 h 108268"/>
                    <a:gd name="connsiteX1" fmla="*/ 40444 w 82394"/>
                    <a:gd name="connsiteY1" fmla="*/ 0 h 108268"/>
                    <a:gd name="connsiteX2" fmla="*/ 62801 w 82394"/>
                    <a:gd name="connsiteY2" fmla="*/ 2512 h 108268"/>
                    <a:gd name="connsiteX3" fmla="*/ 77119 w 82394"/>
                    <a:gd name="connsiteY3" fmla="*/ 13314 h 108268"/>
                    <a:gd name="connsiteX4" fmla="*/ 82395 w 82394"/>
                    <a:gd name="connsiteY4" fmla="*/ 31652 h 108268"/>
                    <a:gd name="connsiteX5" fmla="*/ 72095 w 82394"/>
                    <a:gd name="connsiteY5" fmla="*/ 56521 h 108268"/>
                    <a:gd name="connsiteX6" fmla="*/ 41951 w 82394"/>
                    <a:gd name="connsiteY6" fmla="*/ 65061 h 108268"/>
                    <a:gd name="connsiteX7" fmla="*/ 14821 w 82394"/>
                    <a:gd name="connsiteY7" fmla="*/ 65061 h 108268"/>
                    <a:gd name="connsiteX8" fmla="*/ 14821 w 82394"/>
                    <a:gd name="connsiteY8" fmla="*/ 108268 h 108268"/>
                    <a:gd name="connsiteX9" fmla="*/ 502 w 82394"/>
                    <a:gd name="connsiteY9" fmla="*/ 108268 h 108268"/>
                    <a:gd name="connsiteX10" fmla="*/ 502 w 82394"/>
                    <a:gd name="connsiteY10" fmla="*/ 0 h 108268"/>
                    <a:gd name="connsiteX11" fmla="*/ 14319 w 82394"/>
                    <a:gd name="connsiteY11" fmla="*/ 51999 h 108268"/>
                    <a:gd name="connsiteX12" fmla="*/ 41700 w 82394"/>
                    <a:gd name="connsiteY12" fmla="*/ 51999 h 108268"/>
                    <a:gd name="connsiteX13" fmla="*/ 61293 w 82394"/>
                    <a:gd name="connsiteY13" fmla="*/ 46724 h 108268"/>
                    <a:gd name="connsiteX14" fmla="*/ 67071 w 82394"/>
                    <a:gd name="connsiteY14" fmla="*/ 31903 h 108268"/>
                    <a:gd name="connsiteX15" fmla="*/ 63806 w 82394"/>
                    <a:gd name="connsiteY15" fmla="*/ 20347 h 108268"/>
                    <a:gd name="connsiteX16" fmla="*/ 55516 w 82394"/>
                    <a:gd name="connsiteY16" fmla="*/ 14067 h 108268"/>
                    <a:gd name="connsiteX17" fmla="*/ 41197 w 82394"/>
                    <a:gd name="connsiteY17" fmla="*/ 12811 h 108268"/>
                    <a:gd name="connsiteX18" fmla="*/ 14067 w 82394"/>
                    <a:gd name="connsiteY18" fmla="*/ 12811 h 108268"/>
                    <a:gd name="connsiteX19" fmla="*/ 14067 w 82394"/>
                    <a:gd name="connsiteY19" fmla="*/ 51999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2394" h="108268">
                      <a:moveTo>
                        <a:pt x="0" y="0"/>
                      </a:moveTo>
                      <a:lnTo>
                        <a:pt x="40444" y="0"/>
                      </a:lnTo>
                      <a:cubicBezTo>
                        <a:pt x="49236" y="0"/>
                        <a:pt x="56772" y="754"/>
                        <a:pt x="62801" y="2512"/>
                      </a:cubicBezTo>
                      <a:cubicBezTo>
                        <a:pt x="68830" y="4270"/>
                        <a:pt x="73602" y="7787"/>
                        <a:pt x="77119" y="13314"/>
                      </a:cubicBezTo>
                      <a:cubicBezTo>
                        <a:pt x="80636" y="18840"/>
                        <a:pt x="82395" y="24869"/>
                        <a:pt x="82395" y="31652"/>
                      </a:cubicBezTo>
                      <a:cubicBezTo>
                        <a:pt x="82395" y="42453"/>
                        <a:pt x="78878" y="50743"/>
                        <a:pt x="72095" y="56521"/>
                      </a:cubicBezTo>
                      <a:cubicBezTo>
                        <a:pt x="65062" y="62298"/>
                        <a:pt x="55013" y="65061"/>
                        <a:pt x="41951" y="65061"/>
                      </a:cubicBezTo>
                      <a:lnTo>
                        <a:pt x="14821" y="65061"/>
                      </a:lnTo>
                      <a:lnTo>
                        <a:pt x="14821" y="108268"/>
                      </a:lnTo>
                      <a:lnTo>
                        <a:pt x="502" y="108268"/>
                      </a:lnTo>
                      <a:lnTo>
                        <a:pt x="502" y="0"/>
                      </a:lnTo>
                      <a:close/>
                      <a:moveTo>
                        <a:pt x="14319" y="51999"/>
                      </a:moveTo>
                      <a:lnTo>
                        <a:pt x="41700" y="51999"/>
                      </a:lnTo>
                      <a:cubicBezTo>
                        <a:pt x="50994" y="51999"/>
                        <a:pt x="57525" y="50241"/>
                        <a:pt x="61293" y="46724"/>
                      </a:cubicBezTo>
                      <a:cubicBezTo>
                        <a:pt x="65313" y="43207"/>
                        <a:pt x="67071" y="38434"/>
                        <a:pt x="67071" y="31903"/>
                      </a:cubicBezTo>
                      <a:cubicBezTo>
                        <a:pt x="67071" y="27632"/>
                        <a:pt x="66066" y="23613"/>
                        <a:pt x="63806" y="20347"/>
                      </a:cubicBezTo>
                      <a:cubicBezTo>
                        <a:pt x="61545" y="17082"/>
                        <a:pt x="58781" y="14821"/>
                        <a:pt x="55516" y="14067"/>
                      </a:cubicBezTo>
                      <a:cubicBezTo>
                        <a:pt x="52250" y="13063"/>
                        <a:pt x="47477" y="12811"/>
                        <a:pt x="41197" y="12811"/>
                      </a:cubicBezTo>
                      <a:lnTo>
                        <a:pt x="14067" y="12811"/>
                      </a:lnTo>
                      <a:lnTo>
                        <a:pt x="14067" y="51999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1" name="Полилиния: фигура 20">
                  <a:extLst>
                    <a:ext uri="{FF2B5EF4-FFF2-40B4-BE49-F238E27FC236}">
                      <a16:creationId xmlns:a16="http://schemas.microsoft.com/office/drawing/2014/main" id="{624FF432-10F0-886B-51CE-A37CA3742F7F}"/>
                    </a:ext>
                  </a:extLst>
                </p:cNvPr>
                <p:cNvSpPr/>
                <p:nvPr/>
              </p:nvSpPr>
              <p:spPr>
                <a:xfrm>
                  <a:off x="1435889" y="731386"/>
                  <a:ext cx="103746" cy="112036"/>
                </a:xfrm>
                <a:custGeom>
                  <a:avLst/>
                  <a:gdLst>
                    <a:gd name="connsiteX0" fmla="*/ 51999 w 103746"/>
                    <a:gd name="connsiteY0" fmla="*/ 0 h 112036"/>
                    <a:gd name="connsiteX1" fmla="*/ 89177 w 103746"/>
                    <a:gd name="connsiteY1" fmla="*/ 15323 h 112036"/>
                    <a:gd name="connsiteX2" fmla="*/ 103747 w 103746"/>
                    <a:gd name="connsiteY2" fmla="*/ 56018 h 112036"/>
                    <a:gd name="connsiteX3" fmla="*/ 89177 w 103746"/>
                    <a:gd name="connsiteY3" fmla="*/ 96713 h 112036"/>
                    <a:gd name="connsiteX4" fmla="*/ 51999 w 103746"/>
                    <a:gd name="connsiteY4" fmla="*/ 112036 h 112036"/>
                    <a:gd name="connsiteX5" fmla="*/ 14570 w 103746"/>
                    <a:gd name="connsiteY5" fmla="*/ 96713 h 112036"/>
                    <a:gd name="connsiteX6" fmla="*/ 0 w 103746"/>
                    <a:gd name="connsiteY6" fmla="*/ 56269 h 112036"/>
                    <a:gd name="connsiteX7" fmla="*/ 14570 w 103746"/>
                    <a:gd name="connsiteY7" fmla="*/ 15575 h 112036"/>
                    <a:gd name="connsiteX8" fmla="*/ 51999 w 103746"/>
                    <a:gd name="connsiteY8" fmla="*/ 251 h 112036"/>
                    <a:gd name="connsiteX9" fmla="*/ 51999 w 103746"/>
                    <a:gd name="connsiteY9" fmla="*/ 99727 h 112036"/>
                    <a:gd name="connsiteX10" fmla="*/ 78626 w 103746"/>
                    <a:gd name="connsiteY10" fmla="*/ 88172 h 112036"/>
                    <a:gd name="connsiteX11" fmla="*/ 88926 w 103746"/>
                    <a:gd name="connsiteY11" fmla="*/ 56018 h 112036"/>
                    <a:gd name="connsiteX12" fmla="*/ 78626 w 103746"/>
                    <a:gd name="connsiteY12" fmla="*/ 23864 h 112036"/>
                    <a:gd name="connsiteX13" fmla="*/ 52250 w 103746"/>
                    <a:gd name="connsiteY13" fmla="*/ 12309 h 112036"/>
                    <a:gd name="connsiteX14" fmla="*/ 25623 w 103746"/>
                    <a:gd name="connsiteY14" fmla="*/ 23864 h 112036"/>
                    <a:gd name="connsiteX15" fmla="*/ 15072 w 103746"/>
                    <a:gd name="connsiteY15" fmla="*/ 56018 h 112036"/>
                    <a:gd name="connsiteX16" fmla="*/ 25371 w 103746"/>
                    <a:gd name="connsiteY16" fmla="*/ 88172 h 112036"/>
                    <a:gd name="connsiteX17" fmla="*/ 51748 w 103746"/>
                    <a:gd name="connsiteY17" fmla="*/ 99727 h 112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03746" h="112036">
                      <a:moveTo>
                        <a:pt x="51999" y="0"/>
                      </a:moveTo>
                      <a:cubicBezTo>
                        <a:pt x="67071" y="0"/>
                        <a:pt x="79631" y="5024"/>
                        <a:pt x="89177" y="15323"/>
                      </a:cubicBezTo>
                      <a:cubicBezTo>
                        <a:pt x="98723" y="25623"/>
                        <a:pt x="103747" y="39188"/>
                        <a:pt x="103747" y="56018"/>
                      </a:cubicBezTo>
                      <a:cubicBezTo>
                        <a:pt x="103747" y="72849"/>
                        <a:pt x="98974" y="86414"/>
                        <a:pt x="89177" y="96713"/>
                      </a:cubicBezTo>
                      <a:cubicBezTo>
                        <a:pt x="79631" y="107012"/>
                        <a:pt x="67071" y="112036"/>
                        <a:pt x="51999" y="112036"/>
                      </a:cubicBezTo>
                      <a:cubicBezTo>
                        <a:pt x="36927" y="112036"/>
                        <a:pt x="24367" y="107012"/>
                        <a:pt x="14570" y="96713"/>
                      </a:cubicBezTo>
                      <a:cubicBezTo>
                        <a:pt x="4773" y="86414"/>
                        <a:pt x="0" y="72849"/>
                        <a:pt x="0" y="56269"/>
                      </a:cubicBezTo>
                      <a:cubicBezTo>
                        <a:pt x="0" y="39690"/>
                        <a:pt x="4773" y="25874"/>
                        <a:pt x="14570" y="15575"/>
                      </a:cubicBezTo>
                      <a:cubicBezTo>
                        <a:pt x="24367" y="5275"/>
                        <a:pt x="36676" y="251"/>
                        <a:pt x="51999" y="251"/>
                      </a:cubicBezTo>
                      <a:close/>
                      <a:moveTo>
                        <a:pt x="51999" y="99727"/>
                      </a:moveTo>
                      <a:cubicBezTo>
                        <a:pt x="62801" y="99727"/>
                        <a:pt x="71593" y="95959"/>
                        <a:pt x="78626" y="88172"/>
                      </a:cubicBezTo>
                      <a:cubicBezTo>
                        <a:pt x="85660" y="80385"/>
                        <a:pt x="88926" y="69834"/>
                        <a:pt x="88926" y="56018"/>
                      </a:cubicBezTo>
                      <a:cubicBezTo>
                        <a:pt x="88926" y="42202"/>
                        <a:pt x="85409" y="31400"/>
                        <a:pt x="78626" y="23864"/>
                      </a:cubicBezTo>
                      <a:cubicBezTo>
                        <a:pt x="71844" y="16077"/>
                        <a:pt x="63052" y="12309"/>
                        <a:pt x="52250" y="12309"/>
                      </a:cubicBezTo>
                      <a:cubicBezTo>
                        <a:pt x="41448" y="12309"/>
                        <a:pt x="32405" y="16077"/>
                        <a:pt x="25623" y="23864"/>
                      </a:cubicBezTo>
                      <a:cubicBezTo>
                        <a:pt x="18589" y="31652"/>
                        <a:pt x="15072" y="42202"/>
                        <a:pt x="15072" y="56018"/>
                      </a:cubicBezTo>
                      <a:cubicBezTo>
                        <a:pt x="15072" y="69834"/>
                        <a:pt x="18589" y="80385"/>
                        <a:pt x="25371" y="88172"/>
                      </a:cubicBezTo>
                      <a:cubicBezTo>
                        <a:pt x="32154" y="95959"/>
                        <a:pt x="41197" y="99727"/>
                        <a:pt x="51748" y="99727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2" name="Полилиния: фигура 21">
                  <a:extLst>
                    <a:ext uri="{FF2B5EF4-FFF2-40B4-BE49-F238E27FC236}">
                      <a16:creationId xmlns:a16="http://schemas.microsoft.com/office/drawing/2014/main" id="{37F068D6-239A-2CFC-D33F-AE399AC1D436}"/>
                    </a:ext>
                  </a:extLst>
                </p:cNvPr>
                <p:cNvSpPr/>
                <p:nvPr/>
              </p:nvSpPr>
              <p:spPr>
                <a:xfrm>
                  <a:off x="1553703" y="731386"/>
                  <a:ext cx="94703" cy="112036"/>
                </a:xfrm>
                <a:custGeom>
                  <a:avLst/>
                  <a:gdLst>
                    <a:gd name="connsiteX0" fmla="*/ 50241 w 94703"/>
                    <a:gd name="connsiteY0" fmla="*/ 112036 h 112036"/>
                    <a:gd name="connsiteX1" fmla="*/ 13565 w 94703"/>
                    <a:gd name="connsiteY1" fmla="*/ 96964 h 112036"/>
                    <a:gd name="connsiteX2" fmla="*/ 0 w 94703"/>
                    <a:gd name="connsiteY2" fmla="*/ 56018 h 112036"/>
                    <a:gd name="connsiteX3" fmla="*/ 13565 w 94703"/>
                    <a:gd name="connsiteY3" fmla="*/ 15072 h 112036"/>
                    <a:gd name="connsiteX4" fmla="*/ 50241 w 94703"/>
                    <a:gd name="connsiteY4" fmla="*/ 0 h 112036"/>
                    <a:gd name="connsiteX5" fmla="*/ 80385 w 94703"/>
                    <a:gd name="connsiteY5" fmla="*/ 9546 h 112036"/>
                    <a:gd name="connsiteX6" fmla="*/ 94452 w 94703"/>
                    <a:gd name="connsiteY6" fmla="*/ 34666 h 112036"/>
                    <a:gd name="connsiteX7" fmla="*/ 79631 w 94703"/>
                    <a:gd name="connsiteY7" fmla="*/ 34666 h 112036"/>
                    <a:gd name="connsiteX8" fmla="*/ 70839 w 94703"/>
                    <a:gd name="connsiteY8" fmla="*/ 18338 h 112036"/>
                    <a:gd name="connsiteX9" fmla="*/ 50743 w 94703"/>
                    <a:gd name="connsiteY9" fmla="*/ 12309 h 112036"/>
                    <a:gd name="connsiteX10" fmla="*/ 24618 w 94703"/>
                    <a:gd name="connsiteY10" fmla="*/ 23613 h 112036"/>
                    <a:gd name="connsiteX11" fmla="*/ 15072 w 94703"/>
                    <a:gd name="connsiteY11" fmla="*/ 56018 h 112036"/>
                    <a:gd name="connsiteX12" fmla="*/ 24618 w 94703"/>
                    <a:gd name="connsiteY12" fmla="*/ 88423 h 112036"/>
                    <a:gd name="connsiteX13" fmla="*/ 50492 w 94703"/>
                    <a:gd name="connsiteY13" fmla="*/ 99727 h 112036"/>
                    <a:gd name="connsiteX14" fmla="*/ 71090 w 94703"/>
                    <a:gd name="connsiteY14" fmla="*/ 93447 h 112036"/>
                    <a:gd name="connsiteX15" fmla="*/ 79883 w 94703"/>
                    <a:gd name="connsiteY15" fmla="*/ 75863 h 112036"/>
                    <a:gd name="connsiteX16" fmla="*/ 94703 w 94703"/>
                    <a:gd name="connsiteY16" fmla="*/ 75863 h 112036"/>
                    <a:gd name="connsiteX17" fmla="*/ 81139 w 94703"/>
                    <a:gd name="connsiteY17" fmla="*/ 102491 h 112036"/>
                    <a:gd name="connsiteX18" fmla="*/ 50743 w 94703"/>
                    <a:gd name="connsiteY18" fmla="*/ 112036 h 112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94703" h="112036">
                      <a:moveTo>
                        <a:pt x="50241" y="112036"/>
                      </a:moveTo>
                      <a:cubicBezTo>
                        <a:pt x="34917" y="112036"/>
                        <a:pt x="22608" y="107012"/>
                        <a:pt x="13565" y="96964"/>
                      </a:cubicBezTo>
                      <a:cubicBezTo>
                        <a:pt x="4522" y="86916"/>
                        <a:pt x="0" y="73351"/>
                        <a:pt x="0" y="56018"/>
                      </a:cubicBezTo>
                      <a:cubicBezTo>
                        <a:pt x="0" y="38685"/>
                        <a:pt x="4522" y="25120"/>
                        <a:pt x="13565" y="15072"/>
                      </a:cubicBezTo>
                      <a:cubicBezTo>
                        <a:pt x="22608" y="5024"/>
                        <a:pt x="34917" y="0"/>
                        <a:pt x="50241" y="0"/>
                      </a:cubicBezTo>
                      <a:cubicBezTo>
                        <a:pt x="62047" y="0"/>
                        <a:pt x="72095" y="3266"/>
                        <a:pt x="80385" y="9546"/>
                      </a:cubicBezTo>
                      <a:cubicBezTo>
                        <a:pt x="88675" y="15826"/>
                        <a:pt x="93196" y="24367"/>
                        <a:pt x="94452" y="34666"/>
                      </a:cubicBezTo>
                      <a:lnTo>
                        <a:pt x="79631" y="34666"/>
                      </a:lnTo>
                      <a:cubicBezTo>
                        <a:pt x="79129" y="27883"/>
                        <a:pt x="76114" y="22357"/>
                        <a:pt x="70839" y="18338"/>
                      </a:cubicBezTo>
                      <a:cubicBezTo>
                        <a:pt x="65564" y="14319"/>
                        <a:pt x="58781" y="12309"/>
                        <a:pt x="50743" y="12309"/>
                      </a:cubicBezTo>
                      <a:cubicBezTo>
                        <a:pt x="39690" y="12309"/>
                        <a:pt x="31149" y="16077"/>
                        <a:pt x="24618" y="23613"/>
                      </a:cubicBezTo>
                      <a:cubicBezTo>
                        <a:pt x="18087" y="31149"/>
                        <a:pt x="15072" y="41951"/>
                        <a:pt x="15072" y="56018"/>
                      </a:cubicBezTo>
                      <a:cubicBezTo>
                        <a:pt x="15072" y="70086"/>
                        <a:pt x="18338" y="80887"/>
                        <a:pt x="24618" y="88423"/>
                      </a:cubicBezTo>
                      <a:cubicBezTo>
                        <a:pt x="30898" y="95959"/>
                        <a:pt x="39690" y="99727"/>
                        <a:pt x="50492" y="99727"/>
                      </a:cubicBezTo>
                      <a:cubicBezTo>
                        <a:pt x="59033" y="99727"/>
                        <a:pt x="65815" y="97718"/>
                        <a:pt x="71090" y="93447"/>
                      </a:cubicBezTo>
                      <a:cubicBezTo>
                        <a:pt x="76366" y="89428"/>
                        <a:pt x="79129" y="83399"/>
                        <a:pt x="79883" y="75863"/>
                      </a:cubicBezTo>
                      <a:lnTo>
                        <a:pt x="94703" y="75863"/>
                      </a:lnTo>
                      <a:cubicBezTo>
                        <a:pt x="93699" y="87418"/>
                        <a:pt x="89177" y="96211"/>
                        <a:pt x="81139" y="102491"/>
                      </a:cubicBezTo>
                      <a:cubicBezTo>
                        <a:pt x="73100" y="108771"/>
                        <a:pt x="63052" y="112036"/>
                        <a:pt x="50743" y="112036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3" name="Полилиния: фигура 22">
                  <a:extLst>
                    <a:ext uri="{FF2B5EF4-FFF2-40B4-BE49-F238E27FC236}">
                      <a16:creationId xmlns:a16="http://schemas.microsoft.com/office/drawing/2014/main" id="{31D38668-AFB6-9F8D-1CDB-AD826B4E4B18}"/>
                    </a:ext>
                  </a:extLst>
                </p:cNvPr>
                <p:cNvSpPr/>
                <p:nvPr/>
              </p:nvSpPr>
              <p:spPr>
                <a:xfrm>
                  <a:off x="1662725" y="731386"/>
                  <a:ext cx="94703" cy="112036"/>
                </a:xfrm>
                <a:custGeom>
                  <a:avLst/>
                  <a:gdLst>
                    <a:gd name="connsiteX0" fmla="*/ 50241 w 94703"/>
                    <a:gd name="connsiteY0" fmla="*/ 112036 h 112036"/>
                    <a:gd name="connsiteX1" fmla="*/ 13565 w 94703"/>
                    <a:gd name="connsiteY1" fmla="*/ 96964 h 112036"/>
                    <a:gd name="connsiteX2" fmla="*/ 0 w 94703"/>
                    <a:gd name="connsiteY2" fmla="*/ 56018 h 112036"/>
                    <a:gd name="connsiteX3" fmla="*/ 13565 w 94703"/>
                    <a:gd name="connsiteY3" fmla="*/ 15072 h 112036"/>
                    <a:gd name="connsiteX4" fmla="*/ 50241 w 94703"/>
                    <a:gd name="connsiteY4" fmla="*/ 0 h 112036"/>
                    <a:gd name="connsiteX5" fmla="*/ 80385 w 94703"/>
                    <a:gd name="connsiteY5" fmla="*/ 9546 h 112036"/>
                    <a:gd name="connsiteX6" fmla="*/ 94452 w 94703"/>
                    <a:gd name="connsiteY6" fmla="*/ 34666 h 112036"/>
                    <a:gd name="connsiteX7" fmla="*/ 79631 w 94703"/>
                    <a:gd name="connsiteY7" fmla="*/ 34666 h 112036"/>
                    <a:gd name="connsiteX8" fmla="*/ 70839 w 94703"/>
                    <a:gd name="connsiteY8" fmla="*/ 18338 h 112036"/>
                    <a:gd name="connsiteX9" fmla="*/ 50743 w 94703"/>
                    <a:gd name="connsiteY9" fmla="*/ 12309 h 112036"/>
                    <a:gd name="connsiteX10" fmla="*/ 24618 w 94703"/>
                    <a:gd name="connsiteY10" fmla="*/ 23613 h 112036"/>
                    <a:gd name="connsiteX11" fmla="*/ 15072 w 94703"/>
                    <a:gd name="connsiteY11" fmla="*/ 56018 h 112036"/>
                    <a:gd name="connsiteX12" fmla="*/ 24618 w 94703"/>
                    <a:gd name="connsiteY12" fmla="*/ 88423 h 112036"/>
                    <a:gd name="connsiteX13" fmla="*/ 50492 w 94703"/>
                    <a:gd name="connsiteY13" fmla="*/ 99727 h 112036"/>
                    <a:gd name="connsiteX14" fmla="*/ 71090 w 94703"/>
                    <a:gd name="connsiteY14" fmla="*/ 93447 h 112036"/>
                    <a:gd name="connsiteX15" fmla="*/ 79882 w 94703"/>
                    <a:gd name="connsiteY15" fmla="*/ 75863 h 112036"/>
                    <a:gd name="connsiteX16" fmla="*/ 94703 w 94703"/>
                    <a:gd name="connsiteY16" fmla="*/ 75863 h 112036"/>
                    <a:gd name="connsiteX17" fmla="*/ 81138 w 94703"/>
                    <a:gd name="connsiteY17" fmla="*/ 102491 h 112036"/>
                    <a:gd name="connsiteX18" fmla="*/ 50743 w 94703"/>
                    <a:gd name="connsiteY18" fmla="*/ 112036 h 112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94703" h="112036">
                      <a:moveTo>
                        <a:pt x="50241" y="112036"/>
                      </a:moveTo>
                      <a:cubicBezTo>
                        <a:pt x="34917" y="112036"/>
                        <a:pt x="22608" y="107012"/>
                        <a:pt x="13565" y="96964"/>
                      </a:cubicBezTo>
                      <a:cubicBezTo>
                        <a:pt x="4522" y="86916"/>
                        <a:pt x="0" y="73351"/>
                        <a:pt x="0" y="56018"/>
                      </a:cubicBezTo>
                      <a:cubicBezTo>
                        <a:pt x="0" y="38685"/>
                        <a:pt x="4522" y="25120"/>
                        <a:pt x="13565" y="15072"/>
                      </a:cubicBezTo>
                      <a:cubicBezTo>
                        <a:pt x="22608" y="5024"/>
                        <a:pt x="34917" y="0"/>
                        <a:pt x="50241" y="0"/>
                      </a:cubicBezTo>
                      <a:cubicBezTo>
                        <a:pt x="62047" y="0"/>
                        <a:pt x="72095" y="3266"/>
                        <a:pt x="80385" y="9546"/>
                      </a:cubicBezTo>
                      <a:cubicBezTo>
                        <a:pt x="88675" y="15826"/>
                        <a:pt x="93196" y="24367"/>
                        <a:pt x="94452" y="34666"/>
                      </a:cubicBezTo>
                      <a:lnTo>
                        <a:pt x="79631" y="34666"/>
                      </a:lnTo>
                      <a:cubicBezTo>
                        <a:pt x="79129" y="27883"/>
                        <a:pt x="76114" y="22357"/>
                        <a:pt x="70839" y="18338"/>
                      </a:cubicBezTo>
                      <a:cubicBezTo>
                        <a:pt x="65564" y="14319"/>
                        <a:pt x="58781" y="12309"/>
                        <a:pt x="50743" y="12309"/>
                      </a:cubicBezTo>
                      <a:cubicBezTo>
                        <a:pt x="39690" y="12309"/>
                        <a:pt x="31149" y="16077"/>
                        <a:pt x="24618" y="23613"/>
                      </a:cubicBezTo>
                      <a:cubicBezTo>
                        <a:pt x="18087" y="31149"/>
                        <a:pt x="15072" y="41951"/>
                        <a:pt x="15072" y="56018"/>
                      </a:cubicBezTo>
                      <a:cubicBezTo>
                        <a:pt x="15072" y="70086"/>
                        <a:pt x="18338" y="80887"/>
                        <a:pt x="24618" y="88423"/>
                      </a:cubicBezTo>
                      <a:cubicBezTo>
                        <a:pt x="30898" y="95959"/>
                        <a:pt x="39690" y="99727"/>
                        <a:pt x="50492" y="99727"/>
                      </a:cubicBezTo>
                      <a:cubicBezTo>
                        <a:pt x="59033" y="99727"/>
                        <a:pt x="65815" y="97718"/>
                        <a:pt x="71090" y="93447"/>
                      </a:cubicBezTo>
                      <a:cubicBezTo>
                        <a:pt x="76366" y="89428"/>
                        <a:pt x="79129" y="83399"/>
                        <a:pt x="79882" y="75863"/>
                      </a:cubicBezTo>
                      <a:lnTo>
                        <a:pt x="94703" y="75863"/>
                      </a:lnTo>
                      <a:cubicBezTo>
                        <a:pt x="93699" y="87418"/>
                        <a:pt x="89177" y="96211"/>
                        <a:pt x="81138" y="102491"/>
                      </a:cubicBezTo>
                      <a:cubicBezTo>
                        <a:pt x="73100" y="108771"/>
                        <a:pt x="63052" y="112036"/>
                        <a:pt x="50743" y="112036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4" name="Полилиния: фигура 23">
                  <a:extLst>
                    <a:ext uri="{FF2B5EF4-FFF2-40B4-BE49-F238E27FC236}">
                      <a16:creationId xmlns:a16="http://schemas.microsoft.com/office/drawing/2014/main" id="{2C3A938C-B7E7-8BDA-C991-2DED75EA5BE6}"/>
                    </a:ext>
                  </a:extLst>
                </p:cNvPr>
                <p:cNvSpPr/>
                <p:nvPr/>
              </p:nvSpPr>
              <p:spPr>
                <a:xfrm>
                  <a:off x="1777023" y="733144"/>
                  <a:ext cx="84906" cy="108268"/>
                </a:xfrm>
                <a:custGeom>
                  <a:avLst/>
                  <a:gdLst>
                    <a:gd name="connsiteX0" fmla="*/ 84907 w 84906"/>
                    <a:gd name="connsiteY0" fmla="*/ 108268 h 108268"/>
                    <a:gd name="connsiteX1" fmla="*/ 71342 w 84906"/>
                    <a:gd name="connsiteY1" fmla="*/ 108268 h 108268"/>
                    <a:gd name="connsiteX2" fmla="*/ 71342 w 84906"/>
                    <a:gd name="connsiteY2" fmla="*/ 21352 h 108268"/>
                    <a:gd name="connsiteX3" fmla="*/ 14570 w 84906"/>
                    <a:gd name="connsiteY3" fmla="*/ 108268 h 108268"/>
                    <a:gd name="connsiteX4" fmla="*/ 0 w 84906"/>
                    <a:gd name="connsiteY4" fmla="*/ 108268 h 108268"/>
                    <a:gd name="connsiteX5" fmla="*/ 0 w 84906"/>
                    <a:gd name="connsiteY5" fmla="*/ 0 h 108268"/>
                    <a:gd name="connsiteX6" fmla="*/ 13565 w 84906"/>
                    <a:gd name="connsiteY6" fmla="*/ 0 h 108268"/>
                    <a:gd name="connsiteX7" fmla="*/ 13565 w 84906"/>
                    <a:gd name="connsiteY7" fmla="*/ 86916 h 108268"/>
                    <a:gd name="connsiteX8" fmla="*/ 70337 w 84906"/>
                    <a:gd name="connsiteY8" fmla="*/ 0 h 108268"/>
                    <a:gd name="connsiteX9" fmla="*/ 84907 w 84906"/>
                    <a:gd name="connsiteY9" fmla="*/ 0 h 108268"/>
                    <a:gd name="connsiteX10" fmla="*/ 84907 w 84906"/>
                    <a:gd name="connsiteY10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4906" h="108268">
                      <a:moveTo>
                        <a:pt x="84907" y="108268"/>
                      </a:moveTo>
                      <a:lnTo>
                        <a:pt x="71342" y="108268"/>
                      </a:lnTo>
                      <a:lnTo>
                        <a:pt x="71342" y="21352"/>
                      </a:lnTo>
                      <a:lnTo>
                        <a:pt x="14570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13565" y="0"/>
                      </a:lnTo>
                      <a:lnTo>
                        <a:pt x="13565" y="86916"/>
                      </a:lnTo>
                      <a:lnTo>
                        <a:pt x="70337" y="0"/>
                      </a:lnTo>
                      <a:lnTo>
                        <a:pt x="84907" y="0"/>
                      </a:lnTo>
                      <a:lnTo>
                        <a:pt x="84907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5" name="Полилиния: фигура 24">
                  <a:extLst>
                    <a:ext uri="{FF2B5EF4-FFF2-40B4-BE49-F238E27FC236}">
                      <a16:creationId xmlns:a16="http://schemas.microsoft.com/office/drawing/2014/main" id="{A8520BA0-8999-380F-2143-B8D036D2C2DE}"/>
                    </a:ext>
                  </a:extLst>
                </p:cNvPr>
                <p:cNvSpPr/>
                <p:nvPr/>
              </p:nvSpPr>
              <p:spPr>
                <a:xfrm>
                  <a:off x="1886045" y="733144"/>
                  <a:ext cx="84906" cy="108268"/>
                </a:xfrm>
                <a:custGeom>
                  <a:avLst/>
                  <a:gdLst>
                    <a:gd name="connsiteX0" fmla="*/ 84907 w 84906"/>
                    <a:gd name="connsiteY0" fmla="*/ 108268 h 108268"/>
                    <a:gd name="connsiteX1" fmla="*/ 71342 w 84906"/>
                    <a:gd name="connsiteY1" fmla="*/ 108268 h 108268"/>
                    <a:gd name="connsiteX2" fmla="*/ 71342 w 84906"/>
                    <a:gd name="connsiteY2" fmla="*/ 21352 h 108268"/>
                    <a:gd name="connsiteX3" fmla="*/ 14570 w 84906"/>
                    <a:gd name="connsiteY3" fmla="*/ 108268 h 108268"/>
                    <a:gd name="connsiteX4" fmla="*/ 0 w 84906"/>
                    <a:gd name="connsiteY4" fmla="*/ 108268 h 108268"/>
                    <a:gd name="connsiteX5" fmla="*/ 0 w 84906"/>
                    <a:gd name="connsiteY5" fmla="*/ 0 h 108268"/>
                    <a:gd name="connsiteX6" fmla="*/ 13565 w 84906"/>
                    <a:gd name="connsiteY6" fmla="*/ 0 h 108268"/>
                    <a:gd name="connsiteX7" fmla="*/ 13565 w 84906"/>
                    <a:gd name="connsiteY7" fmla="*/ 86916 h 108268"/>
                    <a:gd name="connsiteX8" fmla="*/ 70337 w 84906"/>
                    <a:gd name="connsiteY8" fmla="*/ 0 h 108268"/>
                    <a:gd name="connsiteX9" fmla="*/ 84907 w 84906"/>
                    <a:gd name="connsiteY9" fmla="*/ 0 h 108268"/>
                    <a:gd name="connsiteX10" fmla="*/ 84907 w 84906"/>
                    <a:gd name="connsiteY10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4906" h="108268">
                      <a:moveTo>
                        <a:pt x="84907" y="108268"/>
                      </a:moveTo>
                      <a:lnTo>
                        <a:pt x="71342" y="108268"/>
                      </a:lnTo>
                      <a:lnTo>
                        <a:pt x="71342" y="21352"/>
                      </a:lnTo>
                      <a:lnTo>
                        <a:pt x="14570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13565" y="0"/>
                      </a:lnTo>
                      <a:lnTo>
                        <a:pt x="13565" y="86916"/>
                      </a:lnTo>
                      <a:lnTo>
                        <a:pt x="70337" y="0"/>
                      </a:lnTo>
                      <a:lnTo>
                        <a:pt x="84907" y="0"/>
                      </a:lnTo>
                      <a:lnTo>
                        <a:pt x="84907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896167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0183D530-9943-2E8C-23C5-29C215CB7249}"/>
              </a:ext>
            </a:extLst>
          </p:cNvPr>
          <p:cNvGrpSpPr/>
          <p:nvPr/>
        </p:nvGrpSpPr>
        <p:grpSpPr>
          <a:xfrm>
            <a:off x="546946" y="1687939"/>
            <a:ext cx="3131771" cy="5285759"/>
            <a:chOff x="546946" y="1840828"/>
            <a:chExt cx="3131771" cy="5285759"/>
          </a:xfrm>
        </p:grpSpPr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D23F0364-CD48-03BC-A819-7C9A5F20673F}"/>
                </a:ext>
              </a:extLst>
            </p:cNvPr>
            <p:cNvSpPr/>
            <p:nvPr/>
          </p:nvSpPr>
          <p:spPr>
            <a:xfrm rot="16200000">
              <a:off x="-446355" y="3161983"/>
              <a:ext cx="5015599" cy="2586794"/>
            </a:xfrm>
            <a:custGeom>
              <a:avLst/>
              <a:gdLst>
                <a:gd name="connsiteX0" fmla="*/ 4732490 w 5015599"/>
                <a:gd name="connsiteY0" fmla="*/ 0 h 2586794"/>
                <a:gd name="connsiteX1" fmla="*/ 5015600 w 5015599"/>
                <a:gd name="connsiteY1" fmla="*/ 283110 h 2586794"/>
                <a:gd name="connsiteX2" fmla="*/ 5015600 w 5015599"/>
                <a:gd name="connsiteY2" fmla="*/ 2303685 h 2586794"/>
                <a:gd name="connsiteX3" fmla="*/ 4732490 w 5015599"/>
                <a:gd name="connsiteY3" fmla="*/ 2586795 h 2586794"/>
                <a:gd name="connsiteX4" fmla="*/ 283110 w 5015599"/>
                <a:gd name="connsiteY4" fmla="*/ 2586795 h 2586794"/>
                <a:gd name="connsiteX5" fmla="*/ 0 w 5015599"/>
                <a:gd name="connsiteY5" fmla="*/ 2303685 h 2586794"/>
                <a:gd name="connsiteX6" fmla="*/ 0 w 5015599"/>
                <a:gd name="connsiteY6" fmla="*/ 283110 h 2586794"/>
                <a:gd name="connsiteX7" fmla="*/ 283110 w 5015599"/>
                <a:gd name="connsiteY7" fmla="*/ 0 h 2586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15599" h="2586794">
                  <a:moveTo>
                    <a:pt x="4732490" y="0"/>
                  </a:moveTo>
                  <a:cubicBezTo>
                    <a:pt x="4888848" y="0"/>
                    <a:pt x="5015600" y="126753"/>
                    <a:pt x="5015600" y="283110"/>
                  </a:cubicBezTo>
                  <a:lnTo>
                    <a:pt x="5015600" y="2303685"/>
                  </a:lnTo>
                  <a:cubicBezTo>
                    <a:pt x="5015600" y="2460042"/>
                    <a:pt x="4888848" y="2586795"/>
                    <a:pt x="4732490" y="2586795"/>
                  </a:cubicBezTo>
                  <a:lnTo>
                    <a:pt x="283110" y="2586795"/>
                  </a:lnTo>
                  <a:cubicBezTo>
                    <a:pt x="126753" y="2586795"/>
                    <a:pt x="0" y="2460042"/>
                    <a:pt x="0" y="2303685"/>
                  </a:cubicBezTo>
                  <a:lnTo>
                    <a:pt x="0" y="283110"/>
                  </a:lnTo>
                  <a:cubicBezTo>
                    <a:pt x="0" y="126753"/>
                    <a:pt x="126753" y="0"/>
                    <a:pt x="283110" y="0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15" name="Рисунок 10">
              <a:extLst>
                <a:ext uri="{FF2B5EF4-FFF2-40B4-BE49-F238E27FC236}">
                  <a16:creationId xmlns:a16="http://schemas.microsoft.com/office/drawing/2014/main" id="{65B216EF-B334-75AD-5294-7D0FF774C392}"/>
                </a:ext>
              </a:extLst>
            </p:cNvPr>
            <p:cNvGrpSpPr/>
            <p:nvPr/>
          </p:nvGrpSpPr>
          <p:grpSpPr>
            <a:xfrm>
              <a:off x="922031" y="2017875"/>
              <a:ext cx="2311142" cy="116420"/>
              <a:chOff x="922031" y="2017875"/>
              <a:chExt cx="2311142" cy="116420"/>
            </a:xfrm>
            <a:solidFill>
              <a:schemeClr val="bg1">
                <a:lumMod val="65000"/>
              </a:schemeClr>
            </a:solidFill>
          </p:grpSpPr>
          <p:grpSp>
            <p:nvGrpSpPr>
              <p:cNvPr id="16" name="Рисунок 10">
                <a:extLst>
                  <a:ext uri="{FF2B5EF4-FFF2-40B4-BE49-F238E27FC236}">
                    <a16:creationId xmlns:a16="http://schemas.microsoft.com/office/drawing/2014/main" id="{CD98ADB1-5570-8998-26CA-7385EBD17D75}"/>
                  </a:ext>
                </a:extLst>
              </p:cNvPr>
              <p:cNvGrpSpPr/>
              <p:nvPr/>
            </p:nvGrpSpPr>
            <p:grpSpPr>
              <a:xfrm>
                <a:off x="922031" y="2030304"/>
                <a:ext cx="237397" cy="103991"/>
                <a:chOff x="922031" y="2030304"/>
                <a:chExt cx="237397" cy="103991"/>
              </a:xfrm>
              <a:grpFill/>
            </p:grpSpPr>
            <p:sp>
              <p:nvSpPr>
                <p:cNvPr id="25" name="Полилиния: фигура 24">
                  <a:extLst>
                    <a:ext uri="{FF2B5EF4-FFF2-40B4-BE49-F238E27FC236}">
                      <a16:creationId xmlns:a16="http://schemas.microsoft.com/office/drawing/2014/main" id="{B215DFDB-24DA-935C-CB5B-1770350D8AAC}"/>
                    </a:ext>
                  </a:extLst>
                </p:cNvPr>
                <p:cNvSpPr/>
                <p:nvPr/>
              </p:nvSpPr>
              <p:spPr>
                <a:xfrm>
                  <a:off x="922031" y="2030442"/>
                  <a:ext cx="45711" cy="102748"/>
                </a:xfrm>
                <a:custGeom>
                  <a:avLst/>
                  <a:gdLst>
                    <a:gd name="connsiteX0" fmla="*/ 45712 w 45711"/>
                    <a:gd name="connsiteY0" fmla="*/ 25687 h 102748"/>
                    <a:gd name="connsiteX1" fmla="*/ 11186 w 45711"/>
                    <a:gd name="connsiteY1" fmla="*/ 90733 h 102748"/>
                    <a:gd name="connsiteX2" fmla="*/ 11186 w 45711"/>
                    <a:gd name="connsiteY2" fmla="*/ 92390 h 102748"/>
                    <a:gd name="connsiteX3" fmla="*/ 44607 w 45711"/>
                    <a:gd name="connsiteY3" fmla="*/ 92390 h 102748"/>
                    <a:gd name="connsiteX4" fmla="*/ 44607 w 45711"/>
                    <a:gd name="connsiteY4" fmla="*/ 102748 h 102748"/>
                    <a:gd name="connsiteX5" fmla="*/ 0 w 45711"/>
                    <a:gd name="connsiteY5" fmla="*/ 102748 h 102748"/>
                    <a:gd name="connsiteX6" fmla="*/ 0 w 45711"/>
                    <a:gd name="connsiteY6" fmla="*/ 94048 h 102748"/>
                    <a:gd name="connsiteX7" fmla="*/ 34387 w 45711"/>
                    <a:gd name="connsiteY7" fmla="*/ 26239 h 102748"/>
                    <a:gd name="connsiteX8" fmla="*/ 22511 w 45711"/>
                    <a:gd name="connsiteY8" fmla="*/ 10220 h 102748"/>
                    <a:gd name="connsiteX9" fmla="*/ 10634 w 45711"/>
                    <a:gd name="connsiteY9" fmla="*/ 25135 h 102748"/>
                    <a:gd name="connsiteX10" fmla="*/ 10634 w 45711"/>
                    <a:gd name="connsiteY10" fmla="*/ 34111 h 102748"/>
                    <a:gd name="connsiteX11" fmla="*/ 0 w 45711"/>
                    <a:gd name="connsiteY11" fmla="*/ 34111 h 102748"/>
                    <a:gd name="connsiteX12" fmla="*/ 0 w 45711"/>
                    <a:gd name="connsiteY12" fmla="*/ 25825 h 102748"/>
                    <a:gd name="connsiteX13" fmla="*/ 22787 w 45711"/>
                    <a:gd name="connsiteY13" fmla="*/ 0 h 102748"/>
                    <a:gd name="connsiteX14" fmla="*/ 45712 w 45711"/>
                    <a:gd name="connsiteY14" fmla="*/ 25687 h 102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5711" h="102748">
                      <a:moveTo>
                        <a:pt x="45712" y="25687"/>
                      </a:moveTo>
                      <a:cubicBezTo>
                        <a:pt x="45712" y="56346"/>
                        <a:pt x="11324" y="67394"/>
                        <a:pt x="11186" y="90733"/>
                      </a:cubicBezTo>
                      <a:lnTo>
                        <a:pt x="11186" y="92390"/>
                      </a:lnTo>
                      <a:lnTo>
                        <a:pt x="44607" y="92390"/>
                      </a:lnTo>
                      <a:lnTo>
                        <a:pt x="44607" y="102748"/>
                      </a:lnTo>
                      <a:lnTo>
                        <a:pt x="0" y="102748"/>
                      </a:lnTo>
                      <a:lnTo>
                        <a:pt x="0" y="94048"/>
                      </a:lnTo>
                      <a:cubicBezTo>
                        <a:pt x="0" y="61179"/>
                        <a:pt x="34387" y="54827"/>
                        <a:pt x="34387" y="26239"/>
                      </a:cubicBezTo>
                      <a:cubicBezTo>
                        <a:pt x="34387" y="15744"/>
                        <a:pt x="30935" y="10220"/>
                        <a:pt x="22511" y="10220"/>
                      </a:cubicBezTo>
                      <a:cubicBezTo>
                        <a:pt x="14086" y="10220"/>
                        <a:pt x="10634" y="16158"/>
                        <a:pt x="10634" y="25135"/>
                      </a:cubicBezTo>
                      <a:lnTo>
                        <a:pt x="10634" y="34111"/>
                      </a:lnTo>
                      <a:lnTo>
                        <a:pt x="0" y="34111"/>
                      </a:lnTo>
                      <a:lnTo>
                        <a:pt x="0" y="25825"/>
                      </a:lnTo>
                      <a:cubicBezTo>
                        <a:pt x="0" y="10220"/>
                        <a:pt x="7181" y="0"/>
                        <a:pt x="22787" y="0"/>
                      </a:cubicBezTo>
                      <a:cubicBezTo>
                        <a:pt x="38392" y="0"/>
                        <a:pt x="45712" y="10220"/>
                        <a:pt x="45712" y="25687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:a16="http://schemas.microsoft.com/office/drawing/2014/main" id="{FAA01D96-89A0-9DAD-4EFD-CF2B50A5C59C}"/>
                    </a:ext>
                  </a:extLst>
                </p:cNvPr>
                <p:cNvSpPr/>
                <p:nvPr/>
              </p:nvSpPr>
              <p:spPr>
                <a:xfrm>
                  <a:off x="977686" y="2030304"/>
                  <a:ext cx="45849" cy="103991"/>
                </a:xfrm>
                <a:custGeom>
                  <a:avLst/>
                  <a:gdLst>
                    <a:gd name="connsiteX0" fmla="*/ 45850 w 45849"/>
                    <a:gd name="connsiteY0" fmla="*/ 25687 h 103991"/>
                    <a:gd name="connsiteX1" fmla="*/ 45850 w 45849"/>
                    <a:gd name="connsiteY1" fmla="*/ 28311 h 103991"/>
                    <a:gd name="connsiteX2" fmla="*/ 33559 w 45849"/>
                    <a:gd name="connsiteY2" fmla="*/ 49303 h 103991"/>
                    <a:gd name="connsiteX3" fmla="*/ 45850 w 45849"/>
                    <a:gd name="connsiteY3" fmla="*/ 70432 h 103991"/>
                    <a:gd name="connsiteX4" fmla="*/ 45850 w 45849"/>
                    <a:gd name="connsiteY4" fmla="*/ 78304 h 103991"/>
                    <a:gd name="connsiteX5" fmla="*/ 22925 w 45849"/>
                    <a:gd name="connsiteY5" fmla="*/ 103991 h 103991"/>
                    <a:gd name="connsiteX6" fmla="*/ 138 w 45849"/>
                    <a:gd name="connsiteY6" fmla="*/ 78304 h 103991"/>
                    <a:gd name="connsiteX7" fmla="*/ 138 w 45849"/>
                    <a:gd name="connsiteY7" fmla="*/ 71261 h 103991"/>
                    <a:gd name="connsiteX8" fmla="*/ 10772 w 45849"/>
                    <a:gd name="connsiteY8" fmla="*/ 71261 h 103991"/>
                    <a:gd name="connsiteX9" fmla="*/ 10772 w 45849"/>
                    <a:gd name="connsiteY9" fmla="*/ 78995 h 103991"/>
                    <a:gd name="connsiteX10" fmla="*/ 22649 w 45849"/>
                    <a:gd name="connsiteY10" fmla="*/ 93633 h 103991"/>
                    <a:gd name="connsiteX11" fmla="*/ 34526 w 45849"/>
                    <a:gd name="connsiteY11" fmla="*/ 77890 h 103991"/>
                    <a:gd name="connsiteX12" fmla="*/ 34526 w 45849"/>
                    <a:gd name="connsiteY12" fmla="*/ 70018 h 103991"/>
                    <a:gd name="connsiteX13" fmla="*/ 21682 w 45849"/>
                    <a:gd name="connsiteY13" fmla="*/ 54965 h 103991"/>
                    <a:gd name="connsiteX14" fmla="*/ 15606 w 45849"/>
                    <a:gd name="connsiteY14" fmla="*/ 54965 h 103991"/>
                    <a:gd name="connsiteX15" fmla="*/ 15606 w 45849"/>
                    <a:gd name="connsiteY15" fmla="*/ 44745 h 103991"/>
                    <a:gd name="connsiteX16" fmla="*/ 22234 w 45849"/>
                    <a:gd name="connsiteY16" fmla="*/ 44745 h 103991"/>
                    <a:gd name="connsiteX17" fmla="*/ 34387 w 45849"/>
                    <a:gd name="connsiteY17" fmla="*/ 30797 h 103991"/>
                    <a:gd name="connsiteX18" fmla="*/ 34387 w 45849"/>
                    <a:gd name="connsiteY18" fmla="*/ 26101 h 103991"/>
                    <a:gd name="connsiteX19" fmla="*/ 22511 w 45849"/>
                    <a:gd name="connsiteY19" fmla="*/ 10220 h 103991"/>
                    <a:gd name="connsiteX20" fmla="*/ 10634 w 45849"/>
                    <a:gd name="connsiteY20" fmla="*/ 24997 h 103991"/>
                    <a:gd name="connsiteX21" fmla="*/ 10634 w 45849"/>
                    <a:gd name="connsiteY21" fmla="*/ 30244 h 103991"/>
                    <a:gd name="connsiteX22" fmla="*/ 0 w 45849"/>
                    <a:gd name="connsiteY22" fmla="*/ 30244 h 103991"/>
                    <a:gd name="connsiteX23" fmla="*/ 0 w 45849"/>
                    <a:gd name="connsiteY23" fmla="*/ 25549 h 103991"/>
                    <a:gd name="connsiteX24" fmla="*/ 22787 w 45849"/>
                    <a:gd name="connsiteY24" fmla="*/ 0 h 103991"/>
                    <a:gd name="connsiteX25" fmla="*/ 45712 w 45849"/>
                    <a:gd name="connsiteY25" fmla="*/ 25549 h 103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45849" h="103991">
                      <a:moveTo>
                        <a:pt x="45850" y="25687"/>
                      </a:moveTo>
                      <a:lnTo>
                        <a:pt x="45850" y="28311"/>
                      </a:lnTo>
                      <a:cubicBezTo>
                        <a:pt x="45850" y="38807"/>
                        <a:pt x="41707" y="46126"/>
                        <a:pt x="33559" y="49303"/>
                      </a:cubicBezTo>
                      <a:cubicBezTo>
                        <a:pt x="42121" y="52479"/>
                        <a:pt x="45850" y="60213"/>
                        <a:pt x="45850" y="70432"/>
                      </a:cubicBezTo>
                      <a:lnTo>
                        <a:pt x="45850" y="78304"/>
                      </a:lnTo>
                      <a:cubicBezTo>
                        <a:pt x="45850" y="93910"/>
                        <a:pt x="38531" y="103991"/>
                        <a:pt x="22925" y="103991"/>
                      </a:cubicBezTo>
                      <a:cubicBezTo>
                        <a:pt x="7319" y="103991"/>
                        <a:pt x="138" y="93771"/>
                        <a:pt x="138" y="78304"/>
                      </a:cubicBezTo>
                      <a:lnTo>
                        <a:pt x="138" y="71261"/>
                      </a:lnTo>
                      <a:lnTo>
                        <a:pt x="10772" y="71261"/>
                      </a:lnTo>
                      <a:lnTo>
                        <a:pt x="10772" y="78995"/>
                      </a:lnTo>
                      <a:cubicBezTo>
                        <a:pt x="10772" y="88109"/>
                        <a:pt x="14501" y="93633"/>
                        <a:pt x="22649" y="93633"/>
                      </a:cubicBezTo>
                      <a:cubicBezTo>
                        <a:pt x="30797" y="93633"/>
                        <a:pt x="34526" y="88247"/>
                        <a:pt x="34526" y="77890"/>
                      </a:cubicBezTo>
                      <a:lnTo>
                        <a:pt x="34526" y="70018"/>
                      </a:lnTo>
                      <a:cubicBezTo>
                        <a:pt x="34526" y="59936"/>
                        <a:pt x="30244" y="55241"/>
                        <a:pt x="21682" y="54965"/>
                      </a:cubicBezTo>
                      <a:lnTo>
                        <a:pt x="15606" y="54965"/>
                      </a:lnTo>
                      <a:lnTo>
                        <a:pt x="15606" y="44745"/>
                      </a:lnTo>
                      <a:lnTo>
                        <a:pt x="22234" y="44745"/>
                      </a:lnTo>
                      <a:cubicBezTo>
                        <a:pt x="29830" y="44469"/>
                        <a:pt x="34387" y="39635"/>
                        <a:pt x="34387" y="30797"/>
                      </a:cubicBezTo>
                      <a:lnTo>
                        <a:pt x="34387" y="26101"/>
                      </a:lnTo>
                      <a:cubicBezTo>
                        <a:pt x="34387" y="15606"/>
                        <a:pt x="30797" y="10220"/>
                        <a:pt x="22511" y="10220"/>
                      </a:cubicBezTo>
                      <a:cubicBezTo>
                        <a:pt x="14225" y="10220"/>
                        <a:pt x="10634" y="15882"/>
                        <a:pt x="10634" y="24997"/>
                      </a:cubicBezTo>
                      <a:lnTo>
                        <a:pt x="10634" y="30244"/>
                      </a:lnTo>
                      <a:lnTo>
                        <a:pt x="0" y="30244"/>
                      </a:lnTo>
                      <a:lnTo>
                        <a:pt x="0" y="25549"/>
                      </a:lnTo>
                      <a:cubicBezTo>
                        <a:pt x="0" y="9943"/>
                        <a:pt x="7319" y="0"/>
                        <a:pt x="22787" y="0"/>
                      </a:cubicBezTo>
                      <a:cubicBezTo>
                        <a:pt x="38254" y="0"/>
                        <a:pt x="45712" y="10081"/>
                        <a:pt x="45712" y="25549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:a16="http://schemas.microsoft.com/office/drawing/2014/main" id="{EB53D9C4-ED3E-D42A-C108-5AE27F29CEFE}"/>
                    </a:ext>
                  </a:extLst>
                </p:cNvPr>
                <p:cNvSpPr/>
                <p:nvPr/>
              </p:nvSpPr>
              <p:spPr>
                <a:xfrm>
                  <a:off x="1034584" y="2063587"/>
                  <a:ext cx="10910" cy="69465"/>
                </a:xfrm>
                <a:custGeom>
                  <a:avLst/>
                  <a:gdLst>
                    <a:gd name="connsiteX0" fmla="*/ 10910 w 10910"/>
                    <a:gd name="connsiteY0" fmla="*/ 0 h 69465"/>
                    <a:gd name="connsiteX1" fmla="*/ 10910 w 10910"/>
                    <a:gd name="connsiteY1" fmla="*/ 14086 h 69465"/>
                    <a:gd name="connsiteX2" fmla="*/ 0 w 10910"/>
                    <a:gd name="connsiteY2" fmla="*/ 14086 h 69465"/>
                    <a:gd name="connsiteX3" fmla="*/ 0 w 10910"/>
                    <a:gd name="connsiteY3" fmla="*/ 0 h 69465"/>
                    <a:gd name="connsiteX4" fmla="*/ 10910 w 10910"/>
                    <a:gd name="connsiteY4" fmla="*/ 0 h 69465"/>
                    <a:gd name="connsiteX5" fmla="*/ 10910 w 10910"/>
                    <a:gd name="connsiteY5" fmla="*/ 55379 h 69465"/>
                    <a:gd name="connsiteX6" fmla="*/ 10910 w 10910"/>
                    <a:gd name="connsiteY6" fmla="*/ 69465 h 69465"/>
                    <a:gd name="connsiteX7" fmla="*/ 0 w 10910"/>
                    <a:gd name="connsiteY7" fmla="*/ 69465 h 69465"/>
                    <a:gd name="connsiteX8" fmla="*/ 0 w 10910"/>
                    <a:gd name="connsiteY8" fmla="*/ 55379 h 69465"/>
                    <a:gd name="connsiteX9" fmla="*/ 10910 w 10910"/>
                    <a:gd name="connsiteY9" fmla="*/ 55379 h 69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910" h="69465">
                      <a:moveTo>
                        <a:pt x="10910" y="0"/>
                      </a:moveTo>
                      <a:lnTo>
                        <a:pt x="10910" y="14086"/>
                      </a:lnTo>
                      <a:lnTo>
                        <a:pt x="0" y="14086"/>
                      </a:lnTo>
                      <a:lnTo>
                        <a:pt x="0" y="0"/>
                      </a:lnTo>
                      <a:lnTo>
                        <a:pt x="10910" y="0"/>
                      </a:lnTo>
                      <a:close/>
                      <a:moveTo>
                        <a:pt x="10910" y="55379"/>
                      </a:moveTo>
                      <a:lnTo>
                        <a:pt x="10910" y="69465"/>
                      </a:lnTo>
                      <a:lnTo>
                        <a:pt x="0" y="69465"/>
                      </a:lnTo>
                      <a:lnTo>
                        <a:pt x="0" y="55379"/>
                      </a:lnTo>
                      <a:lnTo>
                        <a:pt x="10910" y="55379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>
                      <a16:creationId xmlns:a16="http://schemas.microsoft.com/office/drawing/2014/main" id="{90DEE997-E304-BC6B-1824-3062AED6CF68}"/>
                    </a:ext>
                  </a:extLst>
                </p:cNvPr>
                <p:cNvSpPr/>
                <p:nvPr/>
              </p:nvSpPr>
              <p:spPr>
                <a:xfrm>
                  <a:off x="1056680" y="2031685"/>
                  <a:ext cx="45711" cy="102471"/>
                </a:xfrm>
                <a:custGeom>
                  <a:avLst/>
                  <a:gdLst>
                    <a:gd name="connsiteX0" fmla="*/ 11739 w 45711"/>
                    <a:gd name="connsiteY0" fmla="*/ 41154 h 102471"/>
                    <a:gd name="connsiteX1" fmla="*/ 26792 w 45711"/>
                    <a:gd name="connsiteY1" fmla="*/ 32730 h 102471"/>
                    <a:gd name="connsiteX2" fmla="*/ 45712 w 45711"/>
                    <a:gd name="connsiteY2" fmla="*/ 56898 h 102471"/>
                    <a:gd name="connsiteX3" fmla="*/ 45712 w 45711"/>
                    <a:gd name="connsiteY3" fmla="*/ 76785 h 102471"/>
                    <a:gd name="connsiteX4" fmla="*/ 22787 w 45711"/>
                    <a:gd name="connsiteY4" fmla="*/ 102472 h 102471"/>
                    <a:gd name="connsiteX5" fmla="*/ 0 w 45711"/>
                    <a:gd name="connsiteY5" fmla="*/ 76785 h 102471"/>
                    <a:gd name="connsiteX6" fmla="*/ 0 w 45711"/>
                    <a:gd name="connsiteY6" fmla="*/ 70018 h 102471"/>
                    <a:gd name="connsiteX7" fmla="*/ 10634 w 45711"/>
                    <a:gd name="connsiteY7" fmla="*/ 70018 h 102471"/>
                    <a:gd name="connsiteX8" fmla="*/ 10634 w 45711"/>
                    <a:gd name="connsiteY8" fmla="*/ 77614 h 102471"/>
                    <a:gd name="connsiteX9" fmla="*/ 22511 w 45711"/>
                    <a:gd name="connsiteY9" fmla="*/ 92252 h 102471"/>
                    <a:gd name="connsiteX10" fmla="*/ 34387 w 45711"/>
                    <a:gd name="connsiteY10" fmla="*/ 77614 h 102471"/>
                    <a:gd name="connsiteX11" fmla="*/ 34387 w 45711"/>
                    <a:gd name="connsiteY11" fmla="*/ 57865 h 102471"/>
                    <a:gd name="connsiteX12" fmla="*/ 22511 w 45711"/>
                    <a:gd name="connsiteY12" fmla="*/ 43226 h 102471"/>
                    <a:gd name="connsiteX13" fmla="*/ 11048 w 45711"/>
                    <a:gd name="connsiteY13" fmla="*/ 54136 h 102471"/>
                    <a:gd name="connsiteX14" fmla="*/ 11048 w 45711"/>
                    <a:gd name="connsiteY14" fmla="*/ 56484 h 102471"/>
                    <a:gd name="connsiteX15" fmla="*/ 414 w 45711"/>
                    <a:gd name="connsiteY15" fmla="*/ 56484 h 102471"/>
                    <a:gd name="connsiteX16" fmla="*/ 3176 w 45711"/>
                    <a:gd name="connsiteY16" fmla="*/ 0 h 102471"/>
                    <a:gd name="connsiteX17" fmla="*/ 43226 w 45711"/>
                    <a:gd name="connsiteY17" fmla="*/ 0 h 102471"/>
                    <a:gd name="connsiteX18" fmla="*/ 43226 w 45711"/>
                    <a:gd name="connsiteY18" fmla="*/ 10220 h 102471"/>
                    <a:gd name="connsiteX19" fmla="*/ 13258 w 45711"/>
                    <a:gd name="connsiteY19" fmla="*/ 10220 h 102471"/>
                    <a:gd name="connsiteX20" fmla="*/ 11601 w 45711"/>
                    <a:gd name="connsiteY20" fmla="*/ 41431 h 102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5711" h="102471">
                      <a:moveTo>
                        <a:pt x="11739" y="41154"/>
                      </a:moveTo>
                      <a:cubicBezTo>
                        <a:pt x="14915" y="35630"/>
                        <a:pt x="20025" y="32730"/>
                        <a:pt x="26792" y="32730"/>
                      </a:cubicBezTo>
                      <a:cubicBezTo>
                        <a:pt x="39912" y="32730"/>
                        <a:pt x="45712" y="42259"/>
                        <a:pt x="45712" y="56898"/>
                      </a:cubicBezTo>
                      <a:lnTo>
                        <a:pt x="45712" y="76785"/>
                      </a:lnTo>
                      <a:cubicBezTo>
                        <a:pt x="45712" y="92390"/>
                        <a:pt x="38254" y="102472"/>
                        <a:pt x="22787" y="102472"/>
                      </a:cubicBezTo>
                      <a:cubicBezTo>
                        <a:pt x="7319" y="102472"/>
                        <a:pt x="0" y="92252"/>
                        <a:pt x="0" y="76785"/>
                      </a:cubicBezTo>
                      <a:lnTo>
                        <a:pt x="0" y="70018"/>
                      </a:lnTo>
                      <a:lnTo>
                        <a:pt x="10634" y="70018"/>
                      </a:lnTo>
                      <a:lnTo>
                        <a:pt x="10634" y="77614"/>
                      </a:lnTo>
                      <a:cubicBezTo>
                        <a:pt x="10634" y="86728"/>
                        <a:pt x="14363" y="92252"/>
                        <a:pt x="22511" y="92252"/>
                      </a:cubicBezTo>
                      <a:cubicBezTo>
                        <a:pt x="30659" y="92252"/>
                        <a:pt x="34387" y="86728"/>
                        <a:pt x="34387" y="77614"/>
                      </a:cubicBezTo>
                      <a:lnTo>
                        <a:pt x="34387" y="57865"/>
                      </a:lnTo>
                      <a:cubicBezTo>
                        <a:pt x="34387" y="48750"/>
                        <a:pt x="30659" y="43226"/>
                        <a:pt x="22511" y="43226"/>
                      </a:cubicBezTo>
                      <a:cubicBezTo>
                        <a:pt x="16296" y="43226"/>
                        <a:pt x="12015" y="46679"/>
                        <a:pt x="11048" y="54136"/>
                      </a:cubicBezTo>
                      <a:lnTo>
                        <a:pt x="11048" y="56484"/>
                      </a:lnTo>
                      <a:lnTo>
                        <a:pt x="414" y="56484"/>
                      </a:lnTo>
                      <a:lnTo>
                        <a:pt x="3176" y="0"/>
                      </a:lnTo>
                      <a:lnTo>
                        <a:pt x="43226" y="0"/>
                      </a:lnTo>
                      <a:lnTo>
                        <a:pt x="43226" y="10220"/>
                      </a:lnTo>
                      <a:lnTo>
                        <a:pt x="13258" y="10220"/>
                      </a:lnTo>
                      <a:lnTo>
                        <a:pt x="11601" y="41431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3" name="Полилиния: фигура 42">
                  <a:extLst>
                    <a:ext uri="{FF2B5EF4-FFF2-40B4-BE49-F238E27FC236}">
                      <a16:creationId xmlns:a16="http://schemas.microsoft.com/office/drawing/2014/main" id="{CDC608BE-9042-E175-40ED-05F5F44B5BE1}"/>
                    </a:ext>
                  </a:extLst>
                </p:cNvPr>
                <p:cNvSpPr/>
                <p:nvPr/>
              </p:nvSpPr>
              <p:spPr>
                <a:xfrm>
                  <a:off x="1112888" y="2030580"/>
                  <a:ext cx="46540" cy="103714"/>
                </a:xfrm>
                <a:custGeom>
                  <a:avLst/>
                  <a:gdLst>
                    <a:gd name="connsiteX0" fmla="*/ 46126 w 46540"/>
                    <a:gd name="connsiteY0" fmla="*/ 25273 h 103714"/>
                    <a:gd name="connsiteX1" fmla="*/ 46126 w 46540"/>
                    <a:gd name="connsiteY1" fmla="*/ 27206 h 103714"/>
                    <a:gd name="connsiteX2" fmla="*/ 35492 w 46540"/>
                    <a:gd name="connsiteY2" fmla="*/ 27206 h 103714"/>
                    <a:gd name="connsiteX3" fmla="*/ 35492 w 46540"/>
                    <a:gd name="connsiteY3" fmla="*/ 24582 h 103714"/>
                    <a:gd name="connsiteX4" fmla="*/ 23477 w 46540"/>
                    <a:gd name="connsiteY4" fmla="*/ 10081 h 103714"/>
                    <a:gd name="connsiteX5" fmla="*/ 11186 w 46540"/>
                    <a:gd name="connsiteY5" fmla="*/ 26516 h 103714"/>
                    <a:gd name="connsiteX6" fmla="*/ 11186 w 46540"/>
                    <a:gd name="connsiteY6" fmla="*/ 49303 h 103714"/>
                    <a:gd name="connsiteX7" fmla="*/ 27620 w 46540"/>
                    <a:gd name="connsiteY7" fmla="*/ 38392 h 103714"/>
                    <a:gd name="connsiteX8" fmla="*/ 46540 w 46540"/>
                    <a:gd name="connsiteY8" fmla="*/ 62560 h 103714"/>
                    <a:gd name="connsiteX9" fmla="*/ 46540 w 46540"/>
                    <a:gd name="connsiteY9" fmla="*/ 78028 h 103714"/>
                    <a:gd name="connsiteX10" fmla="*/ 23339 w 46540"/>
                    <a:gd name="connsiteY10" fmla="*/ 103715 h 103714"/>
                    <a:gd name="connsiteX11" fmla="*/ 0 w 46540"/>
                    <a:gd name="connsiteY11" fmla="*/ 78028 h 103714"/>
                    <a:gd name="connsiteX12" fmla="*/ 0 w 46540"/>
                    <a:gd name="connsiteY12" fmla="*/ 26101 h 103714"/>
                    <a:gd name="connsiteX13" fmla="*/ 23339 w 46540"/>
                    <a:gd name="connsiteY13" fmla="*/ 0 h 103714"/>
                    <a:gd name="connsiteX14" fmla="*/ 46264 w 46540"/>
                    <a:gd name="connsiteY14" fmla="*/ 25411 h 103714"/>
                    <a:gd name="connsiteX15" fmla="*/ 11048 w 46540"/>
                    <a:gd name="connsiteY15" fmla="*/ 63389 h 103714"/>
                    <a:gd name="connsiteX16" fmla="*/ 11048 w 46540"/>
                    <a:gd name="connsiteY16" fmla="*/ 78580 h 103714"/>
                    <a:gd name="connsiteX17" fmla="*/ 23063 w 46540"/>
                    <a:gd name="connsiteY17" fmla="*/ 93219 h 103714"/>
                    <a:gd name="connsiteX18" fmla="*/ 35078 w 46540"/>
                    <a:gd name="connsiteY18" fmla="*/ 78580 h 103714"/>
                    <a:gd name="connsiteX19" fmla="*/ 35078 w 46540"/>
                    <a:gd name="connsiteY19" fmla="*/ 63389 h 103714"/>
                    <a:gd name="connsiteX20" fmla="*/ 23063 w 46540"/>
                    <a:gd name="connsiteY20" fmla="*/ 48750 h 103714"/>
                    <a:gd name="connsiteX21" fmla="*/ 11048 w 46540"/>
                    <a:gd name="connsiteY21" fmla="*/ 63389 h 103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6540" h="103714">
                      <a:moveTo>
                        <a:pt x="46126" y="25273"/>
                      </a:moveTo>
                      <a:lnTo>
                        <a:pt x="46126" y="27206"/>
                      </a:lnTo>
                      <a:lnTo>
                        <a:pt x="35492" y="27206"/>
                      </a:lnTo>
                      <a:lnTo>
                        <a:pt x="35492" y="24582"/>
                      </a:lnTo>
                      <a:cubicBezTo>
                        <a:pt x="35492" y="15467"/>
                        <a:pt x="31764" y="10081"/>
                        <a:pt x="23477" y="10081"/>
                      </a:cubicBezTo>
                      <a:cubicBezTo>
                        <a:pt x="15191" y="10081"/>
                        <a:pt x="11186" y="15606"/>
                        <a:pt x="11186" y="26516"/>
                      </a:cubicBezTo>
                      <a:lnTo>
                        <a:pt x="11186" y="49303"/>
                      </a:lnTo>
                      <a:cubicBezTo>
                        <a:pt x="13948" y="42397"/>
                        <a:pt x="19472" y="38392"/>
                        <a:pt x="27620" y="38392"/>
                      </a:cubicBezTo>
                      <a:cubicBezTo>
                        <a:pt x="40740" y="38392"/>
                        <a:pt x="46540" y="47783"/>
                        <a:pt x="46540" y="62560"/>
                      </a:cubicBezTo>
                      <a:lnTo>
                        <a:pt x="46540" y="78028"/>
                      </a:lnTo>
                      <a:cubicBezTo>
                        <a:pt x="46540" y="93633"/>
                        <a:pt x="38807" y="103715"/>
                        <a:pt x="23339" y="103715"/>
                      </a:cubicBezTo>
                      <a:cubicBezTo>
                        <a:pt x="7872" y="103715"/>
                        <a:pt x="0" y="93495"/>
                        <a:pt x="0" y="78028"/>
                      </a:cubicBezTo>
                      <a:lnTo>
                        <a:pt x="0" y="26101"/>
                      </a:lnTo>
                      <a:cubicBezTo>
                        <a:pt x="0" y="9943"/>
                        <a:pt x="7319" y="0"/>
                        <a:pt x="23339" y="0"/>
                      </a:cubicBezTo>
                      <a:cubicBezTo>
                        <a:pt x="39359" y="0"/>
                        <a:pt x="46264" y="9943"/>
                        <a:pt x="46264" y="25411"/>
                      </a:cubicBezTo>
                      <a:close/>
                      <a:moveTo>
                        <a:pt x="11048" y="63389"/>
                      </a:moveTo>
                      <a:lnTo>
                        <a:pt x="11048" y="78580"/>
                      </a:lnTo>
                      <a:cubicBezTo>
                        <a:pt x="11048" y="87695"/>
                        <a:pt x="14777" y="93219"/>
                        <a:pt x="23063" y="93219"/>
                      </a:cubicBezTo>
                      <a:cubicBezTo>
                        <a:pt x="31349" y="93219"/>
                        <a:pt x="35078" y="87695"/>
                        <a:pt x="35078" y="78580"/>
                      </a:cubicBezTo>
                      <a:lnTo>
                        <a:pt x="35078" y="63389"/>
                      </a:lnTo>
                      <a:cubicBezTo>
                        <a:pt x="35078" y="54274"/>
                        <a:pt x="31211" y="48750"/>
                        <a:pt x="23063" y="48750"/>
                      </a:cubicBezTo>
                      <a:cubicBezTo>
                        <a:pt x="14915" y="48750"/>
                        <a:pt x="11048" y="54274"/>
                        <a:pt x="11048" y="63389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44" name="Рисунок 10">
                <a:extLst>
                  <a:ext uri="{FF2B5EF4-FFF2-40B4-BE49-F238E27FC236}">
                    <a16:creationId xmlns:a16="http://schemas.microsoft.com/office/drawing/2014/main" id="{4C4236D2-E5C5-BB53-8536-898C1DD78FD5}"/>
                  </a:ext>
                </a:extLst>
              </p:cNvPr>
              <p:cNvGrpSpPr/>
              <p:nvPr/>
            </p:nvGrpSpPr>
            <p:grpSpPr>
              <a:xfrm>
                <a:off x="2718465" y="2017875"/>
                <a:ext cx="514707" cy="116282"/>
                <a:chOff x="2718465" y="2017875"/>
                <a:chExt cx="514707" cy="116282"/>
              </a:xfrm>
              <a:grpFill/>
            </p:grpSpPr>
            <p:sp>
              <p:nvSpPr>
                <p:cNvPr id="45" name="Полилиния: фигура 44">
                  <a:extLst>
                    <a:ext uri="{FF2B5EF4-FFF2-40B4-BE49-F238E27FC236}">
                      <a16:creationId xmlns:a16="http://schemas.microsoft.com/office/drawing/2014/main" id="{B483952A-46EF-96CA-84EA-6B60607EA490}"/>
                    </a:ext>
                  </a:extLst>
                </p:cNvPr>
                <p:cNvSpPr/>
                <p:nvPr/>
              </p:nvSpPr>
              <p:spPr>
                <a:xfrm>
                  <a:off x="2718465" y="2060272"/>
                  <a:ext cx="28725" cy="71813"/>
                </a:xfrm>
                <a:custGeom>
                  <a:avLst/>
                  <a:gdLst>
                    <a:gd name="connsiteX0" fmla="*/ 0 w 28725"/>
                    <a:gd name="connsiteY0" fmla="*/ 0 h 71813"/>
                    <a:gd name="connsiteX1" fmla="*/ 28725 w 28725"/>
                    <a:gd name="connsiteY1" fmla="*/ 0 h 71813"/>
                    <a:gd name="connsiteX2" fmla="*/ 28725 w 28725"/>
                    <a:gd name="connsiteY2" fmla="*/ 71813 h 71813"/>
                    <a:gd name="connsiteX3" fmla="*/ 0 w 28725"/>
                    <a:gd name="connsiteY3" fmla="*/ 71813 h 71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725" h="71813">
                      <a:moveTo>
                        <a:pt x="0" y="0"/>
                      </a:moveTo>
                      <a:lnTo>
                        <a:pt x="28725" y="0"/>
                      </a:lnTo>
                      <a:lnTo>
                        <a:pt x="28725" y="71813"/>
                      </a:lnTo>
                      <a:lnTo>
                        <a:pt x="0" y="71813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6" name="Полилиния: фигура 45">
                  <a:extLst>
                    <a:ext uri="{FF2B5EF4-FFF2-40B4-BE49-F238E27FC236}">
                      <a16:creationId xmlns:a16="http://schemas.microsoft.com/office/drawing/2014/main" id="{F39B7180-784E-A9C7-DBD2-30EC461458C7}"/>
                    </a:ext>
                  </a:extLst>
                </p:cNvPr>
                <p:cNvSpPr/>
                <p:nvPr/>
              </p:nvSpPr>
              <p:spPr>
                <a:xfrm>
                  <a:off x="2756720" y="2045909"/>
                  <a:ext cx="28725" cy="86175"/>
                </a:xfrm>
                <a:custGeom>
                  <a:avLst/>
                  <a:gdLst>
                    <a:gd name="connsiteX0" fmla="*/ 0 w 28725"/>
                    <a:gd name="connsiteY0" fmla="*/ 0 h 86175"/>
                    <a:gd name="connsiteX1" fmla="*/ 28725 w 28725"/>
                    <a:gd name="connsiteY1" fmla="*/ 0 h 86175"/>
                    <a:gd name="connsiteX2" fmla="*/ 28725 w 28725"/>
                    <a:gd name="connsiteY2" fmla="*/ 86176 h 86175"/>
                    <a:gd name="connsiteX3" fmla="*/ 0 w 28725"/>
                    <a:gd name="connsiteY3" fmla="*/ 86176 h 86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725" h="86175">
                      <a:moveTo>
                        <a:pt x="0" y="0"/>
                      </a:moveTo>
                      <a:lnTo>
                        <a:pt x="28725" y="0"/>
                      </a:lnTo>
                      <a:lnTo>
                        <a:pt x="28725" y="86176"/>
                      </a:lnTo>
                      <a:lnTo>
                        <a:pt x="0" y="86176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7" name="Полилиния: фигура 46">
                  <a:extLst>
                    <a:ext uri="{FF2B5EF4-FFF2-40B4-BE49-F238E27FC236}">
                      <a16:creationId xmlns:a16="http://schemas.microsoft.com/office/drawing/2014/main" id="{0E7B4C8E-25FF-0A70-FA59-7DFADFAB317A}"/>
                    </a:ext>
                  </a:extLst>
                </p:cNvPr>
                <p:cNvSpPr/>
                <p:nvPr/>
              </p:nvSpPr>
              <p:spPr>
                <a:xfrm>
                  <a:off x="2794974" y="2035690"/>
                  <a:ext cx="28725" cy="96395"/>
                </a:xfrm>
                <a:custGeom>
                  <a:avLst/>
                  <a:gdLst>
                    <a:gd name="connsiteX0" fmla="*/ 0 w 28725"/>
                    <a:gd name="connsiteY0" fmla="*/ 0 h 96395"/>
                    <a:gd name="connsiteX1" fmla="*/ 28725 w 28725"/>
                    <a:gd name="connsiteY1" fmla="*/ 0 h 96395"/>
                    <a:gd name="connsiteX2" fmla="*/ 28725 w 28725"/>
                    <a:gd name="connsiteY2" fmla="*/ 96395 h 96395"/>
                    <a:gd name="connsiteX3" fmla="*/ 0 w 28725"/>
                    <a:gd name="connsiteY3" fmla="*/ 96395 h 96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725" h="96395">
                      <a:moveTo>
                        <a:pt x="0" y="0"/>
                      </a:moveTo>
                      <a:lnTo>
                        <a:pt x="28725" y="0"/>
                      </a:lnTo>
                      <a:lnTo>
                        <a:pt x="28725" y="96395"/>
                      </a:lnTo>
                      <a:lnTo>
                        <a:pt x="0" y="96395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8" name="Полилиния: фигура 47">
                  <a:extLst>
                    <a:ext uri="{FF2B5EF4-FFF2-40B4-BE49-F238E27FC236}">
                      <a16:creationId xmlns:a16="http://schemas.microsoft.com/office/drawing/2014/main" id="{993AF581-45D6-6DB8-7F86-69EF6F1B47EE}"/>
                    </a:ext>
                  </a:extLst>
                </p:cNvPr>
                <p:cNvSpPr/>
                <p:nvPr/>
              </p:nvSpPr>
              <p:spPr>
                <a:xfrm>
                  <a:off x="2833367" y="2017875"/>
                  <a:ext cx="28725" cy="114210"/>
                </a:xfrm>
                <a:custGeom>
                  <a:avLst/>
                  <a:gdLst>
                    <a:gd name="connsiteX0" fmla="*/ 0 w 28725"/>
                    <a:gd name="connsiteY0" fmla="*/ 0 h 114210"/>
                    <a:gd name="connsiteX1" fmla="*/ 28725 w 28725"/>
                    <a:gd name="connsiteY1" fmla="*/ 0 h 114210"/>
                    <a:gd name="connsiteX2" fmla="*/ 28725 w 28725"/>
                    <a:gd name="connsiteY2" fmla="*/ 114211 h 114210"/>
                    <a:gd name="connsiteX3" fmla="*/ 0 w 28725"/>
                    <a:gd name="connsiteY3" fmla="*/ 114211 h 114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725" h="114210">
                      <a:moveTo>
                        <a:pt x="0" y="0"/>
                      </a:moveTo>
                      <a:lnTo>
                        <a:pt x="28725" y="0"/>
                      </a:lnTo>
                      <a:lnTo>
                        <a:pt x="28725" y="114211"/>
                      </a:lnTo>
                      <a:lnTo>
                        <a:pt x="0" y="114211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grpSp>
              <p:nvGrpSpPr>
                <p:cNvPr id="49" name="Рисунок 10">
                  <a:extLst>
                    <a:ext uri="{FF2B5EF4-FFF2-40B4-BE49-F238E27FC236}">
                      <a16:creationId xmlns:a16="http://schemas.microsoft.com/office/drawing/2014/main" id="{56FFB8B3-4914-744F-BE09-E6395E21A5D9}"/>
                    </a:ext>
                  </a:extLst>
                </p:cNvPr>
                <p:cNvGrpSpPr/>
                <p:nvPr/>
              </p:nvGrpSpPr>
              <p:grpSpPr>
                <a:xfrm>
                  <a:off x="3045216" y="2024780"/>
                  <a:ext cx="187957" cy="105372"/>
                  <a:chOff x="3045216" y="2024780"/>
                  <a:chExt cx="187957" cy="105372"/>
                </a:xfrm>
                <a:grpFill/>
              </p:grpSpPr>
              <p:sp>
                <p:nvSpPr>
                  <p:cNvPr id="50" name="Полилиния: фигура 49">
                    <a:extLst>
                      <a:ext uri="{FF2B5EF4-FFF2-40B4-BE49-F238E27FC236}">
                        <a16:creationId xmlns:a16="http://schemas.microsoft.com/office/drawing/2014/main" id="{0F0CE446-84A9-80E1-2795-DECE28190409}"/>
                      </a:ext>
                    </a:extLst>
                  </p:cNvPr>
                  <p:cNvSpPr/>
                  <p:nvPr/>
                </p:nvSpPr>
                <p:spPr>
                  <a:xfrm>
                    <a:off x="3045216" y="2024780"/>
                    <a:ext cx="172351" cy="105372"/>
                  </a:xfrm>
                  <a:custGeom>
                    <a:avLst/>
                    <a:gdLst>
                      <a:gd name="connsiteX0" fmla="*/ 172352 w 172351"/>
                      <a:gd name="connsiteY0" fmla="*/ 105372 h 105372"/>
                      <a:gd name="connsiteX1" fmla="*/ 0 w 172351"/>
                      <a:gd name="connsiteY1" fmla="*/ 105372 h 105372"/>
                      <a:gd name="connsiteX2" fmla="*/ 0 w 172351"/>
                      <a:gd name="connsiteY2" fmla="*/ 0 h 105372"/>
                      <a:gd name="connsiteX3" fmla="*/ 172352 w 172351"/>
                      <a:gd name="connsiteY3" fmla="*/ 0 h 105372"/>
                      <a:gd name="connsiteX4" fmla="*/ 172352 w 172351"/>
                      <a:gd name="connsiteY4" fmla="*/ 105372 h 105372"/>
                      <a:gd name="connsiteX5" fmla="*/ 9529 w 172351"/>
                      <a:gd name="connsiteY5" fmla="*/ 95843 h 105372"/>
                      <a:gd name="connsiteX6" fmla="*/ 162685 w 172351"/>
                      <a:gd name="connsiteY6" fmla="*/ 95843 h 105372"/>
                      <a:gd name="connsiteX7" fmla="*/ 162685 w 172351"/>
                      <a:gd name="connsiteY7" fmla="*/ 9667 h 105372"/>
                      <a:gd name="connsiteX8" fmla="*/ 9529 w 172351"/>
                      <a:gd name="connsiteY8" fmla="*/ 9667 h 105372"/>
                      <a:gd name="connsiteX9" fmla="*/ 9529 w 172351"/>
                      <a:gd name="connsiteY9" fmla="*/ 95843 h 1053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72351" h="105372">
                        <a:moveTo>
                          <a:pt x="172352" y="105372"/>
                        </a:moveTo>
                        <a:lnTo>
                          <a:pt x="0" y="105372"/>
                        </a:lnTo>
                        <a:lnTo>
                          <a:pt x="0" y="0"/>
                        </a:lnTo>
                        <a:lnTo>
                          <a:pt x="172352" y="0"/>
                        </a:lnTo>
                        <a:lnTo>
                          <a:pt x="172352" y="105372"/>
                        </a:lnTo>
                        <a:close/>
                        <a:moveTo>
                          <a:pt x="9529" y="95843"/>
                        </a:moveTo>
                        <a:lnTo>
                          <a:pt x="162685" y="95843"/>
                        </a:lnTo>
                        <a:lnTo>
                          <a:pt x="162685" y="9667"/>
                        </a:lnTo>
                        <a:lnTo>
                          <a:pt x="9529" y="9667"/>
                        </a:lnTo>
                        <a:lnTo>
                          <a:pt x="9529" y="95843"/>
                        </a:lnTo>
                        <a:close/>
                      </a:path>
                    </a:pathLst>
                  </a:custGeom>
                  <a:grpFill/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51" name="Полилиния: фигура 50">
                    <a:extLst>
                      <a:ext uri="{FF2B5EF4-FFF2-40B4-BE49-F238E27FC236}">
                        <a16:creationId xmlns:a16="http://schemas.microsoft.com/office/drawing/2014/main" id="{58A8346E-239E-EB6F-4CA7-78D80A53881E}"/>
                      </a:ext>
                    </a:extLst>
                  </p:cNvPr>
                  <p:cNvSpPr/>
                  <p:nvPr/>
                </p:nvSpPr>
                <p:spPr>
                  <a:xfrm>
                    <a:off x="3069107" y="2044805"/>
                    <a:ext cx="91009" cy="65322"/>
                  </a:xfrm>
                  <a:custGeom>
                    <a:avLst/>
                    <a:gdLst>
                      <a:gd name="connsiteX0" fmla="*/ 0 w 91009"/>
                      <a:gd name="connsiteY0" fmla="*/ 0 h 65322"/>
                      <a:gd name="connsiteX1" fmla="*/ 91009 w 91009"/>
                      <a:gd name="connsiteY1" fmla="*/ 0 h 65322"/>
                      <a:gd name="connsiteX2" fmla="*/ 91009 w 91009"/>
                      <a:gd name="connsiteY2" fmla="*/ 65322 h 65322"/>
                      <a:gd name="connsiteX3" fmla="*/ 0 w 91009"/>
                      <a:gd name="connsiteY3" fmla="*/ 65322 h 65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1009" h="65322">
                        <a:moveTo>
                          <a:pt x="0" y="0"/>
                        </a:moveTo>
                        <a:lnTo>
                          <a:pt x="91009" y="0"/>
                        </a:lnTo>
                        <a:lnTo>
                          <a:pt x="91009" y="65322"/>
                        </a:lnTo>
                        <a:lnTo>
                          <a:pt x="0" y="65322"/>
                        </a:lnTo>
                        <a:close/>
                      </a:path>
                    </a:pathLst>
                  </a:custGeom>
                  <a:grpFill/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52" name="Полилиния: фигура 51">
                    <a:extLst>
                      <a:ext uri="{FF2B5EF4-FFF2-40B4-BE49-F238E27FC236}">
                        <a16:creationId xmlns:a16="http://schemas.microsoft.com/office/drawing/2014/main" id="{3D32E71A-F880-C1F2-210A-C8E5AB611153}"/>
                      </a:ext>
                    </a:extLst>
                  </p:cNvPr>
                  <p:cNvSpPr/>
                  <p:nvPr/>
                </p:nvSpPr>
                <p:spPr>
                  <a:xfrm>
                    <a:off x="3211491" y="2065106"/>
                    <a:ext cx="21682" cy="24858"/>
                  </a:xfrm>
                  <a:custGeom>
                    <a:avLst/>
                    <a:gdLst>
                      <a:gd name="connsiteX0" fmla="*/ 0 w 21682"/>
                      <a:gd name="connsiteY0" fmla="*/ 0 h 24858"/>
                      <a:gd name="connsiteX1" fmla="*/ 21682 w 21682"/>
                      <a:gd name="connsiteY1" fmla="*/ 0 h 24858"/>
                      <a:gd name="connsiteX2" fmla="*/ 21682 w 21682"/>
                      <a:gd name="connsiteY2" fmla="*/ 24858 h 24858"/>
                      <a:gd name="connsiteX3" fmla="*/ 0 w 21682"/>
                      <a:gd name="connsiteY3" fmla="*/ 24858 h 248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82" h="24858">
                        <a:moveTo>
                          <a:pt x="0" y="0"/>
                        </a:moveTo>
                        <a:lnTo>
                          <a:pt x="21682" y="0"/>
                        </a:lnTo>
                        <a:lnTo>
                          <a:pt x="21682" y="24858"/>
                        </a:lnTo>
                        <a:lnTo>
                          <a:pt x="0" y="24858"/>
                        </a:lnTo>
                        <a:close/>
                      </a:path>
                    </a:pathLst>
                  </a:custGeom>
                  <a:grpFill/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53" name="Полилиния: фигура 52">
                  <a:extLst>
                    <a:ext uri="{FF2B5EF4-FFF2-40B4-BE49-F238E27FC236}">
                      <a16:creationId xmlns:a16="http://schemas.microsoft.com/office/drawing/2014/main" id="{786FF94D-A53C-FC34-8ECC-85B14A4493C2}"/>
                    </a:ext>
                  </a:extLst>
                </p:cNvPr>
                <p:cNvSpPr/>
                <p:nvPr/>
              </p:nvSpPr>
              <p:spPr>
                <a:xfrm>
                  <a:off x="2908688" y="2083668"/>
                  <a:ext cx="79562" cy="23559"/>
                </a:xfrm>
                <a:custGeom>
                  <a:avLst/>
                  <a:gdLst>
                    <a:gd name="connsiteX0" fmla="*/ 73276 w 79562"/>
                    <a:gd name="connsiteY0" fmla="*/ 23559 h 23559"/>
                    <a:gd name="connsiteX1" fmla="*/ 69962 w 79562"/>
                    <a:gd name="connsiteY1" fmla="*/ 22593 h 23559"/>
                    <a:gd name="connsiteX2" fmla="*/ 10716 w 79562"/>
                    <a:gd name="connsiteY2" fmla="*/ 21902 h 23559"/>
                    <a:gd name="connsiteX3" fmla="*/ 1601 w 79562"/>
                    <a:gd name="connsiteY3" fmla="*/ 21212 h 23559"/>
                    <a:gd name="connsiteX4" fmla="*/ 2153 w 79562"/>
                    <a:gd name="connsiteY4" fmla="*/ 12235 h 23559"/>
                    <a:gd name="connsiteX5" fmla="*/ 76453 w 79562"/>
                    <a:gd name="connsiteY5" fmla="*/ 11544 h 23559"/>
                    <a:gd name="connsiteX6" fmla="*/ 78662 w 79562"/>
                    <a:gd name="connsiteY6" fmla="*/ 20383 h 23559"/>
                    <a:gd name="connsiteX7" fmla="*/ 73138 w 79562"/>
                    <a:gd name="connsiteY7" fmla="*/ 23559 h 235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9562" h="23559">
                      <a:moveTo>
                        <a:pt x="73276" y="23559"/>
                      </a:moveTo>
                      <a:cubicBezTo>
                        <a:pt x="72171" y="23559"/>
                        <a:pt x="71067" y="23283"/>
                        <a:pt x="69962" y="22593"/>
                      </a:cubicBezTo>
                      <a:cubicBezTo>
                        <a:pt x="34884" y="1739"/>
                        <a:pt x="11682" y="21074"/>
                        <a:pt x="10716" y="21902"/>
                      </a:cubicBezTo>
                      <a:cubicBezTo>
                        <a:pt x="8092" y="24250"/>
                        <a:pt x="3949" y="23974"/>
                        <a:pt x="1601" y="21212"/>
                      </a:cubicBezTo>
                      <a:cubicBezTo>
                        <a:pt x="-747" y="18588"/>
                        <a:pt x="-470" y="14445"/>
                        <a:pt x="2153" y="12235"/>
                      </a:cubicBezTo>
                      <a:cubicBezTo>
                        <a:pt x="3396" y="11130"/>
                        <a:pt x="33088" y="-14281"/>
                        <a:pt x="76453" y="11544"/>
                      </a:cubicBezTo>
                      <a:cubicBezTo>
                        <a:pt x="79491" y="13340"/>
                        <a:pt x="80458" y="17345"/>
                        <a:pt x="78662" y="20383"/>
                      </a:cubicBezTo>
                      <a:cubicBezTo>
                        <a:pt x="77419" y="22455"/>
                        <a:pt x="75348" y="23559"/>
                        <a:pt x="73138" y="23559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54" name="Полилиния: фигура 53">
                  <a:extLst>
                    <a:ext uri="{FF2B5EF4-FFF2-40B4-BE49-F238E27FC236}">
                      <a16:creationId xmlns:a16="http://schemas.microsoft.com/office/drawing/2014/main" id="{6E8FCDF1-1C1E-93EB-CC82-1CCAABD830AE}"/>
                    </a:ext>
                  </a:extLst>
                </p:cNvPr>
                <p:cNvSpPr/>
                <p:nvPr/>
              </p:nvSpPr>
              <p:spPr>
                <a:xfrm>
                  <a:off x="2895707" y="2058087"/>
                  <a:ext cx="105525" cy="27457"/>
                </a:xfrm>
                <a:custGeom>
                  <a:avLst/>
                  <a:gdLst>
                    <a:gd name="connsiteX0" fmla="*/ 99239 w 105525"/>
                    <a:gd name="connsiteY0" fmla="*/ 27457 h 27457"/>
                    <a:gd name="connsiteX1" fmla="*/ 95925 w 105525"/>
                    <a:gd name="connsiteY1" fmla="*/ 26491 h 27457"/>
                    <a:gd name="connsiteX2" fmla="*/ 10716 w 105525"/>
                    <a:gd name="connsiteY2" fmla="*/ 25800 h 27457"/>
                    <a:gd name="connsiteX3" fmla="*/ 1601 w 105525"/>
                    <a:gd name="connsiteY3" fmla="*/ 25248 h 27457"/>
                    <a:gd name="connsiteX4" fmla="*/ 2154 w 105525"/>
                    <a:gd name="connsiteY4" fmla="*/ 16133 h 27457"/>
                    <a:gd name="connsiteX5" fmla="*/ 102416 w 105525"/>
                    <a:gd name="connsiteY5" fmla="*/ 15442 h 27457"/>
                    <a:gd name="connsiteX6" fmla="*/ 104625 w 105525"/>
                    <a:gd name="connsiteY6" fmla="*/ 24281 h 27457"/>
                    <a:gd name="connsiteX7" fmla="*/ 99101 w 105525"/>
                    <a:gd name="connsiteY7" fmla="*/ 27457 h 274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525" h="27457">
                      <a:moveTo>
                        <a:pt x="99239" y="27457"/>
                      </a:moveTo>
                      <a:cubicBezTo>
                        <a:pt x="98135" y="27457"/>
                        <a:pt x="97030" y="27181"/>
                        <a:pt x="95925" y="26491"/>
                      </a:cubicBezTo>
                      <a:cubicBezTo>
                        <a:pt x="45241" y="-3616"/>
                        <a:pt x="11130" y="25524"/>
                        <a:pt x="10716" y="25800"/>
                      </a:cubicBezTo>
                      <a:cubicBezTo>
                        <a:pt x="8092" y="28148"/>
                        <a:pt x="3949" y="27872"/>
                        <a:pt x="1601" y="25248"/>
                      </a:cubicBezTo>
                      <a:cubicBezTo>
                        <a:pt x="-747" y="22624"/>
                        <a:pt x="-470" y="18481"/>
                        <a:pt x="2154" y="16133"/>
                      </a:cubicBezTo>
                      <a:cubicBezTo>
                        <a:pt x="2568" y="15719"/>
                        <a:pt x="43722" y="-19497"/>
                        <a:pt x="102416" y="15442"/>
                      </a:cubicBezTo>
                      <a:cubicBezTo>
                        <a:pt x="105454" y="17238"/>
                        <a:pt x="106421" y="21243"/>
                        <a:pt x="104625" y="24281"/>
                      </a:cubicBezTo>
                      <a:cubicBezTo>
                        <a:pt x="103383" y="26353"/>
                        <a:pt x="101311" y="27457"/>
                        <a:pt x="99101" y="27457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55" name="Полилиния: фигура 54">
                  <a:extLst>
                    <a:ext uri="{FF2B5EF4-FFF2-40B4-BE49-F238E27FC236}">
                      <a16:creationId xmlns:a16="http://schemas.microsoft.com/office/drawing/2014/main" id="{F2993F4E-4111-2475-AB40-74F715FA76C4}"/>
                    </a:ext>
                  </a:extLst>
                </p:cNvPr>
                <p:cNvSpPr/>
                <p:nvPr/>
              </p:nvSpPr>
              <p:spPr>
                <a:xfrm>
                  <a:off x="2883968" y="2029270"/>
                  <a:ext cx="129003" cy="31278"/>
                </a:xfrm>
                <a:custGeom>
                  <a:avLst/>
                  <a:gdLst>
                    <a:gd name="connsiteX0" fmla="*/ 122717 w 129003"/>
                    <a:gd name="connsiteY0" fmla="*/ 31278 h 31278"/>
                    <a:gd name="connsiteX1" fmla="*/ 119402 w 129003"/>
                    <a:gd name="connsiteY1" fmla="*/ 30311 h 31278"/>
                    <a:gd name="connsiteX2" fmla="*/ 10716 w 129003"/>
                    <a:gd name="connsiteY2" fmla="*/ 29621 h 31278"/>
                    <a:gd name="connsiteX3" fmla="*/ 1601 w 129003"/>
                    <a:gd name="connsiteY3" fmla="*/ 28930 h 31278"/>
                    <a:gd name="connsiteX4" fmla="*/ 2154 w 129003"/>
                    <a:gd name="connsiteY4" fmla="*/ 19816 h 31278"/>
                    <a:gd name="connsiteX5" fmla="*/ 125893 w 129003"/>
                    <a:gd name="connsiteY5" fmla="*/ 19125 h 31278"/>
                    <a:gd name="connsiteX6" fmla="*/ 128103 w 129003"/>
                    <a:gd name="connsiteY6" fmla="*/ 27964 h 31278"/>
                    <a:gd name="connsiteX7" fmla="*/ 122579 w 129003"/>
                    <a:gd name="connsiteY7" fmla="*/ 31140 h 31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9003" h="31278">
                      <a:moveTo>
                        <a:pt x="122717" y="31278"/>
                      </a:moveTo>
                      <a:cubicBezTo>
                        <a:pt x="121612" y="31278"/>
                        <a:pt x="120507" y="31002"/>
                        <a:pt x="119402" y="30311"/>
                      </a:cubicBezTo>
                      <a:cubicBezTo>
                        <a:pt x="55185" y="-7943"/>
                        <a:pt x="12511" y="28102"/>
                        <a:pt x="10716" y="29621"/>
                      </a:cubicBezTo>
                      <a:cubicBezTo>
                        <a:pt x="8092" y="31969"/>
                        <a:pt x="3949" y="31692"/>
                        <a:pt x="1601" y="28930"/>
                      </a:cubicBezTo>
                      <a:cubicBezTo>
                        <a:pt x="-747" y="26306"/>
                        <a:pt x="-470" y="22163"/>
                        <a:pt x="2154" y="19816"/>
                      </a:cubicBezTo>
                      <a:cubicBezTo>
                        <a:pt x="2706" y="19401"/>
                        <a:pt x="53390" y="-24101"/>
                        <a:pt x="125893" y="19125"/>
                      </a:cubicBezTo>
                      <a:cubicBezTo>
                        <a:pt x="128932" y="20920"/>
                        <a:pt x="129898" y="24925"/>
                        <a:pt x="128103" y="27964"/>
                      </a:cubicBezTo>
                      <a:cubicBezTo>
                        <a:pt x="126860" y="30035"/>
                        <a:pt x="124788" y="31140"/>
                        <a:pt x="122579" y="31140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56" name="Полилиния: фигура 55">
                  <a:extLst>
                    <a:ext uri="{FF2B5EF4-FFF2-40B4-BE49-F238E27FC236}">
                      <a16:creationId xmlns:a16="http://schemas.microsoft.com/office/drawing/2014/main" id="{DC08F515-D17F-9786-39EB-0E34E156F2AB}"/>
                    </a:ext>
                  </a:extLst>
                </p:cNvPr>
                <p:cNvSpPr/>
                <p:nvPr/>
              </p:nvSpPr>
              <p:spPr>
                <a:xfrm>
                  <a:off x="2930314" y="2101841"/>
                  <a:ext cx="32315" cy="32315"/>
                </a:xfrm>
                <a:custGeom>
                  <a:avLst/>
                  <a:gdLst>
                    <a:gd name="connsiteX0" fmla="*/ 32316 w 32315"/>
                    <a:gd name="connsiteY0" fmla="*/ 16158 h 32315"/>
                    <a:gd name="connsiteX1" fmla="*/ 16158 w 32315"/>
                    <a:gd name="connsiteY1" fmla="*/ 32316 h 32315"/>
                    <a:gd name="connsiteX2" fmla="*/ 0 w 32315"/>
                    <a:gd name="connsiteY2" fmla="*/ 16158 h 32315"/>
                    <a:gd name="connsiteX3" fmla="*/ 16158 w 32315"/>
                    <a:gd name="connsiteY3" fmla="*/ 0 h 32315"/>
                    <a:gd name="connsiteX4" fmla="*/ 32316 w 32315"/>
                    <a:gd name="connsiteY4" fmla="*/ 16158 h 32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315" h="32315">
                      <a:moveTo>
                        <a:pt x="32316" y="16158"/>
                      </a:moveTo>
                      <a:cubicBezTo>
                        <a:pt x="32316" y="25135"/>
                        <a:pt x="25135" y="32316"/>
                        <a:pt x="16158" y="32316"/>
                      </a:cubicBezTo>
                      <a:cubicBezTo>
                        <a:pt x="7181" y="32316"/>
                        <a:pt x="0" y="25135"/>
                        <a:pt x="0" y="16158"/>
                      </a:cubicBezTo>
                      <a:cubicBezTo>
                        <a:pt x="0" y="7181"/>
                        <a:pt x="7181" y="0"/>
                        <a:pt x="16158" y="0"/>
                      </a:cubicBezTo>
                      <a:cubicBezTo>
                        <a:pt x="25135" y="0"/>
                        <a:pt x="32316" y="7181"/>
                        <a:pt x="32316" y="16158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57" name="Полилиния: фигура 56">
              <a:extLst>
                <a:ext uri="{FF2B5EF4-FFF2-40B4-BE49-F238E27FC236}">
                  <a16:creationId xmlns:a16="http://schemas.microsoft.com/office/drawing/2014/main" id="{2BC69619-F585-A6FF-5EE9-8016A4552CE8}"/>
                </a:ext>
              </a:extLst>
            </p:cNvPr>
            <p:cNvSpPr/>
            <p:nvPr/>
          </p:nvSpPr>
          <p:spPr>
            <a:xfrm>
              <a:off x="664194" y="1840828"/>
              <a:ext cx="2807896" cy="5228830"/>
            </a:xfrm>
            <a:custGeom>
              <a:avLst/>
              <a:gdLst>
                <a:gd name="connsiteX0" fmla="*/ 2759975 w 2807896"/>
                <a:gd name="connsiteY0" fmla="*/ 285043 h 5228830"/>
                <a:gd name="connsiteX1" fmla="*/ 2759975 w 2807896"/>
                <a:gd name="connsiteY1" fmla="*/ 439165 h 5228830"/>
                <a:gd name="connsiteX2" fmla="*/ 2807897 w 2807896"/>
                <a:gd name="connsiteY2" fmla="*/ 439165 h 5228830"/>
                <a:gd name="connsiteX3" fmla="*/ 2807897 w 2807896"/>
                <a:gd name="connsiteY3" fmla="*/ 876950 h 5228830"/>
                <a:gd name="connsiteX4" fmla="*/ 2759975 w 2807896"/>
                <a:gd name="connsiteY4" fmla="*/ 876950 h 5228830"/>
                <a:gd name="connsiteX5" fmla="*/ 2759975 w 2807896"/>
                <a:gd name="connsiteY5" fmla="*/ 976383 h 5228830"/>
                <a:gd name="connsiteX6" fmla="*/ 2807897 w 2807896"/>
                <a:gd name="connsiteY6" fmla="*/ 976383 h 5228830"/>
                <a:gd name="connsiteX7" fmla="*/ 2807897 w 2807896"/>
                <a:gd name="connsiteY7" fmla="*/ 1414168 h 5228830"/>
                <a:gd name="connsiteX8" fmla="*/ 2759975 w 2807896"/>
                <a:gd name="connsiteY8" fmla="*/ 1414168 h 5228830"/>
                <a:gd name="connsiteX9" fmla="*/ 2759975 w 2807896"/>
                <a:gd name="connsiteY9" fmla="*/ 1513601 h 5228830"/>
                <a:gd name="connsiteX10" fmla="*/ 2807897 w 2807896"/>
                <a:gd name="connsiteY10" fmla="*/ 1513601 h 5228830"/>
                <a:gd name="connsiteX11" fmla="*/ 2807897 w 2807896"/>
                <a:gd name="connsiteY11" fmla="*/ 1951386 h 5228830"/>
                <a:gd name="connsiteX12" fmla="*/ 2759975 w 2807896"/>
                <a:gd name="connsiteY12" fmla="*/ 1951386 h 5228830"/>
                <a:gd name="connsiteX13" fmla="*/ 2759975 w 2807896"/>
                <a:gd name="connsiteY13" fmla="*/ 4943787 h 5228830"/>
                <a:gd name="connsiteX14" fmla="*/ 2474932 w 2807896"/>
                <a:gd name="connsiteY14" fmla="*/ 5228830 h 5228830"/>
                <a:gd name="connsiteX15" fmla="*/ 319293 w 2807896"/>
                <a:gd name="connsiteY15" fmla="*/ 5228830 h 5228830"/>
                <a:gd name="connsiteX16" fmla="*/ 34249 w 2807896"/>
                <a:gd name="connsiteY16" fmla="*/ 4943787 h 5228830"/>
                <a:gd name="connsiteX17" fmla="*/ 34249 w 2807896"/>
                <a:gd name="connsiteY17" fmla="*/ 1227177 h 5228830"/>
                <a:gd name="connsiteX18" fmla="*/ 0 w 2807896"/>
                <a:gd name="connsiteY18" fmla="*/ 1227177 h 5228830"/>
                <a:gd name="connsiteX19" fmla="*/ 0 w 2807896"/>
                <a:gd name="connsiteY19" fmla="*/ 789393 h 5228830"/>
                <a:gd name="connsiteX20" fmla="*/ 34249 w 2807896"/>
                <a:gd name="connsiteY20" fmla="*/ 789393 h 5228830"/>
                <a:gd name="connsiteX21" fmla="*/ 34249 w 2807896"/>
                <a:gd name="connsiteY21" fmla="*/ 285043 h 5228830"/>
                <a:gd name="connsiteX22" fmla="*/ 319293 w 2807896"/>
                <a:gd name="connsiteY22" fmla="*/ 0 h 5228830"/>
                <a:gd name="connsiteX23" fmla="*/ 2474932 w 2807896"/>
                <a:gd name="connsiteY23" fmla="*/ 0 h 5228830"/>
                <a:gd name="connsiteX24" fmla="*/ 2759975 w 2807896"/>
                <a:gd name="connsiteY24" fmla="*/ 285043 h 5228830"/>
                <a:gd name="connsiteX25" fmla="*/ 2014637 w 2807896"/>
                <a:gd name="connsiteY25" fmla="*/ 106615 h 5228830"/>
                <a:gd name="connsiteX26" fmla="*/ 1930532 w 2807896"/>
                <a:gd name="connsiteY26" fmla="*/ 231874 h 5228830"/>
                <a:gd name="connsiteX27" fmla="*/ 1817703 w 2807896"/>
                <a:gd name="connsiteY27" fmla="*/ 291948 h 5228830"/>
                <a:gd name="connsiteX28" fmla="*/ 976521 w 2807896"/>
                <a:gd name="connsiteY28" fmla="*/ 291948 h 5228830"/>
                <a:gd name="connsiteX29" fmla="*/ 863692 w 2807896"/>
                <a:gd name="connsiteY29" fmla="*/ 231874 h 5228830"/>
                <a:gd name="connsiteX30" fmla="*/ 779588 w 2807896"/>
                <a:gd name="connsiteY30" fmla="*/ 106615 h 5228830"/>
                <a:gd name="connsiteX31" fmla="*/ 388896 w 2807896"/>
                <a:gd name="connsiteY31" fmla="*/ 106615 h 5228830"/>
                <a:gd name="connsiteX32" fmla="*/ 103853 w 2807896"/>
                <a:gd name="connsiteY32" fmla="*/ 391658 h 5228830"/>
                <a:gd name="connsiteX33" fmla="*/ 103853 w 2807896"/>
                <a:gd name="connsiteY33" fmla="*/ 4837172 h 5228830"/>
                <a:gd name="connsiteX34" fmla="*/ 388896 w 2807896"/>
                <a:gd name="connsiteY34" fmla="*/ 5122215 h 5228830"/>
                <a:gd name="connsiteX35" fmla="*/ 2405466 w 2807896"/>
                <a:gd name="connsiteY35" fmla="*/ 5122215 h 5228830"/>
                <a:gd name="connsiteX36" fmla="*/ 2690510 w 2807896"/>
                <a:gd name="connsiteY36" fmla="*/ 4837172 h 5228830"/>
                <a:gd name="connsiteX37" fmla="*/ 2690510 w 2807896"/>
                <a:gd name="connsiteY37" fmla="*/ 391796 h 5228830"/>
                <a:gd name="connsiteX38" fmla="*/ 2405466 w 2807896"/>
                <a:gd name="connsiteY38" fmla="*/ 106753 h 5228830"/>
                <a:gd name="connsiteX39" fmla="*/ 2014775 w 2807896"/>
                <a:gd name="connsiteY39" fmla="*/ 106753 h 522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807896" h="5228830">
                  <a:moveTo>
                    <a:pt x="2759975" y="285043"/>
                  </a:moveTo>
                  <a:lnTo>
                    <a:pt x="2759975" y="439165"/>
                  </a:lnTo>
                  <a:lnTo>
                    <a:pt x="2807897" y="439165"/>
                  </a:lnTo>
                  <a:lnTo>
                    <a:pt x="2807897" y="876950"/>
                  </a:lnTo>
                  <a:lnTo>
                    <a:pt x="2759975" y="876950"/>
                  </a:lnTo>
                  <a:lnTo>
                    <a:pt x="2759975" y="976383"/>
                  </a:lnTo>
                  <a:lnTo>
                    <a:pt x="2807897" y="976383"/>
                  </a:lnTo>
                  <a:lnTo>
                    <a:pt x="2807897" y="1414168"/>
                  </a:lnTo>
                  <a:lnTo>
                    <a:pt x="2759975" y="1414168"/>
                  </a:lnTo>
                  <a:lnTo>
                    <a:pt x="2759975" y="1513601"/>
                  </a:lnTo>
                  <a:lnTo>
                    <a:pt x="2807897" y="1513601"/>
                  </a:lnTo>
                  <a:lnTo>
                    <a:pt x="2807897" y="1951386"/>
                  </a:lnTo>
                  <a:lnTo>
                    <a:pt x="2759975" y="1951386"/>
                  </a:lnTo>
                  <a:lnTo>
                    <a:pt x="2759975" y="4943787"/>
                  </a:lnTo>
                  <a:cubicBezTo>
                    <a:pt x="2759975" y="5101224"/>
                    <a:pt x="2632368" y="5228830"/>
                    <a:pt x="2474932" y="5228830"/>
                  </a:cubicBezTo>
                  <a:lnTo>
                    <a:pt x="319293" y="5228830"/>
                  </a:lnTo>
                  <a:cubicBezTo>
                    <a:pt x="161856" y="5228830"/>
                    <a:pt x="34249" y="5101224"/>
                    <a:pt x="34249" y="4943787"/>
                  </a:cubicBezTo>
                  <a:lnTo>
                    <a:pt x="34249" y="1227177"/>
                  </a:lnTo>
                  <a:lnTo>
                    <a:pt x="0" y="1227177"/>
                  </a:lnTo>
                  <a:lnTo>
                    <a:pt x="0" y="789393"/>
                  </a:lnTo>
                  <a:lnTo>
                    <a:pt x="34249" y="789393"/>
                  </a:lnTo>
                  <a:lnTo>
                    <a:pt x="34249" y="285043"/>
                  </a:lnTo>
                  <a:cubicBezTo>
                    <a:pt x="34249" y="127607"/>
                    <a:pt x="161856" y="0"/>
                    <a:pt x="319293" y="0"/>
                  </a:cubicBezTo>
                  <a:lnTo>
                    <a:pt x="2474932" y="0"/>
                  </a:lnTo>
                  <a:cubicBezTo>
                    <a:pt x="2632368" y="0"/>
                    <a:pt x="2759975" y="127607"/>
                    <a:pt x="2759975" y="285043"/>
                  </a:cubicBezTo>
                  <a:close/>
                  <a:moveTo>
                    <a:pt x="2014637" y="106615"/>
                  </a:moveTo>
                  <a:lnTo>
                    <a:pt x="1930532" y="231874"/>
                  </a:lnTo>
                  <a:cubicBezTo>
                    <a:pt x="1905260" y="269438"/>
                    <a:pt x="1863000" y="291948"/>
                    <a:pt x="1817703" y="291948"/>
                  </a:cubicBezTo>
                  <a:lnTo>
                    <a:pt x="976521" y="291948"/>
                  </a:lnTo>
                  <a:cubicBezTo>
                    <a:pt x="931224" y="291948"/>
                    <a:pt x="888965" y="269438"/>
                    <a:pt x="863692" y="231874"/>
                  </a:cubicBezTo>
                  <a:lnTo>
                    <a:pt x="779588" y="106615"/>
                  </a:lnTo>
                  <a:lnTo>
                    <a:pt x="388896" y="106615"/>
                  </a:lnTo>
                  <a:cubicBezTo>
                    <a:pt x="231459" y="106615"/>
                    <a:pt x="103853" y="234222"/>
                    <a:pt x="103853" y="391658"/>
                  </a:cubicBezTo>
                  <a:lnTo>
                    <a:pt x="103853" y="4837172"/>
                  </a:lnTo>
                  <a:cubicBezTo>
                    <a:pt x="103853" y="4994609"/>
                    <a:pt x="231459" y="5122215"/>
                    <a:pt x="388896" y="5122215"/>
                  </a:cubicBezTo>
                  <a:lnTo>
                    <a:pt x="2405466" y="5122215"/>
                  </a:lnTo>
                  <a:cubicBezTo>
                    <a:pt x="2562903" y="5122215"/>
                    <a:pt x="2690510" y="4994609"/>
                    <a:pt x="2690510" y="4837172"/>
                  </a:cubicBezTo>
                  <a:lnTo>
                    <a:pt x="2690510" y="391796"/>
                  </a:lnTo>
                  <a:cubicBezTo>
                    <a:pt x="2690510" y="234360"/>
                    <a:pt x="2562903" y="106753"/>
                    <a:pt x="2405466" y="106753"/>
                  </a:cubicBezTo>
                  <a:lnTo>
                    <a:pt x="2014775" y="106753"/>
                  </a:lnTo>
                  <a:close/>
                </a:path>
              </a:pathLst>
            </a:custGeom>
            <a:solidFill>
              <a:srgbClr val="251A3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EEB58F9C-9118-6826-1201-11EFF67D3B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30248"/>
            <a:stretch/>
          </p:blipFill>
          <p:spPr>
            <a:xfrm>
              <a:off x="761702" y="2191224"/>
              <a:ext cx="2598355" cy="3484534"/>
            </a:xfrm>
            <a:prstGeom prst="rect">
              <a:avLst/>
            </a:prstGeom>
          </p:spPr>
        </p:pic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id="{E8CEB7AA-83CE-0CE6-C274-7AA0538181BF}"/>
                </a:ext>
              </a:extLst>
            </p:cNvPr>
            <p:cNvSpPr/>
            <p:nvPr/>
          </p:nvSpPr>
          <p:spPr>
            <a:xfrm>
              <a:off x="546946" y="5749995"/>
              <a:ext cx="3131771" cy="13765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" name="Скругленный прямоугольник 3"/>
          <p:cNvSpPr/>
          <p:nvPr/>
        </p:nvSpPr>
        <p:spPr>
          <a:xfrm>
            <a:off x="7509265" y="2414822"/>
            <a:ext cx="4430943" cy="1103892"/>
          </a:xfrm>
          <a:prstGeom prst="roundRect">
            <a:avLst/>
          </a:prstGeom>
          <a:noFill/>
          <a:ln w="12700">
            <a:solidFill>
              <a:srgbClr val="3A76BB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BD21EB4-9AA1-4B0F-87C1-3D4BD7A01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EB8C-06A6-4CEE-8757-769B3E324293}" type="slidenum">
              <a:rPr lang="ru-RU" smtClean="0"/>
              <a:t>10</a:t>
            </a:fld>
            <a:endParaRPr lang="ru-RU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79E4C42-A501-C7D0-28A8-E9976DB64AF8}"/>
              </a:ext>
            </a:extLst>
          </p:cNvPr>
          <p:cNvSpPr txBox="1"/>
          <p:nvPr/>
        </p:nvSpPr>
        <p:spPr>
          <a:xfrm>
            <a:off x="1441187" y="5958364"/>
            <a:ext cx="289690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F2F2F2"/>
                </a:solidFill>
                <a:latin typeface="Rostelecom Basis Medium" panose="020B0603030604040103" pitchFamily="34" charset="0"/>
                <a:cs typeface="Rostelecom Basis Bold"/>
              </a:defRPr>
            </a:lvl1pPr>
          </a:lstStyle>
          <a:p>
            <a:pPr marL="10268" marR="253618">
              <a:lnSpc>
                <a:spcPts val="1800"/>
              </a:lnSpc>
            </a:pPr>
            <a:r>
              <a:rPr lang="ru-RU" sz="1600" dirty="0">
                <a:solidFill>
                  <a:schemeClr val="tx1"/>
                </a:solidFill>
                <a:cs typeface="Wix Madefor Display" panose="020B0503020203020203" pitchFamily="34" charset="0"/>
              </a:rPr>
              <a:t>Запросите выписку </a:t>
            </a:r>
            <a:br>
              <a:rPr lang="ru-RU" sz="1600" dirty="0">
                <a:solidFill>
                  <a:schemeClr val="tx1"/>
                </a:solidFill>
                <a:cs typeface="Wix Madefor Display" panose="020B0503020203020203" pitchFamily="34" charset="0"/>
              </a:rPr>
            </a:br>
            <a:r>
              <a:rPr lang="ru-RU" sz="1600" dirty="0">
                <a:solidFill>
                  <a:schemeClr val="tx1"/>
                </a:solidFill>
                <a:cs typeface="Wix Madefor Display" panose="020B0503020203020203" pitchFamily="34" charset="0"/>
              </a:rPr>
              <a:t>из СФР на Госуслугах</a:t>
            </a:r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5976EE33-3B35-324F-B229-D52D0ADCA5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5" t="171" r="25754" b="-171"/>
          <a:stretch/>
        </p:blipFill>
        <p:spPr bwMode="auto">
          <a:xfrm>
            <a:off x="698095" y="5862930"/>
            <a:ext cx="685388" cy="62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3CE508C1-C7C5-30CF-A514-D2DAA15A6991}"/>
              </a:ext>
            </a:extLst>
          </p:cNvPr>
          <p:cNvGrpSpPr/>
          <p:nvPr/>
        </p:nvGrpSpPr>
        <p:grpSpPr>
          <a:xfrm>
            <a:off x="4607355" y="2682178"/>
            <a:ext cx="573210" cy="573210"/>
            <a:chOff x="4577797" y="2166264"/>
            <a:chExt cx="611247" cy="611247"/>
          </a:xfrm>
        </p:grpSpPr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A8F746B0-8E23-BDCF-4AE3-E2C565B160C1}"/>
                </a:ext>
              </a:extLst>
            </p:cNvPr>
            <p:cNvSpPr/>
            <p:nvPr/>
          </p:nvSpPr>
          <p:spPr>
            <a:xfrm>
              <a:off x="4577797" y="2166264"/>
              <a:ext cx="611247" cy="611247"/>
            </a:xfrm>
            <a:prstGeom prst="ellipse">
              <a:avLst/>
            </a:prstGeom>
            <a:solidFill>
              <a:srgbClr val="F267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55">
                <a:solidFill>
                  <a:srgbClr val="273A64"/>
                </a:solidFill>
              </a:endParaRPr>
            </a:p>
          </p:txBody>
        </p:sp>
        <p:sp>
          <p:nvSpPr>
            <p:cNvPr id="36" name="Text Placeholder 4">
              <a:extLst>
                <a:ext uri="{FF2B5EF4-FFF2-40B4-BE49-F238E27FC236}">
                  <a16:creationId xmlns:a16="http://schemas.microsoft.com/office/drawing/2014/main" id="{EAC32BB3-6E3B-97CF-7AE9-485C42B0F74B}"/>
                </a:ext>
              </a:extLst>
            </p:cNvPr>
            <p:cNvSpPr txBox="1">
              <a:spLocks/>
            </p:cNvSpPr>
            <p:nvPr/>
          </p:nvSpPr>
          <p:spPr>
            <a:xfrm>
              <a:off x="4776821" y="2247916"/>
              <a:ext cx="213200" cy="447943"/>
            </a:xfrm>
            <a:prstGeom prst="rect">
              <a:avLst/>
            </a:prstGeom>
            <a:solidFill>
              <a:srgbClr val="F2673A"/>
            </a:solidFill>
            <a:ln>
              <a:noFill/>
            </a:ln>
          </p:spPr>
          <p:txBody>
            <a:bodyPr vert="horz" wrap="none" lIns="0" tIns="0" rIns="0" bIns="0" rtlCol="0">
              <a:spAutoFit/>
            </a:bodyPr>
            <a:lstStyle>
              <a:lvl1pPr marL="0" indent="0" algn="l" defTabSz="1507937" rtl="0" eaLnBrk="1" latinLnBrk="0" hangingPunct="1">
                <a:lnSpc>
                  <a:spcPct val="90000"/>
                </a:lnSpc>
                <a:spcBef>
                  <a:spcPts val="1649"/>
                </a:spcBef>
                <a:buFont typeface="Arial" panose="020B0604020202020204" pitchFamily="34" charset="0"/>
                <a:buNone/>
                <a:defRPr sz="6400" b="1" i="0" kern="1200">
                  <a:solidFill>
                    <a:srgbClr val="404040"/>
                  </a:solidFill>
                  <a:latin typeface="+mj-lt"/>
                  <a:ea typeface="+mn-ea"/>
                  <a:cs typeface="+mn-cs"/>
                </a:defRPr>
              </a:lvl1pPr>
              <a:lvl2pPr marL="1130953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84921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32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638890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392858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146827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00795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54764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08732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ru-RU" sz="2911" dirty="0">
                  <a:solidFill>
                    <a:schemeClr val="bg1"/>
                  </a:solidFill>
                  <a:latin typeface="+mn-lt"/>
                </a:rPr>
                <a:t>1</a:t>
              </a:r>
            </a:p>
          </p:txBody>
        </p:sp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BCF6AED7-25ED-B851-73DC-2A1B32A16645}"/>
              </a:ext>
            </a:extLst>
          </p:cNvPr>
          <p:cNvGrpSpPr/>
          <p:nvPr/>
        </p:nvGrpSpPr>
        <p:grpSpPr>
          <a:xfrm>
            <a:off x="4607355" y="4133986"/>
            <a:ext cx="573210" cy="573210"/>
            <a:chOff x="4557509" y="3719572"/>
            <a:chExt cx="611247" cy="611247"/>
          </a:xfrm>
        </p:grpSpPr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0A171E4A-EC69-8786-39C7-D4AFBF6E9B72}"/>
                </a:ext>
              </a:extLst>
            </p:cNvPr>
            <p:cNvSpPr/>
            <p:nvPr/>
          </p:nvSpPr>
          <p:spPr>
            <a:xfrm>
              <a:off x="4557509" y="3719572"/>
              <a:ext cx="611247" cy="611247"/>
            </a:xfrm>
            <a:prstGeom prst="ellipse">
              <a:avLst/>
            </a:prstGeom>
            <a:solidFill>
              <a:srgbClr val="F267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55">
                <a:solidFill>
                  <a:srgbClr val="273A64"/>
                </a:solidFill>
              </a:endParaRPr>
            </a:p>
          </p:txBody>
        </p:sp>
        <p:sp>
          <p:nvSpPr>
            <p:cNvPr id="39" name="Text Placeholder 4">
              <a:extLst>
                <a:ext uri="{FF2B5EF4-FFF2-40B4-BE49-F238E27FC236}">
                  <a16:creationId xmlns:a16="http://schemas.microsoft.com/office/drawing/2014/main" id="{CAFF028A-4157-107F-3555-19714BAEBA62}"/>
                </a:ext>
              </a:extLst>
            </p:cNvPr>
            <p:cNvSpPr txBox="1">
              <a:spLocks/>
            </p:cNvSpPr>
            <p:nvPr/>
          </p:nvSpPr>
          <p:spPr>
            <a:xfrm>
              <a:off x="4756533" y="3801224"/>
              <a:ext cx="213200" cy="447943"/>
            </a:xfrm>
            <a:prstGeom prst="rect">
              <a:avLst/>
            </a:prstGeom>
            <a:solidFill>
              <a:srgbClr val="F2673A"/>
            </a:solidFill>
            <a:ln>
              <a:noFill/>
            </a:ln>
          </p:spPr>
          <p:txBody>
            <a:bodyPr vert="horz" wrap="none" lIns="0" tIns="0" rIns="0" bIns="0" rtlCol="0">
              <a:spAutoFit/>
            </a:bodyPr>
            <a:lstStyle>
              <a:lvl1pPr marL="0" indent="0" algn="l" defTabSz="1507937" rtl="0" eaLnBrk="1" latinLnBrk="0" hangingPunct="1">
                <a:lnSpc>
                  <a:spcPct val="90000"/>
                </a:lnSpc>
                <a:spcBef>
                  <a:spcPts val="1649"/>
                </a:spcBef>
                <a:buFont typeface="Arial" panose="020B0604020202020204" pitchFamily="34" charset="0"/>
                <a:buNone/>
                <a:defRPr sz="6400" b="1" i="0" kern="1200">
                  <a:solidFill>
                    <a:srgbClr val="404040"/>
                  </a:solidFill>
                  <a:latin typeface="+mj-lt"/>
                  <a:ea typeface="+mn-ea"/>
                  <a:cs typeface="+mn-cs"/>
                </a:defRPr>
              </a:lvl1pPr>
              <a:lvl2pPr marL="1130953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84921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32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638890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392858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146827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00795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54764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08732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ru-RU" sz="2911" dirty="0">
                  <a:solidFill>
                    <a:schemeClr val="bg1"/>
                  </a:solidFill>
                  <a:latin typeface="+mn-lt"/>
                </a:rPr>
                <a:t>2</a:t>
              </a:r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CC808876-C301-AE5C-F349-3202D26F2EB7}"/>
              </a:ext>
            </a:extLst>
          </p:cNvPr>
          <p:cNvGrpSpPr/>
          <p:nvPr/>
        </p:nvGrpSpPr>
        <p:grpSpPr>
          <a:xfrm>
            <a:off x="4607355" y="5597106"/>
            <a:ext cx="573210" cy="573210"/>
            <a:chOff x="4557509" y="5272880"/>
            <a:chExt cx="611247" cy="611247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9D433575-00E6-A293-DCD0-E0A5755599C0}"/>
                </a:ext>
              </a:extLst>
            </p:cNvPr>
            <p:cNvSpPr/>
            <p:nvPr/>
          </p:nvSpPr>
          <p:spPr>
            <a:xfrm>
              <a:off x="4557509" y="5272880"/>
              <a:ext cx="611247" cy="611247"/>
            </a:xfrm>
            <a:prstGeom prst="ellipse">
              <a:avLst/>
            </a:prstGeom>
            <a:solidFill>
              <a:srgbClr val="F267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55">
                <a:solidFill>
                  <a:srgbClr val="273A64"/>
                </a:solidFill>
              </a:endParaRPr>
            </a:p>
          </p:txBody>
        </p:sp>
        <p:sp>
          <p:nvSpPr>
            <p:cNvPr id="41" name="Text Placeholder 4">
              <a:extLst>
                <a:ext uri="{FF2B5EF4-FFF2-40B4-BE49-F238E27FC236}">
                  <a16:creationId xmlns:a16="http://schemas.microsoft.com/office/drawing/2014/main" id="{A8DAB27B-B298-14FD-8119-D3E54B736BF6}"/>
                </a:ext>
              </a:extLst>
            </p:cNvPr>
            <p:cNvSpPr txBox="1">
              <a:spLocks/>
            </p:cNvSpPr>
            <p:nvPr/>
          </p:nvSpPr>
          <p:spPr>
            <a:xfrm>
              <a:off x="4756533" y="5354532"/>
              <a:ext cx="213200" cy="447943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lvl1pPr marL="0" indent="0" algn="l" defTabSz="1507937" rtl="0" eaLnBrk="1" latinLnBrk="0" hangingPunct="1">
                <a:lnSpc>
                  <a:spcPct val="90000"/>
                </a:lnSpc>
                <a:spcBef>
                  <a:spcPts val="1649"/>
                </a:spcBef>
                <a:buFont typeface="Arial" panose="020B0604020202020204" pitchFamily="34" charset="0"/>
                <a:buNone/>
                <a:defRPr sz="6400" b="1" i="0" kern="1200">
                  <a:solidFill>
                    <a:srgbClr val="404040"/>
                  </a:solidFill>
                  <a:latin typeface="+mj-lt"/>
                  <a:ea typeface="+mn-ea"/>
                  <a:cs typeface="+mn-cs"/>
                </a:defRPr>
              </a:lvl1pPr>
              <a:lvl2pPr marL="1130953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84921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32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638890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392858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146827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00795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54764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08732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ru-RU" sz="2911" dirty="0">
                  <a:solidFill>
                    <a:schemeClr val="bg1"/>
                  </a:solidFill>
                  <a:latin typeface="+mn-lt"/>
                </a:rPr>
                <a:t>3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E8550AAD-565F-27F2-BA5D-5701693B18D1}"/>
              </a:ext>
            </a:extLst>
          </p:cNvPr>
          <p:cNvSpPr txBox="1"/>
          <p:nvPr/>
        </p:nvSpPr>
        <p:spPr>
          <a:xfrm>
            <a:off x="5255842" y="2669562"/>
            <a:ext cx="2035208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0268" marR="253618">
              <a:lnSpc>
                <a:spcPts val="1600"/>
              </a:lnSpc>
              <a:spcBef>
                <a:spcPts val="809"/>
              </a:spcBef>
            </a:pPr>
            <a: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  <a:t>в каком фонде находятся накопления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7509461" y="3768915"/>
            <a:ext cx="4430943" cy="1289066"/>
          </a:xfrm>
          <a:prstGeom prst="roundRect">
            <a:avLst/>
          </a:prstGeom>
          <a:noFill/>
          <a:ln w="12700">
            <a:solidFill>
              <a:srgbClr val="3A76BB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EB2B9B4-1791-078B-F2D6-0433668B2C64}"/>
              </a:ext>
            </a:extLst>
          </p:cNvPr>
          <p:cNvSpPr txBox="1"/>
          <p:nvPr/>
        </p:nvSpPr>
        <p:spPr>
          <a:xfrm>
            <a:off x="5255842" y="3907630"/>
            <a:ext cx="2388461" cy="10259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0268" marR="253618">
              <a:lnSpc>
                <a:spcPts val="1600"/>
              </a:lnSpc>
              <a:spcBef>
                <a:spcPts val="809"/>
              </a:spcBef>
            </a:pPr>
            <a: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  <a:t>размер накоплений, включая суммы дохода, материнского капитала</a:t>
            </a:r>
            <a:b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</a:br>
            <a: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  <a:t>и софинансирования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55842" y="5355119"/>
            <a:ext cx="2512066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  <a:t>размер потерь </a:t>
            </a:r>
            <a:b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</a:br>
            <a: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  <a:t>при досрочном переводе накоплений </a:t>
            </a:r>
            <a:b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</a:br>
            <a: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  <a:t>в другой фонд </a:t>
            </a:r>
            <a:b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</a:br>
            <a: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  <a:t>в текущем году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7509461" y="5308182"/>
            <a:ext cx="4430944" cy="1184692"/>
          </a:xfrm>
          <a:prstGeom prst="roundRect">
            <a:avLst/>
          </a:prstGeom>
          <a:noFill/>
          <a:ln w="12700">
            <a:solidFill>
              <a:srgbClr val="3A76BB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4303" y="2485189"/>
            <a:ext cx="4165600" cy="9842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4003" y="3862561"/>
            <a:ext cx="3886200" cy="11338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1651" y="5461404"/>
            <a:ext cx="4270904" cy="87824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422F77F-8658-4CCA-3456-DC600F28E7F5}"/>
              </a:ext>
            </a:extLst>
          </p:cNvPr>
          <p:cNvSpPr txBox="1">
            <a:spLocks/>
          </p:cNvSpPr>
          <p:nvPr/>
        </p:nvSpPr>
        <p:spPr>
          <a:xfrm>
            <a:off x="634368" y="66811"/>
            <a:ext cx="11131954" cy="17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ПЕНСИОННЫЕ НАКОПЛЕНИЯ — СКОЛЬКО И ГДЕ НАХОДЯТСЯ?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A6154CDB-0FD1-4362-D5A7-6421F4A78C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254533" y="2012768"/>
            <a:ext cx="1338274" cy="3945596"/>
          </a:xfrm>
          <a:prstGeom prst="rect">
            <a:avLst/>
          </a:prstGeom>
        </p:spPr>
      </p:pic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2217B199-943B-5811-8E9A-20DA64A8FD27}"/>
              </a:ext>
            </a:extLst>
          </p:cNvPr>
          <p:cNvSpPr/>
          <p:nvPr/>
        </p:nvSpPr>
        <p:spPr>
          <a:xfrm>
            <a:off x="4608085" y="1649481"/>
            <a:ext cx="7332319" cy="481157"/>
          </a:xfrm>
          <a:prstGeom prst="roundRect">
            <a:avLst>
              <a:gd name="adj" fmla="val 50000"/>
            </a:avLst>
          </a:prstGeom>
          <a:solidFill>
            <a:srgbClr val="099A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Google Shape;362;p6">
            <a:extLst>
              <a:ext uri="{FF2B5EF4-FFF2-40B4-BE49-F238E27FC236}">
                <a16:creationId xmlns:a16="http://schemas.microsoft.com/office/drawing/2014/main" id="{A24FE1E3-9B4D-6DFB-905C-882F25452431}"/>
              </a:ext>
            </a:extLst>
          </p:cNvPr>
          <p:cNvSpPr/>
          <p:nvPr/>
        </p:nvSpPr>
        <p:spPr bwMode="auto">
          <a:xfrm>
            <a:off x="4598094" y="1649482"/>
            <a:ext cx="7105432" cy="48115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252000" tIns="91425" rIns="91425" bIns="91425" anchor="ctr" anchorCtr="0">
            <a:noAutofit/>
          </a:bodyPr>
          <a:lstStyle/>
          <a:p>
            <a: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>
                <a:tab pos="1438275" algn="l"/>
              </a:tabLst>
              <a:defRPr/>
            </a:pPr>
            <a:r>
              <a:rPr lang="ru-RU" sz="1800" b="1" i="0" u="none" strike="noStrike" cap="none" dirty="0">
                <a:solidFill>
                  <a:srgbClr val="FFFFFF"/>
                </a:solidFill>
                <a:ea typeface="Arial"/>
                <a:cs typeface="Arial"/>
              </a:rPr>
              <a:t>Выписка поможет узнать: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3577C7F-DE2A-0569-FF7D-214CDC76E327}"/>
              </a:ext>
            </a:extLst>
          </p:cNvPr>
          <p:cNvSpPr/>
          <p:nvPr/>
        </p:nvSpPr>
        <p:spPr>
          <a:xfrm>
            <a:off x="9972474" y="4016719"/>
            <a:ext cx="158268" cy="74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537A91-D8D1-6722-A9CC-D2CD497E8E53}"/>
              </a:ext>
            </a:extLst>
          </p:cNvPr>
          <p:cNvSpPr txBox="1"/>
          <p:nvPr/>
        </p:nvSpPr>
        <p:spPr>
          <a:xfrm>
            <a:off x="9866091" y="3953891"/>
            <a:ext cx="19520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00" kern="1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₽</a:t>
            </a:r>
            <a:endParaRPr lang="ru-RU" sz="7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3798A44-E653-23B8-BD80-155F2924C01B}"/>
              </a:ext>
            </a:extLst>
          </p:cNvPr>
          <p:cNvSpPr/>
          <p:nvPr/>
        </p:nvSpPr>
        <p:spPr>
          <a:xfrm>
            <a:off x="10956320" y="4336573"/>
            <a:ext cx="158268" cy="82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0394AF-E517-D82B-A29E-7327081019F9}"/>
              </a:ext>
            </a:extLst>
          </p:cNvPr>
          <p:cNvSpPr txBox="1"/>
          <p:nvPr/>
        </p:nvSpPr>
        <p:spPr>
          <a:xfrm>
            <a:off x="10873089" y="4267957"/>
            <a:ext cx="19520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00" kern="1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₽</a:t>
            </a:r>
            <a:endParaRPr lang="ru-RU" sz="7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57BB2BC-B459-0518-2C0B-BDB0D31E7652}"/>
              </a:ext>
            </a:extLst>
          </p:cNvPr>
          <p:cNvSpPr/>
          <p:nvPr/>
        </p:nvSpPr>
        <p:spPr>
          <a:xfrm>
            <a:off x="9814206" y="4835588"/>
            <a:ext cx="158268" cy="97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6A0A1B-95F2-C682-D2AE-46286A825366}"/>
              </a:ext>
            </a:extLst>
          </p:cNvPr>
          <p:cNvSpPr txBox="1"/>
          <p:nvPr/>
        </p:nvSpPr>
        <p:spPr>
          <a:xfrm>
            <a:off x="9736312" y="4778191"/>
            <a:ext cx="19520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00" kern="1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₽</a:t>
            </a:r>
            <a:endParaRPr lang="ru-RU" sz="70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72CC574-A99E-4B28-E6BE-47397A0E8907}"/>
              </a:ext>
            </a:extLst>
          </p:cNvPr>
          <p:cNvSpPr/>
          <p:nvPr/>
        </p:nvSpPr>
        <p:spPr>
          <a:xfrm>
            <a:off x="8009097" y="4534382"/>
            <a:ext cx="158268" cy="96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C28BEC-346A-6CF1-97D9-C1E46846785C}"/>
              </a:ext>
            </a:extLst>
          </p:cNvPr>
          <p:cNvSpPr txBox="1"/>
          <p:nvPr/>
        </p:nvSpPr>
        <p:spPr>
          <a:xfrm>
            <a:off x="7934097" y="4484357"/>
            <a:ext cx="19520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00" kern="1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₽</a:t>
            </a:r>
            <a:endParaRPr lang="ru-RU" sz="700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6211E03-1AA5-7CE0-668B-2F973052C075}"/>
              </a:ext>
            </a:extLst>
          </p:cNvPr>
          <p:cNvSpPr/>
          <p:nvPr/>
        </p:nvSpPr>
        <p:spPr>
          <a:xfrm>
            <a:off x="10620103" y="6142862"/>
            <a:ext cx="189412" cy="127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FAA992-120C-A076-8894-867A643647CB}"/>
              </a:ext>
            </a:extLst>
          </p:cNvPr>
          <p:cNvSpPr txBox="1"/>
          <p:nvPr/>
        </p:nvSpPr>
        <p:spPr>
          <a:xfrm>
            <a:off x="10553505" y="6095755"/>
            <a:ext cx="19520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kern="1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₽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2454191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167374"/>
              </p:ext>
            </p:extLst>
          </p:nvPr>
        </p:nvGraphicFramePr>
        <p:xfrm>
          <a:off x="753035" y="1109561"/>
          <a:ext cx="11121467" cy="5550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7052">
                  <a:extLst>
                    <a:ext uri="{9D8B030D-6E8A-4147-A177-3AD203B41FA5}">
                      <a16:colId xmlns:a16="http://schemas.microsoft.com/office/drawing/2014/main" val="202856562"/>
                    </a:ext>
                  </a:extLst>
                </a:gridCol>
                <a:gridCol w="3541178">
                  <a:extLst>
                    <a:ext uri="{9D8B030D-6E8A-4147-A177-3AD203B41FA5}">
                      <a16:colId xmlns:a16="http://schemas.microsoft.com/office/drawing/2014/main" val="3473657072"/>
                    </a:ext>
                  </a:extLst>
                </a:gridCol>
                <a:gridCol w="3533237">
                  <a:extLst>
                    <a:ext uri="{9D8B030D-6E8A-4147-A177-3AD203B41FA5}">
                      <a16:colId xmlns:a16="http://schemas.microsoft.com/office/drawing/2014/main" val="3899170868"/>
                    </a:ext>
                  </a:extLst>
                </a:gridCol>
              </a:tblGrid>
              <a:tr h="9441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+mn-lt"/>
                          <a:cs typeface="Arial" panose="020B0604020202020204" pitchFamily="34" charset="0"/>
                        </a:rPr>
                        <a:t>Условия</a:t>
                      </a:r>
                      <a:r>
                        <a:rPr lang="ru-RU" sz="1600" baseline="0" dirty="0">
                          <a:latin typeface="+mn-lt"/>
                          <a:cs typeface="Arial" panose="020B0604020202020204" pitchFamily="34" charset="0"/>
                        </a:rPr>
                        <a:t> выплат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76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Пенсионные накопления </a:t>
                      </a:r>
                      <a:br>
                        <a:rPr lang="ru-RU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RU" sz="16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ОПС </a:t>
                      </a:r>
                      <a:r>
                        <a:rPr lang="ru-RU" sz="16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(без перевода в ПДС)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76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Пенсионные накопления </a:t>
                      </a:r>
                      <a:br>
                        <a:rPr lang="ru-RU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в ПДС </a:t>
                      </a:r>
                      <a:r>
                        <a:rPr lang="ru-RU" sz="16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(после перевода в ПДС)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76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982070"/>
                  </a:ext>
                </a:extLst>
              </a:tr>
              <a:tr h="927104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Пожизненная выплата:</a:t>
                      </a: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если размер выплаты более 10% минимального прожиточного минимума пенсионера (более 412 тыс. </a:t>
                      </a: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₽</a:t>
                      </a: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для 2025 г.) 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501291"/>
                  </a:ext>
                </a:extLst>
              </a:tr>
              <a:tr h="11129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Единовременная выплата: </a:t>
                      </a:r>
                      <a:r>
                        <a:rPr lang="ru-RU" sz="1400" dirty="0">
                          <a:latin typeface="+mn-lt"/>
                          <a:cs typeface="Arial" panose="020B0604020202020204" pitchFamily="34" charset="0"/>
                        </a:rPr>
                        <a:t>если размер пожизненной выплаты менее 10% минимального прожиточного минимума пенсионера при достижении возраста 55/60 (женщины/мужчины)</a:t>
                      </a:r>
                      <a:endParaRPr lang="ru-RU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232828"/>
                  </a:ext>
                </a:extLst>
              </a:tr>
              <a:tr h="649264">
                <a:tc>
                  <a:txBody>
                    <a:bodyPr/>
                    <a:lstStyle/>
                    <a:p>
                      <a:r>
                        <a:rPr lang="ru-RU" sz="14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Единовременная выплата 100% средств </a:t>
                      </a: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через 15 лет от даты заключения договора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406292"/>
                  </a:ext>
                </a:extLst>
              </a:tr>
              <a:tr h="39066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Срочная периодическая</a:t>
                      </a:r>
                      <a:r>
                        <a:rPr lang="ru-RU" sz="14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выплата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517893"/>
                  </a:ext>
                </a:extLst>
              </a:tr>
              <a:tr h="513806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Выплата в особых жизненных ситуациях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365842"/>
                  </a:ext>
                </a:extLst>
              </a:tr>
              <a:tr h="83863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Наследование средств</a:t>
                      </a:r>
                      <a:r>
                        <a:rPr lang="ru-RU" sz="14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 сформированных за счет средств работодателя в размере 6% </a:t>
                      </a:r>
                      <a:br>
                        <a:rPr lang="ru-RU" sz="14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4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от заработной платы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877452"/>
                  </a:ext>
                </a:extLst>
              </a:tr>
            </a:tbl>
          </a:graphicData>
        </a:graphic>
      </p:graphicFrame>
      <p:pic>
        <p:nvPicPr>
          <p:cNvPr id="27" name="Рисунок 26" descr="Флажок со сплошной заливкой">
            <a:extLst>
              <a:ext uri="{FF2B5EF4-FFF2-40B4-BE49-F238E27FC236}">
                <a16:creationId xmlns:a16="http://schemas.microsoft.com/office/drawing/2014/main" id="{82FC1FEE-2613-491A-BC98-69B46CC11F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08923" y="3411618"/>
            <a:ext cx="344293" cy="344293"/>
          </a:xfrm>
          <a:prstGeom prst="rect">
            <a:avLst/>
          </a:prstGeom>
        </p:spPr>
      </p:pic>
      <p:pic>
        <p:nvPicPr>
          <p:cNvPr id="28" name="Рисунок 27" descr="Закрыть со сплошной заливкой">
            <a:extLst>
              <a:ext uri="{FF2B5EF4-FFF2-40B4-BE49-F238E27FC236}">
                <a16:creationId xmlns:a16="http://schemas.microsoft.com/office/drawing/2014/main" id="{49CF3EDB-3C95-4D3C-987E-245043C7C1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425224" y="4352979"/>
            <a:ext cx="290712" cy="290712"/>
          </a:xfrm>
          <a:prstGeom prst="rect">
            <a:avLst/>
          </a:prstGeom>
        </p:spPr>
      </p:pic>
      <p:pic>
        <p:nvPicPr>
          <p:cNvPr id="29" name="Рисунок 28" descr="Флажок со сплошной заливкой">
            <a:extLst>
              <a:ext uri="{FF2B5EF4-FFF2-40B4-BE49-F238E27FC236}">
                <a16:creationId xmlns:a16="http://schemas.microsoft.com/office/drawing/2014/main" id="{82FC1FEE-2613-491A-BC98-69B46CC11F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08923" y="4326189"/>
            <a:ext cx="344293" cy="344293"/>
          </a:xfrm>
          <a:prstGeom prst="rect">
            <a:avLst/>
          </a:prstGeom>
        </p:spPr>
      </p:pic>
      <p:pic>
        <p:nvPicPr>
          <p:cNvPr id="17" name="Рисунок 16" descr="Флажок со сплошной заливкой">
            <a:extLst>
              <a:ext uri="{FF2B5EF4-FFF2-40B4-BE49-F238E27FC236}">
                <a16:creationId xmlns:a16="http://schemas.microsoft.com/office/drawing/2014/main" id="{82FC1FEE-2613-491A-BC98-69B46CC11F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398434" y="2357833"/>
            <a:ext cx="344293" cy="344293"/>
          </a:xfrm>
          <a:prstGeom prst="rect">
            <a:avLst/>
          </a:prstGeom>
        </p:spPr>
      </p:pic>
      <p:pic>
        <p:nvPicPr>
          <p:cNvPr id="18" name="Рисунок 17" descr="Флажок со сплошной заливкой">
            <a:extLst>
              <a:ext uri="{FF2B5EF4-FFF2-40B4-BE49-F238E27FC236}">
                <a16:creationId xmlns:a16="http://schemas.microsoft.com/office/drawing/2014/main" id="{82FC1FEE-2613-491A-BC98-69B46CC11F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08923" y="2357833"/>
            <a:ext cx="344293" cy="344293"/>
          </a:xfrm>
          <a:prstGeom prst="rect">
            <a:avLst/>
          </a:prstGeom>
        </p:spPr>
      </p:pic>
      <p:pic>
        <p:nvPicPr>
          <p:cNvPr id="20" name="Рисунок 19" descr="Флажок со сплошной заливкой">
            <a:extLst>
              <a:ext uri="{FF2B5EF4-FFF2-40B4-BE49-F238E27FC236}">
                <a16:creationId xmlns:a16="http://schemas.microsoft.com/office/drawing/2014/main" id="{82FC1FEE-2613-491A-BC98-69B46CC11F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398434" y="3411618"/>
            <a:ext cx="344293" cy="344293"/>
          </a:xfrm>
          <a:prstGeom prst="rect">
            <a:avLst/>
          </a:prstGeom>
        </p:spPr>
      </p:pic>
      <p:pic>
        <p:nvPicPr>
          <p:cNvPr id="21" name="Рисунок 20" descr="Закрыть со сплошной заливкой">
            <a:extLst>
              <a:ext uri="{FF2B5EF4-FFF2-40B4-BE49-F238E27FC236}">
                <a16:creationId xmlns:a16="http://schemas.microsoft.com/office/drawing/2014/main" id="{49CF3EDB-3C95-4D3C-987E-245043C7C1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425224" y="4863303"/>
            <a:ext cx="290712" cy="290712"/>
          </a:xfrm>
          <a:prstGeom prst="rect">
            <a:avLst/>
          </a:prstGeom>
        </p:spPr>
      </p:pic>
      <p:pic>
        <p:nvPicPr>
          <p:cNvPr id="30" name="Рисунок 29" descr="Закрыть со сплошной заливкой">
            <a:extLst>
              <a:ext uri="{FF2B5EF4-FFF2-40B4-BE49-F238E27FC236}">
                <a16:creationId xmlns:a16="http://schemas.microsoft.com/office/drawing/2014/main" id="{49CF3EDB-3C95-4D3C-987E-245043C7C1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425224" y="5317254"/>
            <a:ext cx="290712" cy="290712"/>
          </a:xfrm>
          <a:prstGeom prst="rect">
            <a:avLst/>
          </a:prstGeom>
        </p:spPr>
      </p:pic>
      <p:pic>
        <p:nvPicPr>
          <p:cNvPr id="31" name="Рисунок 30" descr="Закрыть со сплошной заливкой">
            <a:extLst>
              <a:ext uri="{FF2B5EF4-FFF2-40B4-BE49-F238E27FC236}">
                <a16:creationId xmlns:a16="http://schemas.microsoft.com/office/drawing/2014/main" id="{49CF3EDB-3C95-4D3C-987E-245043C7C1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425224" y="5978126"/>
            <a:ext cx="290712" cy="290712"/>
          </a:xfrm>
          <a:prstGeom prst="rect">
            <a:avLst/>
          </a:prstGeom>
        </p:spPr>
      </p:pic>
      <p:pic>
        <p:nvPicPr>
          <p:cNvPr id="32" name="Рисунок 31" descr="Флажок со сплошной заливкой">
            <a:extLst>
              <a:ext uri="{FF2B5EF4-FFF2-40B4-BE49-F238E27FC236}">
                <a16:creationId xmlns:a16="http://schemas.microsoft.com/office/drawing/2014/main" id="{82FC1FEE-2613-491A-BC98-69B46CC11F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08923" y="4836513"/>
            <a:ext cx="344293" cy="344293"/>
          </a:xfrm>
          <a:prstGeom prst="rect">
            <a:avLst/>
          </a:prstGeom>
        </p:spPr>
      </p:pic>
      <p:pic>
        <p:nvPicPr>
          <p:cNvPr id="33" name="Рисунок 32" descr="Флажок со сплошной заливкой">
            <a:extLst>
              <a:ext uri="{FF2B5EF4-FFF2-40B4-BE49-F238E27FC236}">
                <a16:creationId xmlns:a16="http://schemas.microsoft.com/office/drawing/2014/main" id="{82FC1FEE-2613-491A-BC98-69B46CC11F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08923" y="5290464"/>
            <a:ext cx="344293" cy="344293"/>
          </a:xfrm>
          <a:prstGeom prst="rect">
            <a:avLst/>
          </a:prstGeom>
        </p:spPr>
      </p:pic>
      <p:pic>
        <p:nvPicPr>
          <p:cNvPr id="34" name="Рисунок 33" descr="Флажок со сплошной заливкой">
            <a:extLst>
              <a:ext uri="{FF2B5EF4-FFF2-40B4-BE49-F238E27FC236}">
                <a16:creationId xmlns:a16="http://schemas.microsoft.com/office/drawing/2014/main" id="{82FC1FEE-2613-491A-BC98-69B46CC11F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08923" y="5951336"/>
            <a:ext cx="344293" cy="344293"/>
          </a:xfrm>
          <a:prstGeom prst="rect">
            <a:avLst/>
          </a:prstGeom>
        </p:spPr>
      </p:pic>
      <p:sp>
        <p:nvSpPr>
          <p:cNvPr id="19" name="Номер слайда 1">
            <a:extLst>
              <a:ext uri="{FF2B5EF4-FFF2-40B4-BE49-F238E27FC236}">
                <a16:creationId xmlns:a16="http://schemas.microsoft.com/office/drawing/2014/main" id="{3217B79F-3F73-4AB7-8033-D841BA9E3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9670" y="6409343"/>
            <a:ext cx="2743200" cy="365125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tint val="82000"/>
                  </a:schemeClr>
                </a:solidFill>
                <a:latin typeface="+mn-lt"/>
                <a:cs typeface="+mn-cs"/>
              </a:rPr>
              <a:t>10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3A1CB1-DD44-7EDB-1B47-C7BFC5401F7C}"/>
              </a:ext>
            </a:extLst>
          </p:cNvPr>
          <p:cNvSpPr txBox="1">
            <a:spLocks/>
          </p:cNvSpPr>
          <p:nvPr/>
        </p:nvSpPr>
        <p:spPr>
          <a:xfrm>
            <a:off x="634367" y="-11085"/>
            <a:ext cx="10890693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СРАВНЕНИЕ ВЫПЛАТ ПО ОПС И ПДС</a:t>
            </a:r>
          </a:p>
        </p:txBody>
      </p:sp>
    </p:spTree>
    <p:extLst>
      <p:ext uri="{BB962C8B-B14F-4D97-AF65-F5344CB8AC3E}">
        <p14:creationId xmlns:p14="http://schemas.microsoft.com/office/powerpoint/2010/main" val="3887820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9D5ADED1-1E50-1711-8E46-775E794CE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12</a:t>
            </a:fld>
            <a:endParaRPr lang="ru-RU"/>
          </a:p>
        </p:txBody>
      </p:sp>
      <p:sp>
        <p:nvSpPr>
          <p:cNvPr id="201" name="Заголовок 1">
            <a:extLst>
              <a:ext uri="{FF2B5EF4-FFF2-40B4-BE49-F238E27FC236}">
                <a16:creationId xmlns:a16="http://schemas.microsoft.com/office/drawing/2014/main" id="{02592751-20F1-BEDA-DCB5-928F353F279F}"/>
              </a:ext>
            </a:extLst>
          </p:cNvPr>
          <p:cNvSpPr txBox="1">
            <a:spLocks/>
          </p:cNvSpPr>
          <p:nvPr/>
        </p:nvSpPr>
        <p:spPr>
          <a:xfrm>
            <a:off x="634368" y="66811"/>
            <a:ext cx="9616979" cy="17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cap="all" dirty="0">
                <a:solidFill>
                  <a:srgbClr val="3A76BB"/>
                </a:solidFill>
              </a:rPr>
              <a:t>Основные </a:t>
            </a:r>
            <a:r>
              <a:rPr lang="ru-RU" b="1" cap="all" dirty="0">
                <a:solidFill>
                  <a:srgbClr val="3A76BB"/>
                </a:solidFill>
              </a:rPr>
              <a:t>ш</a:t>
            </a:r>
            <a:r>
              <a:rPr lang="ru-RU" sz="4000" b="1" cap="all" dirty="0">
                <a:solidFill>
                  <a:srgbClr val="3A76BB"/>
                </a:solidFill>
              </a:rPr>
              <a:t>аги для вступления в ПДС</a:t>
            </a:r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AB5405D0-4E60-C906-EF8E-FAD7514EB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44075" y="184664"/>
            <a:ext cx="2008900" cy="1378656"/>
          </a:xfrm>
          <a:prstGeom prst="rect">
            <a:avLst/>
          </a:prstGeom>
        </p:spPr>
      </p:pic>
      <p:sp>
        <p:nvSpPr>
          <p:cNvPr id="112" name="Прямоугольник: скругленные углы 9">
            <a:extLst>
              <a:ext uri="{FF2B5EF4-FFF2-40B4-BE49-F238E27FC236}">
                <a16:creationId xmlns:a16="http://schemas.microsoft.com/office/drawing/2014/main" id="{52FD264D-D2A9-4D6D-A074-0DE9A0A40ED7}"/>
              </a:ext>
            </a:extLst>
          </p:cNvPr>
          <p:cNvSpPr/>
          <p:nvPr/>
        </p:nvSpPr>
        <p:spPr>
          <a:xfrm>
            <a:off x="416114" y="1839809"/>
            <a:ext cx="1925453" cy="3606383"/>
          </a:xfrm>
          <a:prstGeom prst="roundRect">
            <a:avLst>
              <a:gd name="adj" fmla="val 11186"/>
            </a:avLst>
          </a:prstGeom>
          <a:solidFill>
            <a:schemeClr val="bg1"/>
          </a:solidFill>
          <a:ln w="22225">
            <a:solidFill>
              <a:srgbClr val="0F173F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8A07D8D9-B203-6B29-D4DB-E1FD565AF932}"/>
              </a:ext>
            </a:extLst>
          </p:cNvPr>
          <p:cNvGrpSpPr/>
          <p:nvPr/>
        </p:nvGrpSpPr>
        <p:grpSpPr>
          <a:xfrm>
            <a:off x="1078622" y="4329289"/>
            <a:ext cx="571906" cy="541664"/>
            <a:chOff x="4659999" y="5694902"/>
            <a:chExt cx="692452" cy="692452"/>
          </a:xfrm>
        </p:grpSpPr>
        <p:sp>
          <p:nvSpPr>
            <p:cNvPr id="114" name="Овал 113">
              <a:extLst>
                <a:ext uri="{FF2B5EF4-FFF2-40B4-BE49-F238E27FC236}">
                  <a16:creationId xmlns:a16="http://schemas.microsoft.com/office/drawing/2014/main" id="{4F870CD7-4BE1-AD88-2124-9FE3BED37598}"/>
                </a:ext>
              </a:extLst>
            </p:cNvPr>
            <p:cNvSpPr/>
            <p:nvPr/>
          </p:nvSpPr>
          <p:spPr>
            <a:xfrm>
              <a:off x="4659999" y="5694902"/>
              <a:ext cx="692452" cy="692452"/>
            </a:xfrm>
            <a:prstGeom prst="ellipse">
              <a:avLst/>
            </a:prstGeom>
            <a:solidFill>
              <a:srgbClr val="F267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5" name="Google Shape;693;p33">
              <a:extLst>
                <a:ext uri="{FF2B5EF4-FFF2-40B4-BE49-F238E27FC236}">
                  <a16:creationId xmlns:a16="http://schemas.microsoft.com/office/drawing/2014/main" id="{16F6E657-6DC3-3FED-500C-7641BBC726AE}"/>
                </a:ext>
              </a:extLst>
            </p:cNvPr>
            <p:cNvGrpSpPr/>
            <p:nvPr/>
          </p:nvGrpSpPr>
          <p:grpSpPr>
            <a:xfrm>
              <a:off x="4821547" y="5785436"/>
              <a:ext cx="428587" cy="424891"/>
              <a:chOff x="6897237" y="2256492"/>
              <a:chExt cx="360356" cy="357249"/>
            </a:xfrm>
          </p:grpSpPr>
          <p:sp>
            <p:nvSpPr>
              <p:cNvPr id="116" name="Google Shape;694;p33">
                <a:extLst>
                  <a:ext uri="{FF2B5EF4-FFF2-40B4-BE49-F238E27FC236}">
                    <a16:creationId xmlns:a16="http://schemas.microsoft.com/office/drawing/2014/main" id="{6A05A91F-EF88-7801-A0EB-E56E0E6F97FC}"/>
                  </a:ext>
                </a:extLst>
              </p:cNvPr>
              <p:cNvSpPr/>
              <p:nvPr/>
            </p:nvSpPr>
            <p:spPr>
              <a:xfrm>
                <a:off x="6897237" y="2256492"/>
                <a:ext cx="360356" cy="343462"/>
              </a:xfrm>
              <a:custGeom>
                <a:avLst/>
                <a:gdLst/>
                <a:ahLst/>
                <a:cxnLst/>
                <a:rect l="l" t="t" r="r" b="b"/>
                <a:pathLst>
                  <a:path w="11348" h="10816" extrusionOk="0">
                    <a:moveTo>
                      <a:pt x="6027" y="0"/>
                    </a:moveTo>
                    <a:cubicBezTo>
                      <a:pt x="5700" y="0"/>
                      <a:pt x="5448" y="70"/>
                      <a:pt x="5430" y="76"/>
                    </a:cubicBezTo>
                    <a:cubicBezTo>
                      <a:pt x="5358" y="112"/>
                      <a:pt x="5299" y="172"/>
                      <a:pt x="5299" y="255"/>
                    </a:cubicBezTo>
                    <a:lnTo>
                      <a:pt x="5299" y="2731"/>
                    </a:lnTo>
                    <a:lnTo>
                      <a:pt x="3501" y="5017"/>
                    </a:lnTo>
                    <a:cubicBezTo>
                      <a:pt x="3441" y="4767"/>
                      <a:pt x="3215" y="4577"/>
                      <a:pt x="2929" y="4577"/>
                    </a:cubicBezTo>
                    <a:lnTo>
                      <a:pt x="584" y="4577"/>
                    </a:lnTo>
                    <a:cubicBezTo>
                      <a:pt x="274" y="4577"/>
                      <a:pt x="1" y="4827"/>
                      <a:pt x="1" y="5160"/>
                    </a:cubicBezTo>
                    <a:lnTo>
                      <a:pt x="1" y="5732"/>
                    </a:lnTo>
                    <a:cubicBezTo>
                      <a:pt x="1" y="5839"/>
                      <a:pt x="96" y="5910"/>
                      <a:pt x="179" y="5910"/>
                    </a:cubicBezTo>
                    <a:cubicBezTo>
                      <a:pt x="274" y="5910"/>
                      <a:pt x="358" y="5827"/>
                      <a:pt x="358" y="5732"/>
                    </a:cubicBezTo>
                    <a:lnTo>
                      <a:pt x="358" y="5160"/>
                    </a:lnTo>
                    <a:cubicBezTo>
                      <a:pt x="358" y="5041"/>
                      <a:pt x="453" y="4946"/>
                      <a:pt x="572" y="4946"/>
                    </a:cubicBezTo>
                    <a:lnTo>
                      <a:pt x="2918" y="4946"/>
                    </a:lnTo>
                    <a:cubicBezTo>
                      <a:pt x="3037" y="4946"/>
                      <a:pt x="3132" y="5041"/>
                      <a:pt x="3132" y="5160"/>
                    </a:cubicBezTo>
                    <a:lnTo>
                      <a:pt x="3132" y="10232"/>
                    </a:lnTo>
                    <a:cubicBezTo>
                      <a:pt x="3132" y="10351"/>
                      <a:pt x="3037" y="10435"/>
                      <a:pt x="2918" y="10435"/>
                    </a:cubicBezTo>
                    <a:lnTo>
                      <a:pt x="572" y="10435"/>
                    </a:lnTo>
                    <a:cubicBezTo>
                      <a:pt x="453" y="10435"/>
                      <a:pt x="358" y="10351"/>
                      <a:pt x="358" y="10232"/>
                    </a:cubicBezTo>
                    <a:lnTo>
                      <a:pt x="358" y="6506"/>
                    </a:lnTo>
                    <a:cubicBezTo>
                      <a:pt x="358" y="6410"/>
                      <a:pt x="274" y="6327"/>
                      <a:pt x="179" y="6327"/>
                    </a:cubicBezTo>
                    <a:cubicBezTo>
                      <a:pt x="72" y="6327"/>
                      <a:pt x="1" y="6422"/>
                      <a:pt x="1" y="6506"/>
                    </a:cubicBezTo>
                    <a:lnTo>
                      <a:pt x="1" y="10232"/>
                    </a:lnTo>
                    <a:cubicBezTo>
                      <a:pt x="1" y="10542"/>
                      <a:pt x="251" y="10816"/>
                      <a:pt x="584" y="10816"/>
                    </a:cubicBezTo>
                    <a:lnTo>
                      <a:pt x="2929" y="10816"/>
                    </a:lnTo>
                    <a:cubicBezTo>
                      <a:pt x="3251" y="10816"/>
                      <a:pt x="3513" y="10554"/>
                      <a:pt x="3513" y="10232"/>
                    </a:cubicBezTo>
                    <a:lnTo>
                      <a:pt x="3513" y="9744"/>
                    </a:lnTo>
                    <a:lnTo>
                      <a:pt x="4418" y="10185"/>
                    </a:lnTo>
                    <a:cubicBezTo>
                      <a:pt x="4453" y="10197"/>
                      <a:pt x="4477" y="10197"/>
                      <a:pt x="4513" y="10197"/>
                    </a:cubicBezTo>
                    <a:lnTo>
                      <a:pt x="8025" y="10197"/>
                    </a:lnTo>
                    <a:cubicBezTo>
                      <a:pt x="8132" y="10197"/>
                      <a:pt x="8204" y="10113"/>
                      <a:pt x="8204" y="10018"/>
                    </a:cubicBezTo>
                    <a:cubicBezTo>
                      <a:pt x="8204" y="9923"/>
                      <a:pt x="8109" y="9839"/>
                      <a:pt x="8025" y="9839"/>
                    </a:cubicBezTo>
                    <a:lnTo>
                      <a:pt x="4561" y="9839"/>
                    </a:lnTo>
                    <a:lnTo>
                      <a:pt x="3525" y="9327"/>
                    </a:lnTo>
                    <a:lnTo>
                      <a:pt x="3525" y="5589"/>
                    </a:lnTo>
                    <a:lnTo>
                      <a:pt x="5644" y="2910"/>
                    </a:lnTo>
                    <a:cubicBezTo>
                      <a:pt x="5668" y="2874"/>
                      <a:pt x="5692" y="2839"/>
                      <a:pt x="5692" y="2791"/>
                    </a:cubicBezTo>
                    <a:lnTo>
                      <a:pt x="5692" y="398"/>
                    </a:lnTo>
                    <a:cubicBezTo>
                      <a:pt x="5787" y="379"/>
                      <a:pt x="5924" y="358"/>
                      <a:pt x="6080" y="358"/>
                    </a:cubicBezTo>
                    <a:cubicBezTo>
                      <a:pt x="6313" y="358"/>
                      <a:pt x="6587" y="405"/>
                      <a:pt x="6823" y="576"/>
                    </a:cubicBezTo>
                    <a:cubicBezTo>
                      <a:pt x="7132" y="791"/>
                      <a:pt x="7275" y="1207"/>
                      <a:pt x="7275" y="1803"/>
                    </a:cubicBezTo>
                    <a:lnTo>
                      <a:pt x="7275" y="3755"/>
                    </a:lnTo>
                    <a:cubicBezTo>
                      <a:pt x="7275" y="3862"/>
                      <a:pt x="7370" y="3934"/>
                      <a:pt x="7454" y="3934"/>
                    </a:cubicBezTo>
                    <a:lnTo>
                      <a:pt x="10395" y="3934"/>
                    </a:lnTo>
                    <a:cubicBezTo>
                      <a:pt x="10716" y="3934"/>
                      <a:pt x="10990" y="4208"/>
                      <a:pt x="10990" y="4529"/>
                    </a:cubicBezTo>
                    <a:cubicBezTo>
                      <a:pt x="10990" y="4863"/>
                      <a:pt x="10716" y="5125"/>
                      <a:pt x="10395" y="5125"/>
                    </a:cubicBezTo>
                    <a:lnTo>
                      <a:pt x="8823" y="5125"/>
                    </a:lnTo>
                    <a:cubicBezTo>
                      <a:pt x="8728" y="5125"/>
                      <a:pt x="8644" y="5220"/>
                      <a:pt x="8644" y="5303"/>
                    </a:cubicBezTo>
                    <a:cubicBezTo>
                      <a:pt x="8644" y="5410"/>
                      <a:pt x="8740" y="5482"/>
                      <a:pt x="8823" y="5482"/>
                    </a:cubicBezTo>
                    <a:lnTo>
                      <a:pt x="10228" y="5482"/>
                    </a:lnTo>
                    <a:cubicBezTo>
                      <a:pt x="10538" y="5494"/>
                      <a:pt x="10788" y="5767"/>
                      <a:pt x="10788" y="6077"/>
                    </a:cubicBezTo>
                    <a:cubicBezTo>
                      <a:pt x="10788" y="6399"/>
                      <a:pt x="10526" y="6672"/>
                      <a:pt x="10192" y="6672"/>
                    </a:cubicBezTo>
                    <a:lnTo>
                      <a:pt x="8823" y="6672"/>
                    </a:lnTo>
                    <a:cubicBezTo>
                      <a:pt x="8728" y="6672"/>
                      <a:pt x="8644" y="6768"/>
                      <a:pt x="8644" y="6851"/>
                    </a:cubicBezTo>
                    <a:cubicBezTo>
                      <a:pt x="8644" y="6958"/>
                      <a:pt x="8740" y="7030"/>
                      <a:pt x="8823" y="7030"/>
                    </a:cubicBezTo>
                    <a:lnTo>
                      <a:pt x="10073" y="7030"/>
                    </a:lnTo>
                    <a:cubicBezTo>
                      <a:pt x="10371" y="7053"/>
                      <a:pt x="10597" y="7327"/>
                      <a:pt x="10597" y="7625"/>
                    </a:cubicBezTo>
                    <a:cubicBezTo>
                      <a:pt x="10597" y="7946"/>
                      <a:pt x="10335" y="8220"/>
                      <a:pt x="10002" y="8220"/>
                    </a:cubicBezTo>
                    <a:lnTo>
                      <a:pt x="8823" y="8220"/>
                    </a:lnTo>
                    <a:cubicBezTo>
                      <a:pt x="8728" y="8220"/>
                      <a:pt x="8644" y="8315"/>
                      <a:pt x="8644" y="8399"/>
                    </a:cubicBezTo>
                    <a:cubicBezTo>
                      <a:pt x="8644" y="8506"/>
                      <a:pt x="8740" y="8577"/>
                      <a:pt x="8823" y="8577"/>
                    </a:cubicBezTo>
                    <a:lnTo>
                      <a:pt x="9883" y="8577"/>
                    </a:lnTo>
                    <a:cubicBezTo>
                      <a:pt x="9895" y="8577"/>
                      <a:pt x="9918" y="8589"/>
                      <a:pt x="9918" y="8589"/>
                    </a:cubicBezTo>
                    <a:cubicBezTo>
                      <a:pt x="10192" y="8649"/>
                      <a:pt x="10407" y="8887"/>
                      <a:pt x="10407" y="9185"/>
                    </a:cubicBezTo>
                    <a:cubicBezTo>
                      <a:pt x="10407" y="9518"/>
                      <a:pt x="10133" y="9780"/>
                      <a:pt x="9811" y="9780"/>
                    </a:cubicBezTo>
                    <a:lnTo>
                      <a:pt x="8823" y="9780"/>
                    </a:lnTo>
                    <a:cubicBezTo>
                      <a:pt x="8728" y="9780"/>
                      <a:pt x="8644" y="9875"/>
                      <a:pt x="8644" y="9958"/>
                    </a:cubicBezTo>
                    <a:cubicBezTo>
                      <a:pt x="8644" y="10066"/>
                      <a:pt x="8740" y="10137"/>
                      <a:pt x="8823" y="10137"/>
                    </a:cubicBezTo>
                    <a:lnTo>
                      <a:pt x="9811" y="10137"/>
                    </a:lnTo>
                    <a:cubicBezTo>
                      <a:pt x="10347" y="10137"/>
                      <a:pt x="10776" y="9708"/>
                      <a:pt x="10776" y="9173"/>
                    </a:cubicBezTo>
                    <a:cubicBezTo>
                      <a:pt x="10776" y="8887"/>
                      <a:pt x="10657" y="8637"/>
                      <a:pt x="10466" y="8458"/>
                    </a:cubicBezTo>
                    <a:cubicBezTo>
                      <a:pt x="10764" y="8292"/>
                      <a:pt x="10966" y="7982"/>
                      <a:pt x="10966" y="7613"/>
                    </a:cubicBezTo>
                    <a:cubicBezTo>
                      <a:pt x="10966" y="7327"/>
                      <a:pt x="10847" y="7077"/>
                      <a:pt x="10657" y="6899"/>
                    </a:cubicBezTo>
                    <a:cubicBezTo>
                      <a:pt x="10954" y="6803"/>
                      <a:pt x="11145" y="6482"/>
                      <a:pt x="11145" y="6113"/>
                    </a:cubicBezTo>
                    <a:cubicBezTo>
                      <a:pt x="11145" y="5827"/>
                      <a:pt x="11026" y="5577"/>
                      <a:pt x="10835" y="5398"/>
                    </a:cubicBezTo>
                    <a:cubicBezTo>
                      <a:pt x="11133" y="5232"/>
                      <a:pt x="11347" y="4922"/>
                      <a:pt x="11347" y="4541"/>
                    </a:cubicBezTo>
                    <a:cubicBezTo>
                      <a:pt x="11347" y="4005"/>
                      <a:pt x="10907" y="3577"/>
                      <a:pt x="10371" y="3577"/>
                    </a:cubicBezTo>
                    <a:lnTo>
                      <a:pt x="7621" y="3577"/>
                    </a:lnTo>
                    <a:lnTo>
                      <a:pt x="7621" y="1827"/>
                    </a:lnTo>
                    <a:cubicBezTo>
                      <a:pt x="7621" y="1112"/>
                      <a:pt x="7418" y="588"/>
                      <a:pt x="7013" y="291"/>
                    </a:cubicBezTo>
                    <a:cubicBezTo>
                      <a:pt x="6703" y="61"/>
                      <a:pt x="6332" y="0"/>
                      <a:pt x="60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695;p33">
                <a:extLst>
                  <a:ext uri="{FF2B5EF4-FFF2-40B4-BE49-F238E27FC236}">
                    <a16:creationId xmlns:a16="http://schemas.microsoft.com/office/drawing/2014/main" id="{73F55FC5-0987-1FF5-5597-26352E93D2B1}"/>
                  </a:ext>
                </a:extLst>
              </p:cNvPr>
              <p:cNvSpPr/>
              <p:nvPr/>
            </p:nvSpPr>
            <p:spPr>
              <a:xfrm>
                <a:off x="6920842" y="2577064"/>
                <a:ext cx="36709" cy="36677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55" extrusionOk="0">
                    <a:moveTo>
                      <a:pt x="584" y="369"/>
                    </a:moveTo>
                    <a:cubicBezTo>
                      <a:pt x="703" y="369"/>
                      <a:pt x="787" y="464"/>
                      <a:pt x="787" y="584"/>
                    </a:cubicBezTo>
                    <a:cubicBezTo>
                      <a:pt x="787" y="703"/>
                      <a:pt x="703" y="786"/>
                      <a:pt x="584" y="786"/>
                    </a:cubicBezTo>
                    <a:cubicBezTo>
                      <a:pt x="465" y="786"/>
                      <a:pt x="370" y="703"/>
                      <a:pt x="370" y="584"/>
                    </a:cubicBezTo>
                    <a:cubicBezTo>
                      <a:pt x="370" y="464"/>
                      <a:pt x="453" y="369"/>
                      <a:pt x="584" y="369"/>
                    </a:cubicBezTo>
                    <a:close/>
                    <a:moveTo>
                      <a:pt x="584" y="0"/>
                    </a:moveTo>
                    <a:cubicBezTo>
                      <a:pt x="263" y="0"/>
                      <a:pt x="1" y="250"/>
                      <a:pt x="1" y="584"/>
                    </a:cubicBezTo>
                    <a:cubicBezTo>
                      <a:pt x="1" y="905"/>
                      <a:pt x="251" y="1155"/>
                      <a:pt x="584" y="1155"/>
                    </a:cubicBezTo>
                    <a:cubicBezTo>
                      <a:pt x="906" y="1155"/>
                      <a:pt x="1156" y="905"/>
                      <a:pt x="1156" y="584"/>
                    </a:cubicBezTo>
                    <a:cubicBezTo>
                      <a:pt x="1156" y="250"/>
                      <a:pt x="894" y="0"/>
                      <a:pt x="5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8" name="Объект 2">
            <a:extLst>
              <a:ext uri="{FF2B5EF4-FFF2-40B4-BE49-F238E27FC236}">
                <a16:creationId xmlns:a16="http://schemas.microsoft.com/office/drawing/2014/main" id="{E60D3816-3764-474B-98E7-7369B0F57154}"/>
              </a:ext>
            </a:extLst>
          </p:cNvPr>
          <p:cNvSpPr txBox="1">
            <a:spLocks/>
          </p:cNvSpPr>
          <p:nvPr/>
        </p:nvSpPr>
        <p:spPr>
          <a:xfrm>
            <a:off x="432667" y="2410624"/>
            <a:ext cx="1883995" cy="1020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Принять решение </a:t>
            </a:r>
            <a:br>
              <a:rPr lang="ru-RU" sz="1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lang="ru-RU" sz="1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 подключении </a:t>
            </a:r>
            <a:br>
              <a:rPr lang="ru-RU" sz="1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lang="ru-RU" sz="1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к ПДС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9775" y="1883724"/>
            <a:ext cx="483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1</a:t>
            </a:r>
          </a:p>
        </p:txBody>
      </p:sp>
      <p:sp>
        <p:nvSpPr>
          <p:cNvPr id="121" name="Прямоугольник: скругленные углы 9">
            <a:extLst>
              <a:ext uri="{FF2B5EF4-FFF2-40B4-BE49-F238E27FC236}">
                <a16:creationId xmlns:a16="http://schemas.microsoft.com/office/drawing/2014/main" id="{52FD264D-D2A9-4D6D-A074-0DE9A0A40ED7}"/>
              </a:ext>
            </a:extLst>
          </p:cNvPr>
          <p:cNvSpPr/>
          <p:nvPr/>
        </p:nvSpPr>
        <p:spPr>
          <a:xfrm>
            <a:off x="2632627" y="1840827"/>
            <a:ext cx="1897164" cy="3606384"/>
          </a:xfrm>
          <a:prstGeom prst="roundRect">
            <a:avLst>
              <a:gd name="adj" fmla="val 11186"/>
            </a:avLst>
          </a:prstGeom>
          <a:solidFill>
            <a:schemeClr val="bg1"/>
          </a:solidFill>
          <a:ln w="22225">
            <a:solidFill>
              <a:srgbClr val="0F173F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Объект 2">
            <a:extLst>
              <a:ext uri="{FF2B5EF4-FFF2-40B4-BE49-F238E27FC236}">
                <a16:creationId xmlns:a16="http://schemas.microsoft.com/office/drawing/2014/main" id="{E60D3816-3764-474B-98E7-7369B0F57154}"/>
              </a:ext>
            </a:extLst>
          </p:cNvPr>
          <p:cNvSpPr txBox="1">
            <a:spLocks/>
          </p:cNvSpPr>
          <p:nvPr/>
        </p:nvSpPr>
        <p:spPr>
          <a:xfrm>
            <a:off x="2592706" y="2423041"/>
            <a:ext cx="1883995" cy="1020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Выбрать 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НПФ</a:t>
            </a:r>
          </a:p>
        </p:txBody>
      </p:sp>
      <p:sp>
        <p:nvSpPr>
          <p:cNvPr id="123" name="Овал 122">
            <a:extLst>
              <a:ext uri="{FF2B5EF4-FFF2-40B4-BE49-F238E27FC236}">
                <a16:creationId xmlns:a16="http://schemas.microsoft.com/office/drawing/2014/main" id="{4F870CD7-4BE1-AD88-2124-9FE3BED37598}"/>
              </a:ext>
            </a:extLst>
          </p:cNvPr>
          <p:cNvSpPr/>
          <p:nvPr/>
        </p:nvSpPr>
        <p:spPr>
          <a:xfrm>
            <a:off x="3181242" y="4331051"/>
            <a:ext cx="596272" cy="548770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4" name="Google Shape;887;p33">
            <a:extLst>
              <a:ext uri="{FF2B5EF4-FFF2-40B4-BE49-F238E27FC236}">
                <a16:creationId xmlns:a16="http://schemas.microsoft.com/office/drawing/2014/main" id="{DED18D89-A024-495E-9EEF-C39B6B7BD4E4}"/>
              </a:ext>
            </a:extLst>
          </p:cNvPr>
          <p:cNvGrpSpPr/>
          <p:nvPr/>
        </p:nvGrpSpPr>
        <p:grpSpPr>
          <a:xfrm>
            <a:off x="3233137" y="4454755"/>
            <a:ext cx="479667" cy="284245"/>
            <a:chOff x="5216456" y="3725484"/>
            <a:chExt cx="356196" cy="265631"/>
          </a:xfrm>
          <a:solidFill>
            <a:schemeClr val="bg1"/>
          </a:solidFill>
        </p:grpSpPr>
        <p:sp>
          <p:nvSpPr>
            <p:cNvPr id="125" name="Google Shape;888;p33">
              <a:extLst>
                <a:ext uri="{FF2B5EF4-FFF2-40B4-BE49-F238E27FC236}">
                  <a16:creationId xmlns:a16="http://schemas.microsoft.com/office/drawing/2014/main" id="{39B5ACEF-A3A0-4ADE-BEB0-0F458F6D701C}"/>
                </a:ext>
              </a:extLst>
            </p:cNvPr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6" name="Google Shape;889;p33">
              <a:extLst>
                <a:ext uri="{FF2B5EF4-FFF2-40B4-BE49-F238E27FC236}">
                  <a16:creationId xmlns:a16="http://schemas.microsoft.com/office/drawing/2014/main" id="{E6615AFD-9C9D-44C9-BDBB-BF2A8D014533}"/>
                </a:ext>
              </a:extLst>
            </p:cNvPr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3311823" y="1885218"/>
            <a:ext cx="483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2</a:t>
            </a:r>
          </a:p>
        </p:txBody>
      </p:sp>
      <p:sp>
        <p:nvSpPr>
          <p:cNvPr id="128" name="Прямоугольник: скругленные углы 9">
            <a:extLst>
              <a:ext uri="{FF2B5EF4-FFF2-40B4-BE49-F238E27FC236}">
                <a16:creationId xmlns:a16="http://schemas.microsoft.com/office/drawing/2014/main" id="{52FD264D-D2A9-4D6D-A074-0DE9A0A40ED7}"/>
              </a:ext>
            </a:extLst>
          </p:cNvPr>
          <p:cNvSpPr/>
          <p:nvPr/>
        </p:nvSpPr>
        <p:spPr>
          <a:xfrm>
            <a:off x="4838045" y="1840827"/>
            <a:ext cx="3844473" cy="3605365"/>
          </a:xfrm>
          <a:prstGeom prst="roundRect">
            <a:avLst>
              <a:gd name="adj" fmla="val 11186"/>
            </a:avLst>
          </a:prstGeom>
          <a:solidFill>
            <a:schemeClr val="bg1"/>
          </a:solidFill>
          <a:ln w="22225">
            <a:solidFill>
              <a:srgbClr val="0F173F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TextBox 128"/>
          <p:cNvSpPr txBox="1"/>
          <p:nvPr/>
        </p:nvSpPr>
        <p:spPr>
          <a:xfrm>
            <a:off x="6445398" y="1862406"/>
            <a:ext cx="483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3</a:t>
            </a:r>
            <a:endParaRPr lang="ru-RU" sz="1000" dirty="0">
              <a:solidFill>
                <a:schemeClr val="accent1">
                  <a:lumMod val="75000"/>
                </a:schemeClr>
              </a:solidFill>
              <a:latin typeface="Cascadia Mono SemiBold" panose="020B0609020000020004" pitchFamily="49" charset="0"/>
              <a:ea typeface="Cascadia Mono SemiBold" panose="020B0609020000020004" pitchFamily="49" charset="0"/>
              <a:cs typeface="Cascadia Mono SemiBold" panose="020B0609020000020004" pitchFamily="49" charset="0"/>
            </a:endParaRPr>
          </a:p>
        </p:txBody>
      </p:sp>
      <p:sp>
        <p:nvSpPr>
          <p:cNvPr id="130" name="Объект 2">
            <a:extLst>
              <a:ext uri="{FF2B5EF4-FFF2-40B4-BE49-F238E27FC236}">
                <a16:creationId xmlns:a16="http://schemas.microsoft.com/office/drawing/2014/main" id="{40F0657D-BB09-45FA-99AB-BBDEDCBFAE16}"/>
              </a:ext>
            </a:extLst>
          </p:cNvPr>
          <p:cNvSpPr txBox="1">
            <a:spLocks/>
          </p:cNvSpPr>
          <p:nvPr/>
        </p:nvSpPr>
        <p:spPr>
          <a:xfrm>
            <a:off x="5085284" y="2380414"/>
            <a:ext cx="3101551" cy="465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Заключить договор с НПФ:</a:t>
            </a:r>
          </a:p>
        </p:txBody>
      </p:sp>
      <p:sp>
        <p:nvSpPr>
          <p:cNvPr id="131" name="Объект 2">
            <a:extLst>
              <a:ext uri="{FF2B5EF4-FFF2-40B4-BE49-F238E27FC236}">
                <a16:creationId xmlns:a16="http://schemas.microsoft.com/office/drawing/2014/main" id="{40F0657D-BB09-45FA-99AB-BBDEDCBFAE16}"/>
              </a:ext>
            </a:extLst>
          </p:cNvPr>
          <p:cNvSpPr txBox="1">
            <a:spLocks/>
          </p:cNvSpPr>
          <p:nvPr/>
        </p:nvSpPr>
        <p:spPr>
          <a:xfrm>
            <a:off x="5096220" y="2711440"/>
            <a:ext cx="3373749" cy="273373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лично в офисе НПФ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на</a:t>
            </a:r>
            <a:r>
              <a:rPr lang="ru-RU" sz="16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9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сайте НПФ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в мобильном приложении НПФ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в офисе Агента (банк)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в мобильном приложении Агента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на портале «Госуслуги»</a:t>
            </a:r>
            <a:endParaRPr lang="ru-RU" sz="2200" b="1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indent="0">
              <a:buNone/>
            </a:pPr>
            <a:endParaRPr lang="ru-RU" sz="2200" b="1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3200" b="1" dirty="0">
                <a:solidFill>
                  <a:srgbClr val="F2673A"/>
                </a:solidFill>
              </a:rPr>
              <a:t>+</a:t>
            </a:r>
            <a:r>
              <a:rPr lang="ru-RU" sz="2400" b="1" dirty="0">
                <a:solidFill>
                  <a:srgbClr val="F2673A"/>
                </a:solidFill>
              </a:rPr>
              <a:t> </a:t>
            </a:r>
            <a:r>
              <a:rPr lang="ru-RU" sz="2200" b="1" dirty="0">
                <a:solidFill>
                  <a:srgbClr val="F2673A"/>
                </a:solidFill>
              </a:rPr>
              <a:t>Можно подать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b="1" dirty="0">
                <a:solidFill>
                  <a:srgbClr val="F2673A"/>
                </a:solidFill>
              </a:rPr>
              <a:t>заявление </a:t>
            </a:r>
            <a:br>
              <a:rPr lang="ru-RU" sz="2200" b="1" dirty="0">
                <a:solidFill>
                  <a:srgbClr val="F2673A"/>
                </a:solidFill>
              </a:rPr>
            </a:br>
            <a:r>
              <a:rPr lang="ru-RU" sz="2200" b="1" dirty="0">
                <a:solidFill>
                  <a:srgbClr val="F2673A"/>
                </a:solidFill>
              </a:rPr>
              <a:t>на перевод пенсионных накоплений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200" b="1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32" name="Picture 2">
            <a:extLst>
              <a:ext uri="{FF2B5EF4-FFF2-40B4-BE49-F238E27FC236}">
                <a16:creationId xmlns:a16="http://schemas.microsoft.com/office/drawing/2014/main" id="{DEBD6862-FA23-CF4C-B96D-9B7C9F7F04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5" t="171" r="25754" b="-171"/>
          <a:stretch/>
        </p:blipFill>
        <p:spPr bwMode="auto">
          <a:xfrm>
            <a:off x="7376928" y="4091180"/>
            <a:ext cx="320482" cy="30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" name="Овал 133">
            <a:extLst>
              <a:ext uri="{FF2B5EF4-FFF2-40B4-BE49-F238E27FC236}">
                <a16:creationId xmlns:a16="http://schemas.microsoft.com/office/drawing/2014/main" id="{4F870CD7-4BE1-AD88-2124-9FE3BED37598}"/>
              </a:ext>
            </a:extLst>
          </p:cNvPr>
          <p:cNvSpPr/>
          <p:nvPr/>
        </p:nvSpPr>
        <p:spPr>
          <a:xfrm>
            <a:off x="7820151" y="4235918"/>
            <a:ext cx="650086" cy="606428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5" name="Google Shape;2911;p36">
            <a:extLst>
              <a:ext uri="{FF2B5EF4-FFF2-40B4-BE49-F238E27FC236}">
                <a16:creationId xmlns:a16="http://schemas.microsoft.com/office/drawing/2014/main" id="{01599B20-A71E-4DE5-87DB-0489C0DCDD28}"/>
              </a:ext>
            </a:extLst>
          </p:cNvPr>
          <p:cNvGrpSpPr/>
          <p:nvPr/>
        </p:nvGrpSpPr>
        <p:grpSpPr>
          <a:xfrm>
            <a:off x="7940748" y="4344551"/>
            <a:ext cx="332801" cy="363279"/>
            <a:chOff x="2662884" y="1513044"/>
            <a:chExt cx="322914" cy="348543"/>
          </a:xfrm>
          <a:solidFill>
            <a:schemeClr val="bg1"/>
          </a:solidFill>
        </p:grpSpPr>
        <p:sp>
          <p:nvSpPr>
            <p:cNvPr id="136" name="Google Shape;2912;p36">
              <a:extLst>
                <a:ext uri="{FF2B5EF4-FFF2-40B4-BE49-F238E27FC236}">
                  <a16:creationId xmlns:a16="http://schemas.microsoft.com/office/drawing/2014/main" id="{5A9C1B3C-1C7D-45E3-A161-B59801C7E773}"/>
                </a:ext>
              </a:extLst>
            </p:cNvPr>
            <p:cNvSpPr/>
            <p:nvPr/>
          </p:nvSpPr>
          <p:spPr>
            <a:xfrm>
              <a:off x="2662884" y="1513044"/>
              <a:ext cx="260663" cy="348543"/>
            </a:xfrm>
            <a:custGeom>
              <a:avLst/>
              <a:gdLst/>
              <a:ahLst/>
              <a:cxnLst/>
              <a:rect l="l" t="t" r="r" b="b"/>
              <a:pathLst>
                <a:path w="8228" h="11002" extrusionOk="0">
                  <a:moveTo>
                    <a:pt x="5692" y="0"/>
                  </a:moveTo>
                  <a:cubicBezTo>
                    <a:pt x="5597" y="0"/>
                    <a:pt x="5525" y="72"/>
                    <a:pt x="5525" y="167"/>
                  </a:cubicBezTo>
                  <a:cubicBezTo>
                    <a:pt x="5525" y="250"/>
                    <a:pt x="5597" y="322"/>
                    <a:pt x="5692" y="322"/>
                  </a:cubicBezTo>
                  <a:lnTo>
                    <a:pt x="7907" y="322"/>
                  </a:lnTo>
                  <a:lnTo>
                    <a:pt x="7907" y="10668"/>
                  </a:lnTo>
                  <a:lnTo>
                    <a:pt x="334" y="10668"/>
                  </a:lnTo>
                  <a:lnTo>
                    <a:pt x="334" y="9406"/>
                  </a:lnTo>
                  <a:cubicBezTo>
                    <a:pt x="334" y="9311"/>
                    <a:pt x="251" y="9240"/>
                    <a:pt x="167" y="9240"/>
                  </a:cubicBezTo>
                  <a:cubicBezTo>
                    <a:pt x="72" y="9240"/>
                    <a:pt x="1" y="9311"/>
                    <a:pt x="1" y="9406"/>
                  </a:cubicBezTo>
                  <a:lnTo>
                    <a:pt x="1" y="10835"/>
                  </a:lnTo>
                  <a:cubicBezTo>
                    <a:pt x="1" y="10918"/>
                    <a:pt x="72" y="11002"/>
                    <a:pt x="167" y="11002"/>
                  </a:cubicBezTo>
                  <a:lnTo>
                    <a:pt x="8049" y="11002"/>
                  </a:lnTo>
                  <a:cubicBezTo>
                    <a:pt x="8145" y="11002"/>
                    <a:pt x="8216" y="10918"/>
                    <a:pt x="8216" y="10835"/>
                  </a:cubicBezTo>
                  <a:lnTo>
                    <a:pt x="8216" y="179"/>
                  </a:lnTo>
                  <a:cubicBezTo>
                    <a:pt x="8228" y="60"/>
                    <a:pt x="8157" y="0"/>
                    <a:pt x="8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913;p36">
              <a:extLst>
                <a:ext uri="{FF2B5EF4-FFF2-40B4-BE49-F238E27FC236}">
                  <a16:creationId xmlns:a16="http://schemas.microsoft.com/office/drawing/2014/main" id="{F382DE5B-077F-4420-B329-7E69CFC564EA}"/>
                </a:ext>
              </a:extLst>
            </p:cNvPr>
            <p:cNvSpPr/>
            <p:nvPr/>
          </p:nvSpPr>
          <p:spPr>
            <a:xfrm>
              <a:off x="2663264" y="1513044"/>
              <a:ext cx="165243" cy="282554"/>
            </a:xfrm>
            <a:custGeom>
              <a:avLst/>
              <a:gdLst/>
              <a:ahLst/>
              <a:cxnLst/>
              <a:rect l="l" t="t" r="r" b="b"/>
              <a:pathLst>
                <a:path w="5216" h="8919" extrusionOk="0">
                  <a:moveTo>
                    <a:pt x="2358" y="548"/>
                  </a:moveTo>
                  <a:lnTo>
                    <a:pt x="2358" y="2346"/>
                  </a:lnTo>
                  <a:lnTo>
                    <a:pt x="560" y="2346"/>
                  </a:lnTo>
                  <a:lnTo>
                    <a:pt x="2358" y="548"/>
                  </a:lnTo>
                  <a:close/>
                  <a:moveTo>
                    <a:pt x="2537" y="0"/>
                  </a:moveTo>
                  <a:cubicBezTo>
                    <a:pt x="2418" y="0"/>
                    <a:pt x="2299" y="167"/>
                    <a:pt x="2227" y="238"/>
                  </a:cubicBezTo>
                  <a:lnTo>
                    <a:pt x="108" y="2346"/>
                  </a:lnTo>
                  <a:cubicBezTo>
                    <a:pt x="60" y="2393"/>
                    <a:pt x="1" y="2441"/>
                    <a:pt x="1" y="2513"/>
                  </a:cubicBezTo>
                  <a:lnTo>
                    <a:pt x="1" y="8751"/>
                  </a:lnTo>
                  <a:cubicBezTo>
                    <a:pt x="1" y="8835"/>
                    <a:pt x="72" y="8918"/>
                    <a:pt x="167" y="8918"/>
                  </a:cubicBezTo>
                  <a:cubicBezTo>
                    <a:pt x="263" y="8918"/>
                    <a:pt x="334" y="8835"/>
                    <a:pt x="334" y="8751"/>
                  </a:cubicBezTo>
                  <a:lnTo>
                    <a:pt x="334" y="2667"/>
                  </a:lnTo>
                  <a:lnTo>
                    <a:pt x="2525" y="2667"/>
                  </a:lnTo>
                  <a:cubicBezTo>
                    <a:pt x="2608" y="2667"/>
                    <a:pt x="2680" y="2584"/>
                    <a:pt x="2680" y="2501"/>
                  </a:cubicBezTo>
                  <a:lnTo>
                    <a:pt x="2680" y="310"/>
                  </a:lnTo>
                  <a:lnTo>
                    <a:pt x="5049" y="310"/>
                  </a:lnTo>
                  <a:cubicBezTo>
                    <a:pt x="5144" y="310"/>
                    <a:pt x="5216" y="238"/>
                    <a:pt x="5216" y="143"/>
                  </a:cubicBezTo>
                  <a:cubicBezTo>
                    <a:pt x="5216" y="60"/>
                    <a:pt x="5132" y="0"/>
                    <a:pt x="50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914;p36">
              <a:extLst>
                <a:ext uri="{FF2B5EF4-FFF2-40B4-BE49-F238E27FC236}">
                  <a16:creationId xmlns:a16="http://schemas.microsoft.com/office/drawing/2014/main" id="{2E9EE82B-772F-451E-AD0C-69C59E4EE773}"/>
                </a:ext>
              </a:extLst>
            </p:cNvPr>
            <p:cNvSpPr/>
            <p:nvPr/>
          </p:nvSpPr>
          <p:spPr>
            <a:xfrm>
              <a:off x="2717596" y="1747634"/>
              <a:ext cx="152412" cy="10613"/>
            </a:xfrm>
            <a:custGeom>
              <a:avLst/>
              <a:gdLst/>
              <a:ahLst/>
              <a:cxnLst/>
              <a:rect l="l" t="t" r="r" b="b"/>
              <a:pathLst>
                <a:path w="4811" h="335" extrusionOk="0">
                  <a:moveTo>
                    <a:pt x="167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63"/>
                    <a:pt x="4810" y="168"/>
                  </a:cubicBezTo>
                  <a:cubicBezTo>
                    <a:pt x="4798" y="84"/>
                    <a:pt x="4739" y="1"/>
                    <a:pt x="4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915;p36">
              <a:extLst>
                <a:ext uri="{FF2B5EF4-FFF2-40B4-BE49-F238E27FC236}">
                  <a16:creationId xmlns:a16="http://schemas.microsoft.com/office/drawing/2014/main" id="{0AAD78D6-7A04-4F07-A211-2F5E3B3712A3}"/>
                </a:ext>
              </a:extLst>
            </p:cNvPr>
            <p:cNvSpPr/>
            <p:nvPr/>
          </p:nvSpPr>
          <p:spPr>
            <a:xfrm>
              <a:off x="2788876" y="1809886"/>
              <a:ext cx="81132" cy="10581"/>
            </a:xfrm>
            <a:custGeom>
              <a:avLst/>
              <a:gdLst/>
              <a:ahLst/>
              <a:cxnLst/>
              <a:rect l="l" t="t" r="r" b="b"/>
              <a:pathLst>
                <a:path w="2561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2394" y="334"/>
                  </a:lnTo>
                  <a:cubicBezTo>
                    <a:pt x="2489" y="334"/>
                    <a:pt x="2560" y="262"/>
                    <a:pt x="2560" y="167"/>
                  </a:cubicBezTo>
                  <a:cubicBezTo>
                    <a:pt x="2560" y="84"/>
                    <a:pt x="2489" y="1"/>
                    <a:pt x="23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916;p36">
              <a:extLst>
                <a:ext uri="{FF2B5EF4-FFF2-40B4-BE49-F238E27FC236}">
                  <a16:creationId xmlns:a16="http://schemas.microsoft.com/office/drawing/2014/main" id="{A77F75E6-8155-4957-AB0A-A58335727E45}"/>
                </a:ext>
              </a:extLst>
            </p:cNvPr>
            <p:cNvSpPr/>
            <p:nvPr/>
          </p:nvSpPr>
          <p:spPr>
            <a:xfrm>
              <a:off x="2717596" y="1722385"/>
              <a:ext cx="152412" cy="10201"/>
            </a:xfrm>
            <a:custGeom>
              <a:avLst/>
              <a:gdLst/>
              <a:ahLst/>
              <a:cxnLst/>
              <a:rect l="l" t="t" r="r" b="b"/>
              <a:pathLst>
                <a:path w="4811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4644" y="322"/>
                  </a:lnTo>
                  <a:cubicBezTo>
                    <a:pt x="4739" y="322"/>
                    <a:pt x="4810" y="250"/>
                    <a:pt x="4810" y="167"/>
                  </a:cubicBezTo>
                  <a:cubicBezTo>
                    <a:pt x="4798" y="60"/>
                    <a:pt x="4739" y="0"/>
                    <a:pt x="46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917;p36">
              <a:extLst>
                <a:ext uri="{FF2B5EF4-FFF2-40B4-BE49-F238E27FC236}">
                  <a16:creationId xmlns:a16="http://schemas.microsoft.com/office/drawing/2014/main" id="{9DEE6AA7-7604-4179-AF25-24B6DA9A038D}"/>
                </a:ext>
              </a:extLst>
            </p:cNvPr>
            <p:cNvSpPr/>
            <p:nvPr/>
          </p:nvSpPr>
          <p:spPr>
            <a:xfrm>
              <a:off x="2717596" y="1696344"/>
              <a:ext cx="152412" cy="10613"/>
            </a:xfrm>
            <a:custGeom>
              <a:avLst/>
              <a:gdLst/>
              <a:ahLst/>
              <a:cxnLst/>
              <a:rect l="l" t="t" r="r" b="b"/>
              <a:pathLst>
                <a:path w="4811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51"/>
                    <a:pt x="4810" y="167"/>
                  </a:cubicBezTo>
                  <a:cubicBezTo>
                    <a:pt x="4798" y="72"/>
                    <a:pt x="4739" y="1"/>
                    <a:pt x="4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918;p36">
              <a:extLst>
                <a:ext uri="{FF2B5EF4-FFF2-40B4-BE49-F238E27FC236}">
                  <a16:creationId xmlns:a16="http://schemas.microsoft.com/office/drawing/2014/main" id="{E2236E12-E52A-4CDB-918B-FE03BF0A774E}"/>
                </a:ext>
              </a:extLst>
            </p:cNvPr>
            <p:cNvSpPr/>
            <p:nvPr/>
          </p:nvSpPr>
          <p:spPr>
            <a:xfrm>
              <a:off x="2717596" y="1670335"/>
              <a:ext cx="152412" cy="10581"/>
            </a:xfrm>
            <a:custGeom>
              <a:avLst/>
              <a:gdLst/>
              <a:ahLst/>
              <a:cxnLst/>
              <a:rect l="l" t="t" r="r" b="b"/>
              <a:pathLst>
                <a:path w="4811" h="334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62"/>
                    <a:pt x="4810" y="167"/>
                  </a:cubicBezTo>
                  <a:cubicBezTo>
                    <a:pt x="4810" y="84"/>
                    <a:pt x="4739" y="0"/>
                    <a:pt x="46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920;p36">
              <a:extLst>
                <a:ext uri="{FF2B5EF4-FFF2-40B4-BE49-F238E27FC236}">
                  <a16:creationId xmlns:a16="http://schemas.microsoft.com/office/drawing/2014/main" id="{0D4257B0-4353-44DA-8068-AB8E45E2D6D9}"/>
                </a:ext>
              </a:extLst>
            </p:cNvPr>
            <p:cNvSpPr/>
            <p:nvPr/>
          </p:nvSpPr>
          <p:spPr>
            <a:xfrm>
              <a:off x="2881352" y="1540424"/>
              <a:ext cx="16220" cy="15872"/>
            </a:xfrm>
            <a:custGeom>
              <a:avLst/>
              <a:gdLst/>
              <a:ahLst/>
              <a:cxnLst/>
              <a:rect l="l" t="t" r="r" b="b"/>
              <a:pathLst>
                <a:path w="512" h="501" extrusionOk="0">
                  <a:moveTo>
                    <a:pt x="262" y="1"/>
                  </a:moveTo>
                  <a:cubicBezTo>
                    <a:pt x="131" y="1"/>
                    <a:pt x="0" y="120"/>
                    <a:pt x="0" y="251"/>
                  </a:cubicBezTo>
                  <a:cubicBezTo>
                    <a:pt x="0" y="382"/>
                    <a:pt x="119" y="501"/>
                    <a:pt x="262" y="501"/>
                  </a:cubicBezTo>
                  <a:cubicBezTo>
                    <a:pt x="393" y="501"/>
                    <a:pt x="512" y="382"/>
                    <a:pt x="512" y="251"/>
                  </a:cubicBezTo>
                  <a:cubicBezTo>
                    <a:pt x="512" y="120"/>
                    <a:pt x="393" y="1"/>
                    <a:pt x="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921;p36">
              <a:extLst>
                <a:ext uri="{FF2B5EF4-FFF2-40B4-BE49-F238E27FC236}">
                  <a16:creationId xmlns:a16="http://schemas.microsoft.com/office/drawing/2014/main" id="{4B7F5DDE-7B19-4AF4-990F-8E819DB35DD8}"/>
                </a:ext>
              </a:extLst>
            </p:cNvPr>
            <p:cNvSpPr/>
            <p:nvPr/>
          </p:nvSpPr>
          <p:spPr>
            <a:xfrm>
              <a:off x="2943537" y="1513044"/>
              <a:ext cx="42261" cy="347783"/>
            </a:xfrm>
            <a:custGeom>
              <a:avLst/>
              <a:gdLst/>
              <a:ahLst/>
              <a:cxnLst/>
              <a:rect l="l" t="t" r="r" b="b"/>
              <a:pathLst>
                <a:path w="1334" h="10978" extrusionOk="0">
                  <a:moveTo>
                    <a:pt x="667" y="310"/>
                  </a:moveTo>
                  <a:cubicBezTo>
                    <a:pt x="857" y="310"/>
                    <a:pt x="1012" y="477"/>
                    <a:pt x="1012" y="655"/>
                  </a:cubicBezTo>
                  <a:lnTo>
                    <a:pt x="1012" y="1477"/>
                  </a:lnTo>
                  <a:lnTo>
                    <a:pt x="321" y="1477"/>
                  </a:lnTo>
                  <a:lnTo>
                    <a:pt x="321" y="655"/>
                  </a:lnTo>
                  <a:cubicBezTo>
                    <a:pt x="321" y="465"/>
                    <a:pt x="488" y="310"/>
                    <a:pt x="667" y="310"/>
                  </a:cubicBezTo>
                  <a:close/>
                  <a:moveTo>
                    <a:pt x="1024" y="1798"/>
                  </a:moveTo>
                  <a:lnTo>
                    <a:pt x="1024" y="2453"/>
                  </a:lnTo>
                  <a:lnTo>
                    <a:pt x="321" y="2453"/>
                  </a:lnTo>
                  <a:lnTo>
                    <a:pt x="321" y="1798"/>
                  </a:lnTo>
                  <a:close/>
                  <a:moveTo>
                    <a:pt x="964" y="9597"/>
                  </a:moveTo>
                  <a:lnTo>
                    <a:pt x="833" y="10525"/>
                  </a:lnTo>
                  <a:cubicBezTo>
                    <a:pt x="810" y="10597"/>
                    <a:pt x="750" y="10656"/>
                    <a:pt x="679" y="10656"/>
                  </a:cubicBezTo>
                  <a:cubicBezTo>
                    <a:pt x="607" y="10656"/>
                    <a:pt x="536" y="10597"/>
                    <a:pt x="536" y="10525"/>
                  </a:cubicBezTo>
                  <a:lnTo>
                    <a:pt x="417" y="9597"/>
                  </a:lnTo>
                  <a:close/>
                  <a:moveTo>
                    <a:pt x="667" y="0"/>
                  </a:moveTo>
                  <a:cubicBezTo>
                    <a:pt x="298" y="0"/>
                    <a:pt x="0" y="298"/>
                    <a:pt x="0" y="667"/>
                  </a:cubicBezTo>
                  <a:lnTo>
                    <a:pt x="0" y="1631"/>
                  </a:lnTo>
                  <a:lnTo>
                    <a:pt x="0" y="2822"/>
                  </a:lnTo>
                  <a:lnTo>
                    <a:pt x="0" y="4810"/>
                  </a:lnTo>
                  <a:cubicBezTo>
                    <a:pt x="0" y="4894"/>
                    <a:pt x="71" y="4965"/>
                    <a:pt x="167" y="4965"/>
                  </a:cubicBezTo>
                  <a:cubicBezTo>
                    <a:pt x="250" y="4965"/>
                    <a:pt x="321" y="4894"/>
                    <a:pt x="321" y="4810"/>
                  </a:cubicBezTo>
                  <a:lnTo>
                    <a:pt x="321" y="2763"/>
                  </a:lnTo>
                  <a:lnTo>
                    <a:pt x="1024" y="2763"/>
                  </a:lnTo>
                  <a:lnTo>
                    <a:pt x="1024" y="9275"/>
                  </a:lnTo>
                  <a:lnTo>
                    <a:pt x="321" y="9275"/>
                  </a:lnTo>
                  <a:lnTo>
                    <a:pt x="321" y="5430"/>
                  </a:lnTo>
                  <a:cubicBezTo>
                    <a:pt x="321" y="5346"/>
                    <a:pt x="250" y="5263"/>
                    <a:pt x="167" y="5263"/>
                  </a:cubicBezTo>
                  <a:cubicBezTo>
                    <a:pt x="71" y="5263"/>
                    <a:pt x="0" y="5346"/>
                    <a:pt x="0" y="5430"/>
                  </a:cubicBezTo>
                  <a:lnTo>
                    <a:pt x="0" y="9430"/>
                  </a:lnTo>
                  <a:cubicBezTo>
                    <a:pt x="0" y="9490"/>
                    <a:pt x="24" y="9537"/>
                    <a:pt x="60" y="9561"/>
                  </a:cubicBezTo>
                  <a:lnTo>
                    <a:pt x="191" y="10561"/>
                  </a:lnTo>
                  <a:cubicBezTo>
                    <a:pt x="226" y="10799"/>
                    <a:pt x="429" y="10978"/>
                    <a:pt x="667" y="10978"/>
                  </a:cubicBezTo>
                  <a:cubicBezTo>
                    <a:pt x="905" y="10978"/>
                    <a:pt x="1119" y="10799"/>
                    <a:pt x="1143" y="10561"/>
                  </a:cubicBezTo>
                  <a:lnTo>
                    <a:pt x="1274" y="9561"/>
                  </a:lnTo>
                  <a:cubicBezTo>
                    <a:pt x="1322" y="9537"/>
                    <a:pt x="1334" y="9490"/>
                    <a:pt x="1334" y="9430"/>
                  </a:cubicBezTo>
                  <a:lnTo>
                    <a:pt x="1334" y="2822"/>
                  </a:lnTo>
                  <a:lnTo>
                    <a:pt x="1334" y="1631"/>
                  </a:lnTo>
                  <a:lnTo>
                    <a:pt x="1334" y="667"/>
                  </a:lnTo>
                  <a:cubicBezTo>
                    <a:pt x="1334" y="298"/>
                    <a:pt x="1036" y="0"/>
                    <a:pt x="6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" name="Прямоугольник: скругленные углы 9">
            <a:extLst>
              <a:ext uri="{FF2B5EF4-FFF2-40B4-BE49-F238E27FC236}">
                <a16:creationId xmlns:a16="http://schemas.microsoft.com/office/drawing/2014/main" id="{52FD264D-D2A9-4D6D-A074-0DE9A0A40ED7}"/>
              </a:ext>
            </a:extLst>
          </p:cNvPr>
          <p:cNvSpPr/>
          <p:nvPr/>
        </p:nvSpPr>
        <p:spPr>
          <a:xfrm>
            <a:off x="8868042" y="1839809"/>
            <a:ext cx="2884933" cy="3605365"/>
          </a:xfrm>
          <a:prstGeom prst="roundRect">
            <a:avLst>
              <a:gd name="adj" fmla="val 11186"/>
            </a:avLst>
          </a:prstGeom>
          <a:solidFill>
            <a:schemeClr val="bg1"/>
          </a:solidFill>
          <a:ln w="22225">
            <a:solidFill>
              <a:srgbClr val="0F173F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6" name="Объект 2">
            <a:extLst>
              <a:ext uri="{FF2B5EF4-FFF2-40B4-BE49-F238E27FC236}">
                <a16:creationId xmlns:a16="http://schemas.microsoft.com/office/drawing/2014/main" id="{01387971-E006-40B0-AD0B-B80ED663A263}"/>
              </a:ext>
            </a:extLst>
          </p:cNvPr>
          <p:cNvSpPr txBox="1">
            <a:spLocks/>
          </p:cNvSpPr>
          <p:nvPr/>
        </p:nvSpPr>
        <p:spPr>
          <a:xfrm>
            <a:off x="9222466" y="2347902"/>
            <a:ext cx="2176082" cy="1020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Вносить взносы 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/>
            </a:r>
            <a:b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lang="ru-RU" sz="1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в любом размере 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/>
            </a:r>
            <a:b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lang="ru-RU" sz="1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и с любой периодичностью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80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10077532" y="1844962"/>
            <a:ext cx="483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4</a:t>
            </a:r>
            <a:endParaRPr lang="ru-RU" sz="1000" dirty="0">
              <a:solidFill>
                <a:schemeClr val="accent1">
                  <a:lumMod val="75000"/>
                </a:schemeClr>
              </a:solidFill>
              <a:latin typeface="Cascadia Mono SemiBold" panose="020B0609020000020004" pitchFamily="49" charset="0"/>
              <a:ea typeface="Cascadia Mono SemiBold" panose="020B0609020000020004" pitchFamily="49" charset="0"/>
              <a:cs typeface="Cascadia Mono SemiBold" panose="020B0609020000020004" pitchFamily="49" charset="0"/>
            </a:endParaRPr>
          </a:p>
        </p:txBody>
      </p:sp>
      <p:grpSp>
        <p:nvGrpSpPr>
          <p:cNvPr id="204" name="Группа 203">
            <a:extLst>
              <a:ext uri="{FF2B5EF4-FFF2-40B4-BE49-F238E27FC236}">
                <a16:creationId xmlns:a16="http://schemas.microsoft.com/office/drawing/2014/main" id="{DF5C0680-09A1-23E0-75EC-EE61183CFB47}"/>
              </a:ext>
            </a:extLst>
          </p:cNvPr>
          <p:cNvGrpSpPr/>
          <p:nvPr/>
        </p:nvGrpSpPr>
        <p:grpSpPr>
          <a:xfrm>
            <a:off x="10031505" y="4294095"/>
            <a:ext cx="575527" cy="589928"/>
            <a:chOff x="726964" y="2046377"/>
            <a:chExt cx="799591" cy="799591"/>
          </a:xfrm>
        </p:grpSpPr>
        <p:sp>
          <p:nvSpPr>
            <p:cNvPr id="205" name="Овал 204">
              <a:extLst>
                <a:ext uri="{FF2B5EF4-FFF2-40B4-BE49-F238E27FC236}">
                  <a16:creationId xmlns:a16="http://schemas.microsoft.com/office/drawing/2014/main" id="{30273731-965B-E664-D6AA-1CDB3EF4297B}"/>
                </a:ext>
              </a:extLst>
            </p:cNvPr>
            <p:cNvSpPr/>
            <p:nvPr/>
          </p:nvSpPr>
          <p:spPr>
            <a:xfrm>
              <a:off x="726964" y="2046377"/>
              <a:ext cx="799591" cy="799591"/>
            </a:xfrm>
            <a:prstGeom prst="ellipse">
              <a:avLst/>
            </a:prstGeom>
            <a:solidFill>
              <a:srgbClr val="F267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206" name="Группа 205">
              <a:extLst>
                <a:ext uri="{FF2B5EF4-FFF2-40B4-BE49-F238E27FC236}">
                  <a16:creationId xmlns:a16="http://schemas.microsoft.com/office/drawing/2014/main" id="{040D2417-85B6-910E-7538-9C71ED6CF327}"/>
                </a:ext>
              </a:extLst>
            </p:cNvPr>
            <p:cNvGrpSpPr/>
            <p:nvPr/>
          </p:nvGrpSpPr>
          <p:grpSpPr>
            <a:xfrm>
              <a:off x="882400" y="2212866"/>
              <a:ext cx="488718" cy="466612"/>
              <a:chOff x="7390435" y="3215893"/>
              <a:chExt cx="372073" cy="355244"/>
            </a:xfrm>
          </p:grpSpPr>
          <p:grpSp>
            <p:nvGrpSpPr>
              <p:cNvPr id="207" name="Google Shape;943;p33">
                <a:extLst>
                  <a:ext uri="{FF2B5EF4-FFF2-40B4-BE49-F238E27FC236}">
                    <a16:creationId xmlns:a16="http://schemas.microsoft.com/office/drawing/2014/main" id="{C40551D0-1F13-9F04-DFE5-6F6D7F4C43AD}"/>
                  </a:ext>
                </a:extLst>
              </p:cNvPr>
              <p:cNvGrpSpPr/>
              <p:nvPr/>
            </p:nvGrpSpPr>
            <p:grpSpPr>
              <a:xfrm>
                <a:off x="7390435" y="3215893"/>
                <a:ext cx="372073" cy="355244"/>
                <a:chOff x="7390435" y="3680868"/>
                <a:chExt cx="372073" cy="355244"/>
              </a:xfrm>
            </p:grpSpPr>
            <p:sp>
              <p:nvSpPr>
                <p:cNvPr id="209" name="Google Shape;944;p33">
                  <a:extLst>
                    <a:ext uri="{FF2B5EF4-FFF2-40B4-BE49-F238E27FC236}">
                      <a16:creationId xmlns:a16="http://schemas.microsoft.com/office/drawing/2014/main" id="{D5FB106F-9BCF-EEE8-6393-EA987F6EC670}"/>
                    </a:ext>
                  </a:extLst>
                </p:cNvPr>
                <p:cNvSpPr/>
                <p:nvPr/>
              </p:nvSpPr>
              <p:spPr>
                <a:xfrm>
                  <a:off x="7390435" y="3744950"/>
                  <a:ext cx="294178" cy="291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4" h="9169" extrusionOk="0">
                      <a:moveTo>
                        <a:pt x="4668" y="0"/>
                      </a:moveTo>
                      <a:cubicBezTo>
                        <a:pt x="3441" y="0"/>
                        <a:pt x="2287" y="477"/>
                        <a:pt x="1417" y="1334"/>
                      </a:cubicBezTo>
                      <a:cubicBezTo>
                        <a:pt x="1358" y="1393"/>
                        <a:pt x="1358" y="1501"/>
                        <a:pt x="1417" y="1572"/>
                      </a:cubicBezTo>
                      <a:cubicBezTo>
                        <a:pt x="1447" y="1602"/>
                        <a:pt x="1489" y="1617"/>
                        <a:pt x="1532" y="1617"/>
                      </a:cubicBezTo>
                      <a:cubicBezTo>
                        <a:pt x="1575" y="1617"/>
                        <a:pt x="1620" y="1602"/>
                        <a:pt x="1655" y="1572"/>
                      </a:cubicBezTo>
                      <a:cubicBezTo>
                        <a:pt x="2465" y="774"/>
                        <a:pt x="3537" y="322"/>
                        <a:pt x="4668" y="322"/>
                      </a:cubicBezTo>
                      <a:cubicBezTo>
                        <a:pt x="5799" y="322"/>
                        <a:pt x="6870" y="774"/>
                        <a:pt x="7668" y="1572"/>
                      </a:cubicBezTo>
                      <a:cubicBezTo>
                        <a:pt x="8478" y="2382"/>
                        <a:pt x="8918" y="3453"/>
                        <a:pt x="8918" y="4584"/>
                      </a:cubicBezTo>
                      <a:cubicBezTo>
                        <a:pt x="8918" y="5715"/>
                        <a:pt x="8478" y="6787"/>
                        <a:pt x="7668" y="7585"/>
                      </a:cubicBezTo>
                      <a:cubicBezTo>
                        <a:pt x="6841" y="8412"/>
                        <a:pt x="5751" y="8826"/>
                        <a:pt x="4662" y="8826"/>
                      </a:cubicBezTo>
                      <a:cubicBezTo>
                        <a:pt x="3572" y="8826"/>
                        <a:pt x="2483" y="8412"/>
                        <a:pt x="1655" y="7585"/>
                      </a:cubicBezTo>
                      <a:cubicBezTo>
                        <a:pt x="953" y="6882"/>
                        <a:pt x="524" y="5965"/>
                        <a:pt x="441" y="4977"/>
                      </a:cubicBezTo>
                      <a:cubicBezTo>
                        <a:pt x="346" y="4013"/>
                        <a:pt x="596" y="3037"/>
                        <a:pt x="1132" y="2227"/>
                      </a:cubicBezTo>
                      <a:cubicBezTo>
                        <a:pt x="1179" y="2155"/>
                        <a:pt x="1167" y="2048"/>
                        <a:pt x="1096" y="1989"/>
                      </a:cubicBezTo>
                      <a:cubicBezTo>
                        <a:pt x="1066" y="1972"/>
                        <a:pt x="1035" y="1964"/>
                        <a:pt x="1005" y="1964"/>
                      </a:cubicBezTo>
                      <a:cubicBezTo>
                        <a:pt x="950" y="1964"/>
                        <a:pt x="896" y="1990"/>
                        <a:pt x="858" y="2036"/>
                      </a:cubicBezTo>
                      <a:cubicBezTo>
                        <a:pt x="274" y="2894"/>
                        <a:pt x="1" y="3953"/>
                        <a:pt x="108" y="5013"/>
                      </a:cubicBezTo>
                      <a:cubicBezTo>
                        <a:pt x="215" y="6073"/>
                        <a:pt x="679" y="7085"/>
                        <a:pt x="1429" y="7823"/>
                      </a:cubicBezTo>
                      <a:cubicBezTo>
                        <a:pt x="2322" y="8716"/>
                        <a:pt x="3501" y="9168"/>
                        <a:pt x="4680" y="9168"/>
                      </a:cubicBezTo>
                      <a:cubicBezTo>
                        <a:pt x="5858" y="9168"/>
                        <a:pt x="7025" y="8716"/>
                        <a:pt x="7918" y="7823"/>
                      </a:cubicBezTo>
                      <a:cubicBezTo>
                        <a:pt x="8787" y="6966"/>
                        <a:pt x="9264" y="5799"/>
                        <a:pt x="9264" y="4584"/>
                      </a:cubicBezTo>
                      <a:cubicBezTo>
                        <a:pt x="9264" y="3358"/>
                        <a:pt x="8787" y="2203"/>
                        <a:pt x="7906" y="1334"/>
                      </a:cubicBezTo>
                      <a:cubicBezTo>
                        <a:pt x="7049" y="477"/>
                        <a:pt x="5882" y="0"/>
                        <a:pt x="466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" name="Google Shape;945;p33">
                  <a:extLst>
                    <a:ext uri="{FF2B5EF4-FFF2-40B4-BE49-F238E27FC236}">
                      <a16:creationId xmlns:a16="http://schemas.microsoft.com/office/drawing/2014/main" id="{53A0245D-9EAB-ACC5-4AC7-7D9BF4D20ED2}"/>
                    </a:ext>
                  </a:extLst>
                </p:cNvPr>
                <p:cNvSpPr/>
                <p:nvPr/>
              </p:nvSpPr>
              <p:spPr>
                <a:xfrm>
                  <a:off x="7408948" y="3772259"/>
                  <a:ext cx="259407" cy="236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9" h="7440" extrusionOk="0">
                      <a:moveTo>
                        <a:pt x="4085" y="319"/>
                      </a:moveTo>
                      <a:cubicBezTo>
                        <a:pt x="4942" y="319"/>
                        <a:pt x="5823" y="653"/>
                        <a:pt x="6478" y="1319"/>
                      </a:cubicBezTo>
                      <a:cubicBezTo>
                        <a:pt x="7800" y="2653"/>
                        <a:pt x="7800" y="4796"/>
                        <a:pt x="6478" y="6117"/>
                      </a:cubicBezTo>
                      <a:cubicBezTo>
                        <a:pt x="5817" y="6778"/>
                        <a:pt x="4951" y="7109"/>
                        <a:pt x="4083" y="7109"/>
                      </a:cubicBezTo>
                      <a:cubicBezTo>
                        <a:pt x="3216" y="7109"/>
                        <a:pt x="2346" y="6778"/>
                        <a:pt x="1680" y="6117"/>
                      </a:cubicBezTo>
                      <a:cubicBezTo>
                        <a:pt x="358" y="4796"/>
                        <a:pt x="358" y="2653"/>
                        <a:pt x="1680" y="1319"/>
                      </a:cubicBezTo>
                      <a:cubicBezTo>
                        <a:pt x="2335" y="664"/>
                        <a:pt x="3216" y="319"/>
                        <a:pt x="4085" y="319"/>
                      </a:cubicBezTo>
                      <a:close/>
                      <a:moveTo>
                        <a:pt x="4088" y="1"/>
                      </a:moveTo>
                      <a:cubicBezTo>
                        <a:pt x="3132" y="1"/>
                        <a:pt x="2174" y="361"/>
                        <a:pt x="1442" y="1081"/>
                      </a:cubicBezTo>
                      <a:cubicBezTo>
                        <a:pt x="1" y="2534"/>
                        <a:pt x="1" y="4891"/>
                        <a:pt x="1442" y="6356"/>
                      </a:cubicBezTo>
                      <a:cubicBezTo>
                        <a:pt x="2180" y="7082"/>
                        <a:pt x="3120" y="7439"/>
                        <a:pt x="4085" y="7439"/>
                      </a:cubicBezTo>
                      <a:cubicBezTo>
                        <a:pt x="5037" y="7439"/>
                        <a:pt x="5978" y="7082"/>
                        <a:pt x="6716" y="6356"/>
                      </a:cubicBezTo>
                      <a:cubicBezTo>
                        <a:pt x="8169" y="4891"/>
                        <a:pt x="8169" y="2546"/>
                        <a:pt x="6716" y="1081"/>
                      </a:cubicBezTo>
                      <a:cubicBezTo>
                        <a:pt x="5996" y="361"/>
                        <a:pt x="5043" y="1"/>
                        <a:pt x="408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" name="Google Shape;946;p33">
                  <a:extLst>
                    <a:ext uri="{FF2B5EF4-FFF2-40B4-BE49-F238E27FC236}">
                      <a16:creationId xmlns:a16="http://schemas.microsoft.com/office/drawing/2014/main" id="{09A85CD6-26C8-75AF-C67F-28EF37674535}"/>
                    </a:ext>
                  </a:extLst>
                </p:cNvPr>
                <p:cNvSpPr/>
                <p:nvPr/>
              </p:nvSpPr>
              <p:spPr>
                <a:xfrm>
                  <a:off x="7487986" y="3680868"/>
                  <a:ext cx="274522" cy="259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5" h="8174" extrusionOk="0">
                      <a:moveTo>
                        <a:pt x="3614" y="0"/>
                      </a:moveTo>
                      <a:cubicBezTo>
                        <a:pt x="2438" y="0"/>
                        <a:pt x="1262" y="447"/>
                        <a:pt x="369" y="1340"/>
                      </a:cubicBezTo>
                      <a:cubicBezTo>
                        <a:pt x="262" y="1447"/>
                        <a:pt x="167" y="1566"/>
                        <a:pt x="60" y="1685"/>
                      </a:cubicBezTo>
                      <a:cubicBezTo>
                        <a:pt x="0" y="1756"/>
                        <a:pt x="12" y="1864"/>
                        <a:pt x="84" y="1923"/>
                      </a:cubicBezTo>
                      <a:cubicBezTo>
                        <a:pt x="118" y="1948"/>
                        <a:pt x="155" y="1960"/>
                        <a:pt x="191" y="1960"/>
                      </a:cubicBezTo>
                      <a:cubicBezTo>
                        <a:pt x="240" y="1960"/>
                        <a:pt x="287" y="1936"/>
                        <a:pt x="322" y="1887"/>
                      </a:cubicBezTo>
                      <a:cubicBezTo>
                        <a:pt x="417" y="1792"/>
                        <a:pt x="500" y="1685"/>
                        <a:pt x="608" y="1578"/>
                      </a:cubicBezTo>
                      <a:cubicBezTo>
                        <a:pt x="1435" y="750"/>
                        <a:pt x="2524" y="337"/>
                        <a:pt x="3614" y="337"/>
                      </a:cubicBezTo>
                      <a:cubicBezTo>
                        <a:pt x="4703" y="337"/>
                        <a:pt x="5793" y="750"/>
                        <a:pt x="6620" y="1578"/>
                      </a:cubicBezTo>
                      <a:cubicBezTo>
                        <a:pt x="8275" y="3233"/>
                        <a:pt x="8275" y="5936"/>
                        <a:pt x="6620" y="7591"/>
                      </a:cubicBezTo>
                      <a:cubicBezTo>
                        <a:pt x="6513" y="7698"/>
                        <a:pt x="6418" y="7781"/>
                        <a:pt x="6311" y="7876"/>
                      </a:cubicBezTo>
                      <a:cubicBezTo>
                        <a:pt x="6239" y="7936"/>
                        <a:pt x="6215" y="8043"/>
                        <a:pt x="6275" y="8114"/>
                      </a:cubicBezTo>
                      <a:cubicBezTo>
                        <a:pt x="6311" y="8162"/>
                        <a:pt x="6358" y="8174"/>
                        <a:pt x="6418" y="8174"/>
                      </a:cubicBezTo>
                      <a:cubicBezTo>
                        <a:pt x="6454" y="8174"/>
                        <a:pt x="6489" y="8162"/>
                        <a:pt x="6513" y="8126"/>
                      </a:cubicBezTo>
                      <a:cubicBezTo>
                        <a:pt x="6632" y="8043"/>
                        <a:pt x="6751" y="7936"/>
                        <a:pt x="6858" y="7817"/>
                      </a:cubicBezTo>
                      <a:cubicBezTo>
                        <a:pt x="8644" y="6031"/>
                        <a:pt x="8644" y="3126"/>
                        <a:pt x="6858" y="1340"/>
                      </a:cubicBezTo>
                      <a:cubicBezTo>
                        <a:pt x="5965" y="447"/>
                        <a:pt x="4790" y="0"/>
                        <a:pt x="361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" name="Google Shape;947;p33">
                  <a:extLst>
                    <a:ext uri="{FF2B5EF4-FFF2-40B4-BE49-F238E27FC236}">
                      <a16:creationId xmlns:a16="http://schemas.microsoft.com/office/drawing/2014/main" id="{B7679A22-FC8C-23B3-683F-1BAC07BA5FD3}"/>
                    </a:ext>
                  </a:extLst>
                </p:cNvPr>
                <p:cNvSpPr/>
                <p:nvPr/>
              </p:nvSpPr>
              <p:spPr>
                <a:xfrm>
                  <a:off x="7691758" y="3789502"/>
                  <a:ext cx="34073" cy="102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" h="3241" extrusionOk="0">
                      <a:moveTo>
                        <a:pt x="589" y="1"/>
                      </a:moveTo>
                      <a:cubicBezTo>
                        <a:pt x="580" y="1"/>
                        <a:pt x="570" y="1"/>
                        <a:pt x="560" y="2"/>
                      </a:cubicBezTo>
                      <a:cubicBezTo>
                        <a:pt x="477" y="38"/>
                        <a:pt x="429" y="121"/>
                        <a:pt x="441" y="217"/>
                      </a:cubicBezTo>
                      <a:cubicBezTo>
                        <a:pt x="715" y="1157"/>
                        <a:pt x="560" y="2145"/>
                        <a:pt x="37" y="2967"/>
                      </a:cubicBezTo>
                      <a:cubicBezTo>
                        <a:pt x="1" y="3038"/>
                        <a:pt x="13" y="3146"/>
                        <a:pt x="84" y="3205"/>
                      </a:cubicBezTo>
                      <a:cubicBezTo>
                        <a:pt x="120" y="3217"/>
                        <a:pt x="144" y="3241"/>
                        <a:pt x="167" y="3241"/>
                      </a:cubicBezTo>
                      <a:cubicBezTo>
                        <a:pt x="239" y="3241"/>
                        <a:pt x="275" y="3205"/>
                        <a:pt x="310" y="3158"/>
                      </a:cubicBezTo>
                      <a:cubicBezTo>
                        <a:pt x="906" y="2265"/>
                        <a:pt x="1072" y="1169"/>
                        <a:pt x="775" y="121"/>
                      </a:cubicBezTo>
                      <a:cubicBezTo>
                        <a:pt x="743" y="47"/>
                        <a:pt x="672" y="1"/>
                        <a:pt x="58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" name="Google Shape;948;p33">
                  <a:extLst>
                    <a:ext uri="{FF2B5EF4-FFF2-40B4-BE49-F238E27FC236}">
                      <a16:creationId xmlns:a16="http://schemas.microsoft.com/office/drawing/2014/main" id="{D1952D32-BF1F-43E1-D492-3E36A0FE5B2E}"/>
                    </a:ext>
                  </a:extLst>
                </p:cNvPr>
                <p:cNvSpPr/>
                <p:nvPr/>
              </p:nvSpPr>
              <p:spPr>
                <a:xfrm>
                  <a:off x="7536000" y="3708082"/>
                  <a:ext cx="173192" cy="72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4" h="2269" extrusionOk="0">
                      <a:moveTo>
                        <a:pt x="2121" y="0"/>
                      </a:moveTo>
                      <a:cubicBezTo>
                        <a:pt x="1410" y="0"/>
                        <a:pt x="707" y="204"/>
                        <a:pt x="108" y="590"/>
                      </a:cubicBezTo>
                      <a:cubicBezTo>
                        <a:pt x="36" y="638"/>
                        <a:pt x="0" y="733"/>
                        <a:pt x="60" y="828"/>
                      </a:cubicBezTo>
                      <a:cubicBezTo>
                        <a:pt x="91" y="874"/>
                        <a:pt x="147" y="906"/>
                        <a:pt x="205" y="906"/>
                      </a:cubicBezTo>
                      <a:cubicBezTo>
                        <a:pt x="237" y="906"/>
                        <a:pt x="269" y="897"/>
                        <a:pt x="298" y="876"/>
                      </a:cubicBezTo>
                      <a:cubicBezTo>
                        <a:pt x="841" y="534"/>
                        <a:pt x="1478" y="344"/>
                        <a:pt x="2123" y="344"/>
                      </a:cubicBezTo>
                      <a:cubicBezTo>
                        <a:pt x="2241" y="344"/>
                        <a:pt x="2359" y="351"/>
                        <a:pt x="2477" y="364"/>
                      </a:cubicBezTo>
                      <a:cubicBezTo>
                        <a:pt x="3251" y="435"/>
                        <a:pt x="3977" y="792"/>
                        <a:pt x="4513" y="1328"/>
                      </a:cubicBezTo>
                      <a:cubicBezTo>
                        <a:pt x="4763" y="1590"/>
                        <a:pt x="4977" y="1864"/>
                        <a:pt x="5120" y="2185"/>
                      </a:cubicBezTo>
                      <a:cubicBezTo>
                        <a:pt x="5156" y="2245"/>
                        <a:pt x="5215" y="2269"/>
                        <a:pt x="5275" y="2269"/>
                      </a:cubicBezTo>
                      <a:cubicBezTo>
                        <a:pt x="5299" y="2269"/>
                        <a:pt x="5323" y="2269"/>
                        <a:pt x="5346" y="2257"/>
                      </a:cubicBezTo>
                      <a:cubicBezTo>
                        <a:pt x="5418" y="2197"/>
                        <a:pt x="5453" y="2102"/>
                        <a:pt x="5406" y="2019"/>
                      </a:cubicBezTo>
                      <a:cubicBezTo>
                        <a:pt x="5227" y="1673"/>
                        <a:pt x="5001" y="1364"/>
                        <a:pt x="4739" y="1102"/>
                      </a:cubicBezTo>
                      <a:cubicBezTo>
                        <a:pt x="4144" y="507"/>
                        <a:pt x="3334" y="114"/>
                        <a:pt x="2489" y="18"/>
                      </a:cubicBezTo>
                      <a:cubicBezTo>
                        <a:pt x="2366" y="6"/>
                        <a:pt x="2243" y="0"/>
                        <a:pt x="212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pic>
            <p:nvPicPr>
              <p:cNvPr id="208" name="Рисунок 207">
                <a:extLst>
                  <a:ext uri="{FF2B5EF4-FFF2-40B4-BE49-F238E27FC236}">
                    <a16:creationId xmlns:a16="http://schemas.microsoft.com/office/drawing/2014/main" id="{5421A61D-B44A-E754-AA4D-0A56D94B7A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7499914" y="3369295"/>
                <a:ext cx="85748" cy="11692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049828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346076" y="1684237"/>
            <a:ext cx="9457192" cy="2404156"/>
          </a:xfrm>
          <a:prstGeom prst="roundRect">
            <a:avLst>
              <a:gd name="adj" fmla="val 6388"/>
            </a:avLst>
          </a:prstGeom>
          <a:noFill/>
          <a:ln w="12700">
            <a:solidFill>
              <a:srgbClr val="27AAE1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4" name="Google Shape;331;g277b4458855_0_0">
            <a:extLst>
              <a:ext uri="{FF2B5EF4-FFF2-40B4-BE49-F238E27FC236}">
                <a16:creationId xmlns:a16="http://schemas.microsoft.com/office/drawing/2014/main" id="{EC0B4E0F-5291-6EFC-FD75-4AD7F9E7BF13}"/>
              </a:ext>
            </a:extLst>
          </p:cNvPr>
          <p:cNvSpPr/>
          <p:nvPr/>
        </p:nvSpPr>
        <p:spPr bwMode="auto">
          <a:xfrm>
            <a:off x="754764" y="4781893"/>
            <a:ext cx="2699977" cy="47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b="1" i="0" u="none" strike="noStrike" cap="none" dirty="0">
                <a:solidFill>
                  <a:srgbClr val="099A85"/>
                </a:solidFill>
                <a:ea typeface="Arial"/>
                <a:cs typeface="Arial"/>
              </a:rPr>
              <a:t>Контроль и надзор </a:t>
            </a:r>
          </a:p>
        </p:txBody>
      </p:sp>
      <p:sp>
        <p:nvSpPr>
          <p:cNvPr id="45" name="Google Shape;331;g277b4458855_0_0">
            <a:extLst>
              <a:ext uri="{FF2B5EF4-FFF2-40B4-BE49-F238E27FC236}">
                <a16:creationId xmlns:a16="http://schemas.microsoft.com/office/drawing/2014/main" id="{8BDB59CD-F801-AD4C-AF28-D6F6C998B090}"/>
              </a:ext>
            </a:extLst>
          </p:cNvPr>
          <p:cNvSpPr/>
          <p:nvPr/>
        </p:nvSpPr>
        <p:spPr bwMode="auto">
          <a:xfrm>
            <a:off x="754764" y="5341880"/>
            <a:ext cx="5965842" cy="465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b="1" i="0" u="none" strike="noStrike" cap="none" dirty="0">
                <a:solidFill>
                  <a:srgbClr val="099A85"/>
                </a:solidFill>
                <a:ea typeface="Arial"/>
                <a:cs typeface="Arial"/>
              </a:rPr>
              <a:t>Государственные гарантии (2,8 млн руб.)</a:t>
            </a:r>
          </a:p>
        </p:txBody>
      </p:sp>
      <p:sp>
        <p:nvSpPr>
          <p:cNvPr id="46" name="Google Shape;331;g277b4458855_0_0">
            <a:extLst>
              <a:ext uri="{FF2B5EF4-FFF2-40B4-BE49-F238E27FC236}">
                <a16:creationId xmlns:a16="http://schemas.microsoft.com/office/drawing/2014/main" id="{A97DB222-826A-363F-DC71-2AF6F8C06158}"/>
              </a:ext>
            </a:extLst>
          </p:cNvPr>
          <p:cNvSpPr/>
          <p:nvPr/>
        </p:nvSpPr>
        <p:spPr bwMode="auto">
          <a:xfrm>
            <a:off x="754763" y="5881293"/>
            <a:ext cx="7331401" cy="739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b="1" i="0" u="none" strike="noStrike" cap="none" dirty="0">
                <a:solidFill>
                  <a:srgbClr val="099A85"/>
                </a:solidFill>
                <a:ea typeface="Arial"/>
                <a:cs typeface="Arial"/>
              </a:rPr>
              <a:t>Исполнение требований к составу и структуре портфеля, финансовой устойчивости и пр.</a:t>
            </a:r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901B4010-EECC-747A-A8DD-44A59E3B2659}"/>
              </a:ext>
            </a:extLst>
          </p:cNvPr>
          <p:cNvGrpSpPr/>
          <p:nvPr/>
        </p:nvGrpSpPr>
        <p:grpSpPr>
          <a:xfrm>
            <a:off x="555189" y="4225530"/>
            <a:ext cx="11235722" cy="481158"/>
            <a:chOff x="698807" y="1832308"/>
            <a:chExt cx="5324675" cy="481158"/>
          </a:xfrm>
        </p:grpSpPr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31AE5692-18BE-57C7-88BC-1995146913A3}"/>
                </a:ext>
              </a:extLst>
            </p:cNvPr>
            <p:cNvSpPr/>
            <p:nvPr/>
          </p:nvSpPr>
          <p:spPr>
            <a:xfrm>
              <a:off x="718324" y="1832308"/>
              <a:ext cx="5305158" cy="481157"/>
            </a:xfrm>
            <a:prstGeom prst="roundRect">
              <a:avLst>
                <a:gd name="adj" fmla="val 50000"/>
              </a:avLst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Google Shape;362;p6">
              <a:extLst>
                <a:ext uri="{FF2B5EF4-FFF2-40B4-BE49-F238E27FC236}">
                  <a16:creationId xmlns:a16="http://schemas.microsoft.com/office/drawing/2014/main" id="{2C14AD4B-E103-CE44-AB34-C43E5CB719CF}"/>
                </a:ext>
              </a:extLst>
            </p:cNvPr>
            <p:cNvSpPr/>
            <p:nvPr/>
          </p:nvSpPr>
          <p:spPr bwMode="auto">
            <a:xfrm>
              <a:off x="698807" y="1832309"/>
              <a:ext cx="5140998" cy="481157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txBody>
            <a:bodyPr spcFirstLastPara="1" wrap="square" lIns="252000" tIns="91425" rIns="91425" bIns="91425" anchor="ctr" anchorCtr="0">
              <a:noAutofit/>
            </a:bodyPr>
            <a:lstStyle/>
            <a:p>
              <a:pPr marR="0" lv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>
                  <a:tab pos="1438275" algn="l"/>
                </a:tabLst>
                <a:defRPr/>
              </a:pPr>
              <a:r>
                <a:rPr lang="ru-RU" sz="1800" b="1" i="0" u="none" strike="noStrike" cap="none" dirty="0">
                  <a:solidFill>
                    <a:srgbClr val="FFFFFF"/>
                  </a:solidFill>
                  <a:ea typeface="Arial"/>
                  <a:cs typeface="Arial"/>
                </a:rPr>
                <a:t>Высокая надежность отрасли НПФ </a:t>
              </a:r>
            </a:p>
          </p:txBody>
        </p:sp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6C35AAC-552E-9997-4E72-34271922A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65175" y="1893775"/>
            <a:ext cx="1361425" cy="1361425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332CAA3-8CA8-4458-BF8A-9B10CE63D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13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408332" y="3088806"/>
            <a:ext cx="2501294" cy="1177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z="1600" b="1" dirty="0">
                <a:solidFill>
                  <a:srgbClr val="251A30"/>
                </a:solidFill>
                <a:ea typeface="Open Sans Medium" panose="020B0604020202020204" charset="0"/>
                <a:cs typeface="Open Sans Medium" panose="020B0604020202020204" charset="0"/>
              </a:rPr>
              <a:t>Инвестирует средства в ценные бумаги</a:t>
            </a:r>
            <a:endParaRPr lang="ru-RU" b="1" dirty="0">
              <a:solidFill>
                <a:srgbClr val="251A30"/>
              </a:solidFill>
              <a:ea typeface="Open Sans" pitchFamily="2" charset="0"/>
              <a:cs typeface="Open Sans" pitchFamily="2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98462" y="3138536"/>
            <a:ext cx="1876893" cy="1077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z="1600" b="1" dirty="0">
                <a:solidFill>
                  <a:srgbClr val="251A30"/>
                </a:solidFill>
                <a:ea typeface="Open Sans" pitchFamily="2" charset="0"/>
                <a:cs typeface="Open Sans" pitchFamily="2" charset="0"/>
              </a:rPr>
              <a:t>Клиенты</a:t>
            </a:r>
            <a:r>
              <a:rPr lang="en-US" sz="1600" b="1" dirty="0">
                <a:solidFill>
                  <a:srgbClr val="251A30"/>
                </a:solidFill>
                <a:ea typeface="Open Sans" pitchFamily="2" charset="0"/>
                <a:cs typeface="Open Sans" pitchFamily="2" charset="0"/>
              </a:rPr>
              <a:t/>
            </a:r>
            <a:br>
              <a:rPr lang="en-US" sz="1600" b="1" dirty="0">
                <a:solidFill>
                  <a:srgbClr val="251A30"/>
                </a:solidFill>
                <a:ea typeface="Open Sans" pitchFamily="2" charset="0"/>
                <a:cs typeface="Open Sans" pitchFamily="2" charset="0"/>
              </a:rPr>
            </a:br>
            <a:r>
              <a:rPr lang="ru-RU" sz="1600" b="1" dirty="0">
                <a:solidFill>
                  <a:srgbClr val="251A30"/>
                </a:solidFill>
                <a:ea typeface="Open Sans" pitchFamily="2" charset="0"/>
                <a:cs typeface="Open Sans" pitchFamily="2" charset="0"/>
              </a:rPr>
              <a:t>направляют взносы в НПФ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9539028" y="3138536"/>
            <a:ext cx="2449627" cy="1077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z="1600" b="1" dirty="0">
                <a:solidFill>
                  <a:srgbClr val="251A30"/>
                </a:solidFill>
                <a:ea typeface="Open Sans Medium" panose="020B0604020202020204" charset="0"/>
                <a:cs typeface="Open Sans Medium" panose="020B0604020202020204" charset="0"/>
              </a:rPr>
              <a:t>Распределяет доходы на счета клиентов</a:t>
            </a:r>
            <a:endParaRPr lang="ru-RU" b="1" dirty="0">
              <a:solidFill>
                <a:srgbClr val="251A30"/>
              </a:solidFill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9626" y="5389565"/>
            <a:ext cx="1641717" cy="530401"/>
          </a:xfrm>
          <a:prstGeom prst="rect">
            <a:avLst/>
          </a:prstGeom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552" y="4873532"/>
            <a:ext cx="1805289" cy="45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B3CB93E4-F0CA-46AA-AD4A-84EEEDCFE8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416" y="5993641"/>
            <a:ext cx="2390808" cy="565712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3251393" y="3138536"/>
            <a:ext cx="2588988" cy="1077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z="1600" b="1" dirty="0">
                <a:solidFill>
                  <a:srgbClr val="251A30"/>
                </a:solidFill>
                <a:ea typeface="Open Sans" pitchFamily="2" charset="0"/>
                <a:cs typeface="Open Sans" pitchFamily="2" charset="0"/>
              </a:rPr>
              <a:t>Зачисляет </a:t>
            </a:r>
            <a:r>
              <a:rPr lang="en-US" sz="1600" b="1" dirty="0">
                <a:solidFill>
                  <a:srgbClr val="251A30"/>
                </a:solidFill>
                <a:ea typeface="Open Sans" pitchFamily="2" charset="0"/>
                <a:cs typeface="Open Sans" pitchFamily="2" charset="0"/>
              </a:rPr>
              <a:t/>
            </a:r>
            <a:br>
              <a:rPr lang="en-US" sz="1600" b="1" dirty="0">
                <a:solidFill>
                  <a:srgbClr val="251A30"/>
                </a:solidFill>
                <a:ea typeface="Open Sans" pitchFamily="2" charset="0"/>
                <a:cs typeface="Open Sans" pitchFamily="2" charset="0"/>
              </a:rPr>
            </a:br>
            <a:r>
              <a:rPr lang="ru-RU" sz="1600" b="1" dirty="0">
                <a:solidFill>
                  <a:srgbClr val="251A30"/>
                </a:solidFill>
                <a:ea typeface="Open Sans" pitchFamily="2" charset="0"/>
                <a:cs typeface="Open Sans" pitchFamily="2" charset="0"/>
              </a:rPr>
              <a:t>средства на счета </a:t>
            </a:r>
          </a:p>
          <a:p>
            <a:pPr algn="ctr">
              <a:lnSpc>
                <a:spcPts val="1800"/>
              </a:lnSpc>
            </a:pPr>
            <a:r>
              <a:rPr lang="ru-RU" sz="1600" b="1" dirty="0">
                <a:solidFill>
                  <a:srgbClr val="251A30"/>
                </a:solidFill>
                <a:ea typeface="Open Sans" pitchFamily="2" charset="0"/>
                <a:cs typeface="Open Sans" pitchFamily="2" charset="0"/>
              </a:rPr>
              <a:t>клиентов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33719" y="1667193"/>
            <a:ext cx="1403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2673A"/>
                </a:solidFill>
              </a:rPr>
              <a:t>НПФ</a:t>
            </a:r>
            <a:endParaRPr lang="ru-RU" sz="2800" b="1" dirty="0">
              <a:solidFill>
                <a:srgbClr val="F2673A"/>
              </a:solidFill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B10BFD3-F37F-CCA5-7838-E7AAA96754D0}"/>
              </a:ext>
            </a:extLst>
          </p:cNvPr>
          <p:cNvSpPr txBox="1">
            <a:spLocks/>
          </p:cNvSpPr>
          <p:nvPr/>
        </p:nvSpPr>
        <p:spPr>
          <a:xfrm>
            <a:off x="634368" y="66811"/>
            <a:ext cx="11131954" cy="17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НЕГОСУДАРСТВЕННЫЙ ПЕНСИОННЫЙ ФОНД (НПФ) — ОПЕРАТОР ПДС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752072B-4B59-3D05-A3B0-1380866B4D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56197" y="1893925"/>
            <a:ext cx="1361425" cy="136142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73ADE28-A10B-C5E8-6E77-74ECDAA399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083130" y="1893925"/>
            <a:ext cx="1361425" cy="136142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07A4AA9-C153-CFD2-494D-CF789BBB81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6974153" y="1893925"/>
            <a:ext cx="1361425" cy="136142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880510A-9CDE-B638-B6D6-C2E3D465CEF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2711932" y="2271471"/>
            <a:ext cx="558933" cy="60192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5EA7BBB-43E6-8881-66CD-D15EF96252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5820910" y="2271471"/>
            <a:ext cx="558933" cy="60192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8F9C8C0-5C92-82C8-4A38-EC3F3A220AF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8929888" y="2271471"/>
            <a:ext cx="558933" cy="601928"/>
          </a:xfrm>
          <a:prstGeom prst="rect">
            <a:avLst/>
          </a:prstGeom>
        </p:spPr>
      </p:pic>
      <p:sp>
        <p:nvSpPr>
          <p:cNvPr id="47" name="Треугольник 47">
            <a:extLst>
              <a:ext uri="{FF2B5EF4-FFF2-40B4-BE49-F238E27FC236}">
                <a16:creationId xmlns:a16="http://schemas.microsoft.com/office/drawing/2014/main" id="{2A30A398-13B2-7896-B1D4-6B75267CB354}"/>
              </a:ext>
            </a:extLst>
          </p:cNvPr>
          <p:cNvSpPr/>
          <p:nvPr/>
        </p:nvSpPr>
        <p:spPr bwMode="auto">
          <a:xfrm rot="5400000">
            <a:off x="7423759" y="5626569"/>
            <a:ext cx="2009298" cy="31995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1060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BDE3758B-02E8-A9FF-3137-9CC757DBF99E}"/>
              </a:ext>
            </a:extLst>
          </p:cNvPr>
          <p:cNvSpPr txBox="1">
            <a:spLocks/>
          </p:cNvSpPr>
          <p:nvPr/>
        </p:nvSpPr>
        <p:spPr>
          <a:xfrm>
            <a:off x="7844576" y="1502129"/>
            <a:ext cx="3596160" cy="65426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2800" b="1" dirty="0">
              <a:solidFill>
                <a:srgbClr val="114A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3A4669E8-17AA-3B17-F087-1B604604E07E}"/>
              </a:ext>
            </a:extLst>
          </p:cNvPr>
          <p:cNvSpPr txBox="1">
            <a:spLocks/>
          </p:cNvSpPr>
          <p:nvPr/>
        </p:nvSpPr>
        <p:spPr>
          <a:xfrm>
            <a:off x="4316376" y="1686350"/>
            <a:ext cx="2571188" cy="22907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14102E"/>
                </a:solidFill>
                <a:cs typeface="Arial" panose="020B0604020202020204" pitchFamily="34" charset="0"/>
              </a:rPr>
              <a:t>Цели ПДС</a:t>
            </a:r>
            <a:endParaRPr lang="en-US" sz="2000" b="1" dirty="0">
              <a:solidFill>
                <a:srgbClr val="14102E"/>
              </a:solidFill>
              <a:cs typeface="Arial" panose="020B0604020202020204" pitchFamily="34" charset="0"/>
            </a:endParaRPr>
          </a:p>
        </p:txBody>
      </p:sp>
      <p:sp>
        <p:nvSpPr>
          <p:cNvPr id="80" name="Text Placeholder 2">
            <a:extLst>
              <a:ext uri="{FF2B5EF4-FFF2-40B4-BE49-F238E27FC236}">
                <a16:creationId xmlns:a16="http://schemas.microsoft.com/office/drawing/2014/main" id="{F4FD7BCE-C9D3-1AC7-0F37-32554E3FA6B7}"/>
              </a:ext>
            </a:extLst>
          </p:cNvPr>
          <p:cNvSpPr txBox="1">
            <a:spLocks/>
          </p:cNvSpPr>
          <p:nvPr/>
        </p:nvSpPr>
        <p:spPr>
          <a:xfrm>
            <a:off x="7559165" y="2918830"/>
            <a:ext cx="3684695" cy="69844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ru-RU" sz="3200" b="1" dirty="0">
                <a:solidFill>
                  <a:srgbClr val="14102E"/>
                </a:solidFill>
                <a:cs typeface="Arial" panose="020B0604020202020204" pitchFamily="34" charset="0"/>
              </a:rPr>
              <a:t>29</a:t>
            </a:r>
            <a:r>
              <a:rPr lang="ru-RU" sz="2800" b="1" dirty="0">
                <a:solidFill>
                  <a:srgbClr val="14102E"/>
                </a:solidFill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rgbClr val="14102E"/>
                </a:solidFill>
                <a:cs typeface="Arial" panose="020B0604020202020204" pitchFamily="34" charset="0"/>
              </a:rPr>
              <a:t>(из 32) </a:t>
            </a:r>
            <a:r>
              <a:rPr lang="ru-RU" sz="2800" b="1" dirty="0">
                <a:solidFill>
                  <a:srgbClr val="14102E"/>
                </a:solidFill>
                <a:cs typeface="Arial" panose="020B0604020202020204" pitchFamily="34" charset="0"/>
              </a:rPr>
              <a:t>НПФ</a:t>
            </a:r>
            <a:endParaRPr lang="en-US" sz="2800" b="1" dirty="0">
              <a:solidFill>
                <a:srgbClr val="14102E"/>
              </a:solidFill>
              <a:cs typeface="Arial" panose="020B0604020202020204" pitchFamily="34" charset="0"/>
            </a:endParaRPr>
          </a:p>
        </p:txBody>
      </p:sp>
      <p:sp>
        <p:nvSpPr>
          <p:cNvPr id="81" name="Text Placeholder 2">
            <a:extLst>
              <a:ext uri="{FF2B5EF4-FFF2-40B4-BE49-F238E27FC236}">
                <a16:creationId xmlns:a16="http://schemas.microsoft.com/office/drawing/2014/main" id="{78CAE04D-77E0-201A-0CE2-6A59AA32C2C1}"/>
              </a:ext>
            </a:extLst>
          </p:cNvPr>
          <p:cNvSpPr txBox="1">
            <a:spLocks/>
          </p:cNvSpPr>
          <p:nvPr/>
        </p:nvSpPr>
        <p:spPr>
          <a:xfrm>
            <a:off x="7559165" y="4349435"/>
            <a:ext cx="3596160" cy="76075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rgbClr val="14102E"/>
                </a:solidFill>
                <a:cs typeface="Arial" panose="020B0604020202020204" pitchFamily="34" charset="0"/>
              </a:rPr>
              <a:t>7,4</a:t>
            </a:r>
            <a:r>
              <a:rPr lang="ru-RU" sz="2800" b="1" dirty="0">
                <a:solidFill>
                  <a:srgbClr val="14102E"/>
                </a:solidFill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rgbClr val="14102E"/>
                </a:solidFill>
                <a:cs typeface="Arial" panose="020B0604020202020204" pitchFamily="34" charset="0"/>
              </a:rPr>
              <a:t>млн </a:t>
            </a:r>
            <a:endParaRPr lang="en-US" sz="1800" b="1" dirty="0">
              <a:solidFill>
                <a:srgbClr val="14102E"/>
              </a:solidFill>
              <a:cs typeface="Arial" panose="020B0604020202020204" pitchFamily="34" charset="0"/>
            </a:endParaRPr>
          </a:p>
        </p:txBody>
      </p:sp>
      <p:sp>
        <p:nvSpPr>
          <p:cNvPr id="82" name="Text Placeholder 2">
            <a:extLst>
              <a:ext uri="{FF2B5EF4-FFF2-40B4-BE49-F238E27FC236}">
                <a16:creationId xmlns:a16="http://schemas.microsoft.com/office/drawing/2014/main" id="{D91BE467-AB26-1D13-FAA1-4E0CC52149C3}"/>
              </a:ext>
            </a:extLst>
          </p:cNvPr>
          <p:cNvSpPr txBox="1">
            <a:spLocks/>
          </p:cNvSpPr>
          <p:nvPr/>
        </p:nvSpPr>
        <p:spPr>
          <a:xfrm>
            <a:off x="7559166" y="5555952"/>
            <a:ext cx="3250676" cy="99768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rgbClr val="14102E"/>
                </a:solidFill>
                <a:cs typeface="Arial" panose="020B0604020202020204" pitchFamily="34" charset="0"/>
              </a:rPr>
              <a:t>513</a:t>
            </a:r>
            <a:r>
              <a:rPr lang="ru-RU" sz="2800" b="1" dirty="0">
                <a:solidFill>
                  <a:srgbClr val="14102E"/>
                </a:solidFill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rgbClr val="14102E"/>
                </a:solidFill>
                <a:cs typeface="Arial" panose="020B0604020202020204" pitchFamily="34" charset="0"/>
              </a:rPr>
              <a:t>млрд </a:t>
            </a:r>
            <a:r>
              <a:rPr lang="ru-RU" sz="1800" b="1" dirty="0">
                <a:solidFill>
                  <a:srgbClr val="14102E"/>
                </a:solidFill>
                <a:latin typeface="+mj-lt"/>
                <a:cs typeface="Arial" panose="020B0604020202020204" pitchFamily="34" charset="0"/>
              </a:rPr>
              <a:t>₽</a:t>
            </a:r>
          </a:p>
        </p:txBody>
      </p:sp>
      <p:sp>
        <p:nvSpPr>
          <p:cNvPr id="116" name="Oval 801">
            <a:extLst>
              <a:ext uri="{FF2B5EF4-FFF2-40B4-BE49-F238E27FC236}">
                <a16:creationId xmlns:a16="http://schemas.microsoft.com/office/drawing/2014/main" id="{C7B92633-C608-0DF6-F720-3958BDB05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0506" y="5799593"/>
            <a:ext cx="12966" cy="12966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70894" y="6423983"/>
            <a:ext cx="29556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>
                <a:cs typeface="Arial" panose="020B0604020202020204" pitchFamily="34" charset="0"/>
              </a:rPr>
              <a:t>данные на 1 октября 2025 г.</a:t>
            </a:r>
          </a:p>
        </p:txBody>
      </p:sp>
      <p:sp>
        <p:nvSpPr>
          <p:cNvPr id="60" name="Номер слайда 3">
            <a:extLst>
              <a:ext uri="{FF2B5EF4-FFF2-40B4-BE49-F238E27FC236}">
                <a16:creationId xmlns:a16="http://schemas.microsoft.com/office/drawing/2014/main" id="{B332CAA3-8CA8-4458-BF8A-9B10CE63D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>
                <a:solidFill>
                  <a:srgbClr val="3C4363"/>
                </a:solidFill>
                <a:latin typeface="Open Sans" pitchFamily="2" charset="0"/>
                <a:cs typeface="Open Sans" pitchFamily="2" charset="0"/>
              </a:rPr>
              <a:t>14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6AE4CCE-0B50-D93C-3C8E-1D09BA81D604}"/>
              </a:ext>
            </a:extLst>
          </p:cNvPr>
          <p:cNvSpPr txBox="1">
            <a:spLocks/>
          </p:cNvSpPr>
          <p:nvPr/>
        </p:nvSpPr>
        <p:spPr>
          <a:xfrm>
            <a:off x="634367" y="-11085"/>
            <a:ext cx="10890693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РЕЗУЛЬТАТЫ РЕАЛИЗАЦИИ ПДС В НПФ </a:t>
            </a:r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33177CC3-C88A-2C28-DE1C-DC78A8CF28C4}"/>
              </a:ext>
            </a:extLst>
          </p:cNvPr>
          <p:cNvSpPr/>
          <p:nvPr/>
        </p:nvSpPr>
        <p:spPr>
          <a:xfrm>
            <a:off x="760146" y="2571922"/>
            <a:ext cx="2681916" cy="2681916"/>
          </a:xfrm>
          <a:custGeom>
            <a:avLst/>
            <a:gdLst>
              <a:gd name="connsiteX0" fmla="*/ 2681917 w 2681916"/>
              <a:gd name="connsiteY0" fmla="*/ 1340958 h 2681916"/>
              <a:gd name="connsiteX1" fmla="*/ 1340958 w 2681916"/>
              <a:gd name="connsiteY1" fmla="*/ 2681917 h 2681916"/>
              <a:gd name="connsiteX2" fmla="*/ 0 w 2681916"/>
              <a:gd name="connsiteY2" fmla="*/ 1340958 h 2681916"/>
              <a:gd name="connsiteX3" fmla="*/ 1340958 w 2681916"/>
              <a:gd name="connsiteY3" fmla="*/ 0 h 2681916"/>
              <a:gd name="connsiteX4" fmla="*/ 2681917 w 2681916"/>
              <a:gd name="connsiteY4" fmla="*/ 1340958 h 2681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1916" h="2681916">
                <a:moveTo>
                  <a:pt x="2681917" y="1340958"/>
                </a:moveTo>
                <a:cubicBezTo>
                  <a:pt x="2681917" y="2081549"/>
                  <a:pt x="2081549" y="2681917"/>
                  <a:pt x="1340958" y="2681917"/>
                </a:cubicBezTo>
                <a:cubicBezTo>
                  <a:pt x="600367" y="2681917"/>
                  <a:pt x="0" y="2081549"/>
                  <a:pt x="0" y="1340958"/>
                </a:cubicBezTo>
                <a:cubicBezTo>
                  <a:pt x="0" y="600367"/>
                  <a:pt x="600367" y="0"/>
                  <a:pt x="1340958" y="0"/>
                </a:cubicBezTo>
                <a:cubicBezTo>
                  <a:pt x="2081549" y="0"/>
                  <a:pt x="2681917" y="600367"/>
                  <a:pt x="2681917" y="1340958"/>
                </a:cubicBezTo>
                <a:close/>
              </a:path>
            </a:pathLst>
          </a:custGeom>
          <a:noFill/>
          <a:ln w="38100" cap="rnd">
            <a:solidFill>
              <a:srgbClr val="099A85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12" name="Рисунок 8">
            <a:extLst>
              <a:ext uri="{FF2B5EF4-FFF2-40B4-BE49-F238E27FC236}">
                <a16:creationId xmlns:a16="http://schemas.microsoft.com/office/drawing/2014/main" id="{A24EC3F1-9AED-D250-6961-2E32AF0C15E9}"/>
              </a:ext>
            </a:extLst>
          </p:cNvPr>
          <p:cNvGrpSpPr/>
          <p:nvPr/>
        </p:nvGrpSpPr>
        <p:grpSpPr>
          <a:xfrm>
            <a:off x="2101104" y="1994085"/>
            <a:ext cx="1918944" cy="3837740"/>
            <a:chOff x="6396637" y="2202941"/>
            <a:chExt cx="1918944" cy="3837740"/>
          </a:xfrm>
          <a:noFill/>
        </p:grpSpPr>
        <p:grpSp>
          <p:nvGrpSpPr>
            <p:cNvPr id="13" name="Рисунок 8">
              <a:extLst>
                <a:ext uri="{FF2B5EF4-FFF2-40B4-BE49-F238E27FC236}">
                  <a16:creationId xmlns:a16="http://schemas.microsoft.com/office/drawing/2014/main" id="{E3771D32-9C0F-1B15-D9F5-4562450DF750}"/>
                </a:ext>
              </a:extLst>
            </p:cNvPr>
            <p:cNvGrpSpPr/>
            <p:nvPr/>
          </p:nvGrpSpPr>
          <p:grpSpPr>
            <a:xfrm>
              <a:off x="6396786" y="4121737"/>
              <a:ext cx="1918796" cy="1918944"/>
              <a:chOff x="6396786" y="4121737"/>
              <a:chExt cx="1918796" cy="1918944"/>
            </a:xfrm>
            <a:noFill/>
          </p:grpSpPr>
          <p:sp>
            <p:nvSpPr>
              <p:cNvPr id="14" name="Полилиния: фигура 13">
                <a:extLst>
                  <a:ext uri="{FF2B5EF4-FFF2-40B4-BE49-F238E27FC236}">
                    <a16:creationId xmlns:a16="http://schemas.microsoft.com/office/drawing/2014/main" id="{308BCAA4-5286-BEB5-EA0B-CF7F728413CA}"/>
                  </a:ext>
                </a:extLst>
              </p:cNvPr>
              <p:cNvSpPr/>
              <p:nvPr/>
            </p:nvSpPr>
            <p:spPr>
              <a:xfrm>
                <a:off x="6396786" y="5777096"/>
                <a:ext cx="971136" cy="263585"/>
              </a:xfrm>
              <a:custGeom>
                <a:avLst/>
                <a:gdLst>
                  <a:gd name="connsiteX0" fmla="*/ 971136 w 971136"/>
                  <a:gd name="connsiteY0" fmla="*/ 0 h 263585"/>
                  <a:gd name="connsiteX1" fmla="*/ 0 w 971136"/>
                  <a:gd name="connsiteY1" fmla="*/ 263586 h 263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71136" h="263585">
                    <a:moveTo>
                      <a:pt x="971136" y="0"/>
                    </a:moveTo>
                    <a:cubicBezTo>
                      <a:pt x="686303" y="167453"/>
                      <a:pt x="354370" y="263586"/>
                      <a:pt x="0" y="263586"/>
                    </a:cubicBezTo>
                  </a:path>
                </a:pathLst>
              </a:custGeom>
              <a:noFill/>
              <a:ln w="38100" cap="rnd">
                <a:solidFill>
                  <a:srgbClr val="099A8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5" name="Полилиния: фигура 14">
                <a:extLst>
                  <a:ext uri="{FF2B5EF4-FFF2-40B4-BE49-F238E27FC236}">
                    <a16:creationId xmlns:a16="http://schemas.microsoft.com/office/drawing/2014/main" id="{CA099553-94A1-0256-F76E-45047DDC43A5}"/>
                  </a:ext>
                </a:extLst>
              </p:cNvPr>
              <p:cNvSpPr/>
              <p:nvPr/>
            </p:nvSpPr>
            <p:spPr>
              <a:xfrm>
                <a:off x="7493623" y="4900310"/>
                <a:ext cx="657478" cy="796105"/>
              </a:xfrm>
              <a:custGeom>
                <a:avLst/>
                <a:gdLst>
                  <a:gd name="connsiteX0" fmla="*/ 657478 w 657478"/>
                  <a:gd name="connsiteY0" fmla="*/ 0 h 796105"/>
                  <a:gd name="connsiteX1" fmla="*/ 0 w 657478"/>
                  <a:gd name="connsiteY1" fmla="*/ 796106 h 796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7478" h="796105">
                    <a:moveTo>
                      <a:pt x="657478" y="0"/>
                    </a:moveTo>
                    <a:cubicBezTo>
                      <a:pt x="514542" y="321682"/>
                      <a:pt x="285724" y="596708"/>
                      <a:pt x="0" y="796106"/>
                    </a:cubicBezTo>
                  </a:path>
                </a:pathLst>
              </a:custGeom>
              <a:noFill/>
              <a:ln w="38100" cap="rnd">
                <a:solidFill>
                  <a:srgbClr val="099A8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" name="Полилиния: фигура 15">
                <a:extLst>
                  <a:ext uri="{FF2B5EF4-FFF2-40B4-BE49-F238E27FC236}">
                    <a16:creationId xmlns:a16="http://schemas.microsoft.com/office/drawing/2014/main" id="{3A9113CF-7E3A-4942-DB73-1D74FEF812E1}"/>
                  </a:ext>
                </a:extLst>
              </p:cNvPr>
              <p:cNvSpPr/>
              <p:nvPr/>
            </p:nvSpPr>
            <p:spPr>
              <a:xfrm>
                <a:off x="8205779" y="4121737"/>
                <a:ext cx="109802" cy="641431"/>
              </a:xfrm>
              <a:custGeom>
                <a:avLst/>
                <a:gdLst>
                  <a:gd name="connsiteX0" fmla="*/ 109803 w 109802"/>
                  <a:gd name="connsiteY0" fmla="*/ 0 h 641431"/>
                  <a:gd name="connsiteX1" fmla="*/ 0 w 109802"/>
                  <a:gd name="connsiteY1" fmla="*/ 641431 h 64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802" h="641431">
                    <a:moveTo>
                      <a:pt x="109803" y="0"/>
                    </a:moveTo>
                    <a:cubicBezTo>
                      <a:pt x="109803" y="224954"/>
                      <a:pt x="71022" y="440845"/>
                      <a:pt x="0" y="641431"/>
                    </a:cubicBezTo>
                  </a:path>
                </a:pathLst>
              </a:custGeom>
              <a:noFill/>
              <a:ln w="38100" cap="rnd">
                <a:solidFill>
                  <a:srgbClr val="099A8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" name="Полилиния: фигура 16">
                <a:extLst>
                  <a:ext uri="{FF2B5EF4-FFF2-40B4-BE49-F238E27FC236}">
                    <a16:creationId xmlns:a16="http://schemas.microsoft.com/office/drawing/2014/main" id="{3776B288-8810-5754-9CCC-E801EDD3CA93}"/>
                  </a:ext>
                </a:extLst>
              </p:cNvPr>
              <p:cNvSpPr/>
              <p:nvPr/>
            </p:nvSpPr>
            <p:spPr>
              <a:xfrm>
                <a:off x="8109052" y="4759750"/>
                <a:ext cx="148285" cy="148285"/>
              </a:xfrm>
              <a:custGeom>
                <a:avLst/>
                <a:gdLst>
                  <a:gd name="connsiteX0" fmla="*/ 148285 w 148285"/>
                  <a:gd name="connsiteY0" fmla="*/ 74143 h 148285"/>
                  <a:gd name="connsiteX1" fmla="*/ 74143 w 148285"/>
                  <a:gd name="connsiteY1" fmla="*/ 148285 h 148285"/>
                  <a:gd name="connsiteX2" fmla="*/ 0 w 148285"/>
                  <a:gd name="connsiteY2" fmla="*/ 74143 h 148285"/>
                  <a:gd name="connsiteX3" fmla="*/ 74143 w 148285"/>
                  <a:gd name="connsiteY3" fmla="*/ 0 h 148285"/>
                  <a:gd name="connsiteX4" fmla="*/ 148285 w 148285"/>
                  <a:gd name="connsiteY4" fmla="*/ 74143 h 148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285" h="148285">
                    <a:moveTo>
                      <a:pt x="148285" y="74143"/>
                    </a:moveTo>
                    <a:cubicBezTo>
                      <a:pt x="148285" y="115003"/>
                      <a:pt x="115152" y="148285"/>
                      <a:pt x="74143" y="148285"/>
                    </a:cubicBezTo>
                    <a:cubicBezTo>
                      <a:pt x="33134" y="148285"/>
                      <a:pt x="0" y="115152"/>
                      <a:pt x="0" y="74143"/>
                    </a:cubicBezTo>
                    <a:cubicBezTo>
                      <a:pt x="0" y="33134"/>
                      <a:pt x="33134" y="0"/>
                      <a:pt x="74143" y="0"/>
                    </a:cubicBezTo>
                    <a:cubicBezTo>
                      <a:pt x="115152" y="0"/>
                      <a:pt x="148285" y="33134"/>
                      <a:pt x="148285" y="74143"/>
                    </a:cubicBezTo>
                    <a:close/>
                  </a:path>
                </a:pathLst>
              </a:custGeom>
              <a:noFill/>
              <a:ln w="38100" cap="rnd">
                <a:solidFill>
                  <a:srgbClr val="099A8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8" name="Полилиния: фигура 17">
                <a:extLst>
                  <a:ext uri="{FF2B5EF4-FFF2-40B4-BE49-F238E27FC236}">
                    <a16:creationId xmlns:a16="http://schemas.microsoft.com/office/drawing/2014/main" id="{AA5D7825-C95F-564B-8D7B-775082D33077}"/>
                  </a:ext>
                </a:extLst>
              </p:cNvPr>
              <p:cNvSpPr/>
              <p:nvPr/>
            </p:nvSpPr>
            <p:spPr>
              <a:xfrm>
                <a:off x="7356035" y="5662984"/>
                <a:ext cx="148285" cy="148285"/>
              </a:xfrm>
              <a:custGeom>
                <a:avLst/>
                <a:gdLst>
                  <a:gd name="connsiteX0" fmla="*/ 148285 w 148285"/>
                  <a:gd name="connsiteY0" fmla="*/ 74143 h 148285"/>
                  <a:gd name="connsiteX1" fmla="*/ 74143 w 148285"/>
                  <a:gd name="connsiteY1" fmla="*/ 148286 h 148285"/>
                  <a:gd name="connsiteX2" fmla="*/ 0 w 148285"/>
                  <a:gd name="connsiteY2" fmla="*/ 74143 h 148285"/>
                  <a:gd name="connsiteX3" fmla="*/ 74143 w 148285"/>
                  <a:gd name="connsiteY3" fmla="*/ 0 h 148285"/>
                  <a:gd name="connsiteX4" fmla="*/ 148285 w 148285"/>
                  <a:gd name="connsiteY4" fmla="*/ 74143 h 148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285" h="148285">
                    <a:moveTo>
                      <a:pt x="148285" y="74143"/>
                    </a:moveTo>
                    <a:cubicBezTo>
                      <a:pt x="148285" y="115003"/>
                      <a:pt x="115152" y="148286"/>
                      <a:pt x="74143" y="148286"/>
                    </a:cubicBezTo>
                    <a:cubicBezTo>
                      <a:pt x="33134" y="148286"/>
                      <a:pt x="0" y="115152"/>
                      <a:pt x="0" y="74143"/>
                    </a:cubicBezTo>
                    <a:cubicBezTo>
                      <a:pt x="0" y="33134"/>
                      <a:pt x="33134" y="0"/>
                      <a:pt x="74143" y="0"/>
                    </a:cubicBezTo>
                    <a:cubicBezTo>
                      <a:pt x="115152" y="0"/>
                      <a:pt x="148285" y="33134"/>
                      <a:pt x="148285" y="74143"/>
                    </a:cubicBezTo>
                    <a:close/>
                  </a:path>
                </a:pathLst>
              </a:custGeom>
              <a:noFill/>
              <a:ln w="38100" cap="rnd">
                <a:solidFill>
                  <a:srgbClr val="099A8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19" name="Рисунок 8">
              <a:extLst>
                <a:ext uri="{FF2B5EF4-FFF2-40B4-BE49-F238E27FC236}">
                  <a16:creationId xmlns:a16="http://schemas.microsoft.com/office/drawing/2014/main" id="{D100374D-8ECF-3B3A-C8C5-D189A4177649}"/>
                </a:ext>
              </a:extLst>
            </p:cNvPr>
            <p:cNvGrpSpPr/>
            <p:nvPr/>
          </p:nvGrpSpPr>
          <p:grpSpPr>
            <a:xfrm>
              <a:off x="6396637" y="2202941"/>
              <a:ext cx="1918944" cy="1918796"/>
              <a:chOff x="6396637" y="2202941"/>
              <a:chExt cx="1918944" cy="1918796"/>
            </a:xfrm>
            <a:noFill/>
          </p:grpSpPr>
          <p:sp>
            <p:nvSpPr>
              <p:cNvPr id="20" name="Полилиния: фигура 19">
                <a:extLst>
                  <a:ext uri="{FF2B5EF4-FFF2-40B4-BE49-F238E27FC236}">
                    <a16:creationId xmlns:a16="http://schemas.microsoft.com/office/drawing/2014/main" id="{1F3F58EB-A289-6931-BA20-4DC5A9DAFF76}"/>
                  </a:ext>
                </a:extLst>
              </p:cNvPr>
              <p:cNvSpPr/>
              <p:nvPr/>
            </p:nvSpPr>
            <p:spPr>
              <a:xfrm>
                <a:off x="6396637" y="2202941"/>
                <a:ext cx="971284" cy="263585"/>
              </a:xfrm>
              <a:custGeom>
                <a:avLst/>
                <a:gdLst>
                  <a:gd name="connsiteX0" fmla="*/ 971285 w 971284"/>
                  <a:gd name="connsiteY0" fmla="*/ 263586 h 263585"/>
                  <a:gd name="connsiteX1" fmla="*/ 0 w 971284"/>
                  <a:gd name="connsiteY1" fmla="*/ 0 h 263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71284" h="263585">
                    <a:moveTo>
                      <a:pt x="971285" y="263586"/>
                    </a:moveTo>
                    <a:cubicBezTo>
                      <a:pt x="686303" y="96133"/>
                      <a:pt x="354370" y="0"/>
                      <a:pt x="0" y="0"/>
                    </a:cubicBezTo>
                  </a:path>
                </a:pathLst>
              </a:custGeom>
              <a:noFill/>
              <a:ln w="38100" cap="rnd">
                <a:solidFill>
                  <a:srgbClr val="099A8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1" name="Полилиния: фигура 20">
                <a:extLst>
                  <a:ext uri="{FF2B5EF4-FFF2-40B4-BE49-F238E27FC236}">
                    <a16:creationId xmlns:a16="http://schemas.microsoft.com/office/drawing/2014/main" id="{4F9943FD-D8CD-51B1-C362-2972CB26F9CF}"/>
                  </a:ext>
                </a:extLst>
              </p:cNvPr>
              <p:cNvSpPr/>
              <p:nvPr/>
            </p:nvSpPr>
            <p:spPr>
              <a:xfrm>
                <a:off x="7493623" y="2547207"/>
                <a:ext cx="657478" cy="796105"/>
              </a:xfrm>
              <a:custGeom>
                <a:avLst/>
                <a:gdLst>
                  <a:gd name="connsiteX0" fmla="*/ 657478 w 657478"/>
                  <a:gd name="connsiteY0" fmla="*/ 796106 h 796105"/>
                  <a:gd name="connsiteX1" fmla="*/ 0 w 657478"/>
                  <a:gd name="connsiteY1" fmla="*/ 0 h 796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7478" h="796105">
                    <a:moveTo>
                      <a:pt x="657478" y="796106"/>
                    </a:moveTo>
                    <a:cubicBezTo>
                      <a:pt x="514542" y="474424"/>
                      <a:pt x="285724" y="199398"/>
                      <a:pt x="0" y="0"/>
                    </a:cubicBezTo>
                  </a:path>
                </a:pathLst>
              </a:custGeom>
              <a:noFill/>
              <a:ln w="38100" cap="rnd">
                <a:solidFill>
                  <a:srgbClr val="099A8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2" name="Полилиния: фигура 21">
                <a:extLst>
                  <a:ext uri="{FF2B5EF4-FFF2-40B4-BE49-F238E27FC236}">
                    <a16:creationId xmlns:a16="http://schemas.microsoft.com/office/drawing/2014/main" id="{95D85B1C-30E8-960A-EF42-6D42D181DED1}"/>
                  </a:ext>
                </a:extLst>
              </p:cNvPr>
              <p:cNvSpPr/>
              <p:nvPr/>
            </p:nvSpPr>
            <p:spPr>
              <a:xfrm>
                <a:off x="8205779" y="3480305"/>
                <a:ext cx="109802" cy="641431"/>
              </a:xfrm>
              <a:custGeom>
                <a:avLst/>
                <a:gdLst>
                  <a:gd name="connsiteX0" fmla="*/ 109803 w 109802"/>
                  <a:gd name="connsiteY0" fmla="*/ 641431 h 641431"/>
                  <a:gd name="connsiteX1" fmla="*/ 0 w 109802"/>
                  <a:gd name="connsiteY1" fmla="*/ 0 h 64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802" h="641431">
                    <a:moveTo>
                      <a:pt x="109803" y="641431"/>
                    </a:moveTo>
                    <a:cubicBezTo>
                      <a:pt x="109803" y="416477"/>
                      <a:pt x="71022" y="200587"/>
                      <a:pt x="0" y="0"/>
                    </a:cubicBezTo>
                  </a:path>
                </a:pathLst>
              </a:custGeom>
              <a:noFill/>
              <a:ln w="38100" cap="rnd">
                <a:solidFill>
                  <a:srgbClr val="099A8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3" name="Полилиния: фигура 22">
                <a:extLst>
                  <a:ext uri="{FF2B5EF4-FFF2-40B4-BE49-F238E27FC236}">
                    <a16:creationId xmlns:a16="http://schemas.microsoft.com/office/drawing/2014/main" id="{5351D3C4-AD72-E563-6CA1-A09BA55A62AB}"/>
                  </a:ext>
                </a:extLst>
              </p:cNvPr>
              <p:cNvSpPr/>
              <p:nvPr/>
            </p:nvSpPr>
            <p:spPr>
              <a:xfrm>
                <a:off x="8109052" y="3335586"/>
                <a:ext cx="148285" cy="148285"/>
              </a:xfrm>
              <a:custGeom>
                <a:avLst/>
                <a:gdLst>
                  <a:gd name="connsiteX0" fmla="*/ 148285 w 148285"/>
                  <a:gd name="connsiteY0" fmla="*/ 74143 h 148285"/>
                  <a:gd name="connsiteX1" fmla="*/ 74143 w 148285"/>
                  <a:gd name="connsiteY1" fmla="*/ 0 h 148285"/>
                  <a:gd name="connsiteX2" fmla="*/ 0 w 148285"/>
                  <a:gd name="connsiteY2" fmla="*/ 74143 h 148285"/>
                  <a:gd name="connsiteX3" fmla="*/ 74143 w 148285"/>
                  <a:gd name="connsiteY3" fmla="*/ 148285 h 148285"/>
                  <a:gd name="connsiteX4" fmla="*/ 148285 w 148285"/>
                  <a:gd name="connsiteY4" fmla="*/ 74143 h 148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285" h="148285">
                    <a:moveTo>
                      <a:pt x="148285" y="74143"/>
                    </a:moveTo>
                    <a:cubicBezTo>
                      <a:pt x="148285" y="33282"/>
                      <a:pt x="115152" y="0"/>
                      <a:pt x="74143" y="0"/>
                    </a:cubicBezTo>
                    <a:cubicBezTo>
                      <a:pt x="33134" y="0"/>
                      <a:pt x="0" y="33134"/>
                      <a:pt x="0" y="74143"/>
                    </a:cubicBezTo>
                    <a:cubicBezTo>
                      <a:pt x="0" y="115152"/>
                      <a:pt x="33134" y="148285"/>
                      <a:pt x="74143" y="148285"/>
                    </a:cubicBezTo>
                    <a:cubicBezTo>
                      <a:pt x="115152" y="148285"/>
                      <a:pt x="148285" y="115152"/>
                      <a:pt x="148285" y="74143"/>
                    </a:cubicBezTo>
                    <a:close/>
                  </a:path>
                </a:pathLst>
              </a:custGeom>
              <a:noFill/>
              <a:ln w="38100" cap="rnd">
                <a:solidFill>
                  <a:srgbClr val="099A8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4" name="Полилиния: фигура 23">
                <a:extLst>
                  <a:ext uri="{FF2B5EF4-FFF2-40B4-BE49-F238E27FC236}">
                    <a16:creationId xmlns:a16="http://schemas.microsoft.com/office/drawing/2014/main" id="{D050B377-F499-6851-EAAB-FB4EC1DAB794}"/>
                  </a:ext>
                </a:extLst>
              </p:cNvPr>
              <p:cNvSpPr/>
              <p:nvPr/>
            </p:nvSpPr>
            <p:spPr>
              <a:xfrm>
                <a:off x="7356035" y="2432352"/>
                <a:ext cx="148285" cy="148285"/>
              </a:xfrm>
              <a:custGeom>
                <a:avLst/>
                <a:gdLst>
                  <a:gd name="connsiteX0" fmla="*/ 148285 w 148285"/>
                  <a:gd name="connsiteY0" fmla="*/ 74143 h 148285"/>
                  <a:gd name="connsiteX1" fmla="*/ 74143 w 148285"/>
                  <a:gd name="connsiteY1" fmla="*/ 0 h 148285"/>
                  <a:gd name="connsiteX2" fmla="*/ 0 w 148285"/>
                  <a:gd name="connsiteY2" fmla="*/ 74143 h 148285"/>
                  <a:gd name="connsiteX3" fmla="*/ 74143 w 148285"/>
                  <a:gd name="connsiteY3" fmla="*/ 148285 h 148285"/>
                  <a:gd name="connsiteX4" fmla="*/ 148285 w 148285"/>
                  <a:gd name="connsiteY4" fmla="*/ 74143 h 148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285" h="148285">
                    <a:moveTo>
                      <a:pt x="148285" y="74143"/>
                    </a:moveTo>
                    <a:cubicBezTo>
                      <a:pt x="148285" y="33283"/>
                      <a:pt x="115152" y="0"/>
                      <a:pt x="74143" y="0"/>
                    </a:cubicBezTo>
                    <a:cubicBezTo>
                      <a:pt x="33134" y="0"/>
                      <a:pt x="0" y="33134"/>
                      <a:pt x="0" y="74143"/>
                    </a:cubicBezTo>
                    <a:cubicBezTo>
                      <a:pt x="0" y="115152"/>
                      <a:pt x="33134" y="148285"/>
                      <a:pt x="74143" y="148285"/>
                    </a:cubicBezTo>
                    <a:cubicBezTo>
                      <a:pt x="115152" y="148285"/>
                      <a:pt x="148285" y="115152"/>
                      <a:pt x="148285" y="74143"/>
                    </a:cubicBezTo>
                    <a:close/>
                  </a:path>
                </a:pathLst>
              </a:custGeom>
              <a:noFill/>
              <a:ln w="38100" cap="rnd">
                <a:solidFill>
                  <a:srgbClr val="099A8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199E0FF-E23C-566C-05D8-8BD05B1DF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225421" y="1763281"/>
            <a:ext cx="2156783" cy="482997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E5364BE-235B-0AF5-9C10-66BC2C7A70A4}"/>
              </a:ext>
            </a:extLst>
          </p:cNvPr>
          <p:cNvSpPr txBox="1"/>
          <p:nvPr/>
        </p:nvSpPr>
        <p:spPr>
          <a:xfrm flipH="1">
            <a:off x="1428082" y="3580641"/>
            <a:ext cx="146209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F2F2F2"/>
                </a:solidFill>
                <a:latin typeface="Rostelecom Basis Medium" panose="020B0603030604040103" pitchFamily="34" charset="0"/>
                <a:cs typeface="Rostelecom Basis Bold"/>
              </a:defRPr>
            </a:lvl1pPr>
          </a:lstStyle>
          <a:p>
            <a:pPr algn="ctr"/>
            <a:r>
              <a:rPr lang="ru-RU" sz="4400" dirty="0">
                <a:solidFill>
                  <a:srgbClr val="F2673A"/>
                </a:solidFill>
                <a:latin typeface="+mj-lt"/>
              </a:rPr>
              <a:t>ПДС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306931F3-6A97-A159-1258-59DAC81DE8C3}"/>
              </a:ext>
            </a:extLst>
          </p:cNvPr>
          <p:cNvSpPr/>
          <p:nvPr/>
        </p:nvSpPr>
        <p:spPr>
          <a:xfrm>
            <a:off x="3380287" y="1413277"/>
            <a:ext cx="3676242" cy="767163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713119F0-0BEA-D024-100F-2643F5E8C444}"/>
              </a:ext>
            </a:extLst>
          </p:cNvPr>
          <p:cNvSpPr/>
          <p:nvPr/>
        </p:nvSpPr>
        <p:spPr>
          <a:xfrm>
            <a:off x="3427277" y="1454662"/>
            <a:ext cx="692452" cy="692452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8A7E30D-F698-81C9-362A-A654E5A9DC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570581" y="1604158"/>
            <a:ext cx="391223" cy="391223"/>
          </a:xfrm>
          <a:prstGeom prst="rect">
            <a:avLst/>
          </a:prstGeom>
        </p:spPr>
      </p:pic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5A17E6A1-25DF-F5D0-5977-802AA3736388}"/>
              </a:ext>
            </a:extLst>
          </p:cNvPr>
          <p:cNvSpPr txBox="1">
            <a:spLocks/>
          </p:cNvSpPr>
          <p:nvPr/>
        </p:nvSpPr>
        <p:spPr>
          <a:xfrm>
            <a:off x="5163114" y="2834070"/>
            <a:ext cx="2062421" cy="71055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14102E"/>
                </a:solidFill>
                <a:cs typeface="Arial" panose="020B0604020202020204" pitchFamily="34" charset="0"/>
              </a:rPr>
              <a:t>Операторы ПДС</a:t>
            </a: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0CBA5513-AC93-D2E2-371A-AD1124CA943D}"/>
              </a:ext>
            </a:extLst>
          </p:cNvPr>
          <p:cNvSpPr/>
          <p:nvPr/>
        </p:nvSpPr>
        <p:spPr>
          <a:xfrm>
            <a:off x="4227025" y="2810791"/>
            <a:ext cx="3092186" cy="767163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4F870CD7-4BE1-AD88-2124-9FE3BED37598}"/>
              </a:ext>
            </a:extLst>
          </p:cNvPr>
          <p:cNvSpPr/>
          <p:nvPr/>
        </p:nvSpPr>
        <p:spPr>
          <a:xfrm>
            <a:off x="4274015" y="2852176"/>
            <a:ext cx="692452" cy="692452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27F6D206-A32C-4406-0E00-8C17482DCBA3}"/>
              </a:ext>
            </a:extLst>
          </p:cNvPr>
          <p:cNvSpPr txBox="1">
            <a:spLocks/>
          </p:cNvSpPr>
          <p:nvPr/>
        </p:nvSpPr>
        <p:spPr>
          <a:xfrm>
            <a:off x="5163114" y="4354422"/>
            <a:ext cx="2062421" cy="71055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14102E"/>
                </a:solidFill>
                <a:cs typeface="Arial" panose="020B0604020202020204" pitchFamily="34" charset="0"/>
              </a:rPr>
              <a:t>Количество договоров</a:t>
            </a:r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882627B1-B807-EFEB-0706-B9FBECAB42A3}"/>
              </a:ext>
            </a:extLst>
          </p:cNvPr>
          <p:cNvSpPr/>
          <p:nvPr/>
        </p:nvSpPr>
        <p:spPr>
          <a:xfrm>
            <a:off x="4227025" y="4331143"/>
            <a:ext cx="3092186" cy="767163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617DCA22-987D-8831-1293-91576A612677}"/>
              </a:ext>
            </a:extLst>
          </p:cNvPr>
          <p:cNvSpPr/>
          <p:nvPr/>
        </p:nvSpPr>
        <p:spPr>
          <a:xfrm>
            <a:off x="4274015" y="4372528"/>
            <a:ext cx="692452" cy="692452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31CD1D07-2327-3D7E-2202-9A82E063A2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420277" y="3004631"/>
            <a:ext cx="391224" cy="391224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FA02AF75-8B5D-2D64-FB17-0BAB191847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427275" y="4522024"/>
            <a:ext cx="391223" cy="391223"/>
          </a:xfrm>
          <a:prstGeom prst="rect">
            <a:avLst/>
          </a:prstGeom>
        </p:spPr>
      </p:pic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8D55E2E6-440E-F6D3-5AFA-D8C3D8B8AD88}"/>
              </a:ext>
            </a:extLst>
          </p:cNvPr>
          <p:cNvSpPr txBox="1">
            <a:spLocks/>
          </p:cNvSpPr>
          <p:nvPr/>
        </p:nvSpPr>
        <p:spPr>
          <a:xfrm>
            <a:off x="4316376" y="5905326"/>
            <a:ext cx="2571188" cy="22907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14102E"/>
                </a:solidFill>
                <a:cs typeface="Arial" panose="020B0604020202020204" pitchFamily="34" charset="0"/>
              </a:rPr>
              <a:t>Объем средств</a:t>
            </a:r>
          </a:p>
        </p:txBody>
      </p:sp>
      <p:sp>
        <p:nvSpPr>
          <p:cNvPr id="78" name="Прямоугольник: скругленные углы 77">
            <a:extLst>
              <a:ext uri="{FF2B5EF4-FFF2-40B4-BE49-F238E27FC236}">
                <a16:creationId xmlns:a16="http://schemas.microsoft.com/office/drawing/2014/main" id="{CBE0156B-C6AB-2E7D-C3BC-A9EB61CF1A7F}"/>
              </a:ext>
            </a:extLst>
          </p:cNvPr>
          <p:cNvSpPr/>
          <p:nvPr/>
        </p:nvSpPr>
        <p:spPr>
          <a:xfrm>
            <a:off x="3380287" y="5632253"/>
            <a:ext cx="3676242" cy="767163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>
            <a:extLst>
              <a:ext uri="{FF2B5EF4-FFF2-40B4-BE49-F238E27FC236}">
                <a16:creationId xmlns:a16="http://schemas.microsoft.com/office/drawing/2014/main" id="{34410B90-2047-5F86-54BC-53127F9C6B6B}"/>
              </a:ext>
            </a:extLst>
          </p:cNvPr>
          <p:cNvSpPr/>
          <p:nvPr/>
        </p:nvSpPr>
        <p:spPr>
          <a:xfrm>
            <a:off x="3427277" y="5673638"/>
            <a:ext cx="692452" cy="692452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59B890CB-886E-D9FA-69DB-3D6F1FF88A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570580" y="5830191"/>
            <a:ext cx="391223" cy="391223"/>
          </a:xfrm>
          <a:prstGeom prst="rect">
            <a:avLst/>
          </a:prstGeom>
        </p:spPr>
      </p:pic>
      <p:sp>
        <p:nvSpPr>
          <p:cNvPr id="87" name="Google Shape;331;g277b4458855_0_0">
            <a:extLst>
              <a:ext uri="{FF2B5EF4-FFF2-40B4-BE49-F238E27FC236}">
                <a16:creationId xmlns:a16="http://schemas.microsoft.com/office/drawing/2014/main" id="{5F763CAE-8B0C-AE41-3805-018A9E4B432F}"/>
              </a:ext>
            </a:extLst>
          </p:cNvPr>
          <p:cNvSpPr/>
          <p:nvPr/>
        </p:nvSpPr>
        <p:spPr bwMode="auto">
          <a:xfrm>
            <a:off x="7559165" y="1400539"/>
            <a:ext cx="4475761" cy="1057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Долгосрочные сбережения для граждан 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Длинные деньги для экономики </a:t>
            </a:r>
            <a:endParaRPr lang="ru-RU" sz="1600" b="1" i="0" u="none" strike="noStrike" cap="none" dirty="0">
              <a:solidFill>
                <a:srgbClr val="F2673A"/>
              </a:solidFill>
              <a:ea typeface="Arial"/>
              <a:cs typeface="Arial"/>
            </a:endParaRPr>
          </a:p>
        </p:txBody>
      </p: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A526F0E0-B675-3032-733E-9E69F344F2EC}"/>
              </a:ext>
            </a:extLst>
          </p:cNvPr>
          <p:cNvCxnSpPr>
            <a:cxnSpLocks/>
          </p:cNvCxnSpPr>
          <p:nvPr/>
        </p:nvCxnSpPr>
        <p:spPr>
          <a:xfrm>
            <a:off x="7591926" y="2552328"/>
            <a:ext cx="4174396" cy="0"/>
          </a:xfrm>
          <a:prstGeom prst="line">
            <a:avLst/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id="{64F5608C-75CE-5947-92C4-065AD011FEED}"/>
              </a:ext>
            </a:extLst>
          </p:cNvPr>
          <p:cNvCxnSpPr>
            <a:cxnSpLocks/>
          </p:cNvCxnSpPr>
          <p:nvPr/>
        </p:nvCxnSpPr>
        <p:spPr>
          <a:xfrm>
            <a:off x="7591926" y="4020181"/>
            <a:ext cx="4174396" cy="0"/>
          </a:xfrm>
          <a:prstGeom prst="line">
            <a:avLst/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2" name="Прямая соединительная линия 91">
            <a:extLst>
              <a:ext uri="{FF2B5EF4-FFF2-40B4-BE49-F238E27FC236}">
                <a16:creationId xmlns:a16="http://schemas.microsoft.com/office/drawing/2014/main" id="{4F5AD135-8F84-7F2E-D0AC-EC3E6597B7A8}"/>
              </a:ext>
            </a:extLst>
          </p:cNvPr>
          <p:cNvCxnSpPr>
            <a:cxnSpLocks/>
          </p:cNvCxnSpPr>
          <p:nvPr/>
        </p:nvCxnSpPr>
        <p:spPr>
          <a:xfrm>
            <a:off x="7591926" y="5454128"/>
            <a:ext cx="4174396" cy="0"/>
          </a:xfrm>
          <a:prstGeom prst="line">
            <a:avLst/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754133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3DBE93A-F9D4-7D2C-1582-7584D4B09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859927">
            <a:off x="847526" y="1071061"/>
            <a:ext cx="3324225" cy="2505075"/>
          </a:xfrm>
          <a:prstGeom prst="rect">
            <a:avLst/>
          </a:prstGeom>
        </p:spPr>
      </p:pic>
      <p:graphicFrame>
        <p:nvGraphicFramePr>
          <p:cNvPr id="137" name="Диаграмма 136">
            <a:extLst>
              <a:ext uri="{FF2B5EF4-FFF2-40B4-BE49-F238E27FC236}">
                <a16:creationId xmlns:a16="http://schemas.microsoft.com/office/drawing/2014/main" id="{B9901B06-C250-46BC-B222-71AC91B695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5520520"/>
              </p:ext>
            </p:extLst>
          </p:nvPr>
        </p:nvGraphicFramePr>
        <p:xfrm>
          <a:off x="5379175" y="1728179"/>
          <a:ext cx="5793152" cy="3948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8" name="Прямоугольник 137">
            <a:extLst>
              <a:ext uri="{FF2B5EF4-FFF2-40B4-BE49-F238E27FC236}">
                <a16:creationId xmlns:a16="http://schemas.microsoft.com/office/drawing/2014/main" id="{10E1FA6D-559A-4815-A10F-6409CD161FE7}"/>
              </a:ext>
            </a:extLst>
          </p:cNvPr>
          <p:cNvSpPr/>
          <p:nvPr/>
        </p:nvSpPr>
        <p:spPr>
          <a:xfrm>
            <a:off x="6880935" y="3141952"/>
            <a:ext cx="274582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95889">
              <a:spcAft>
                <a:spcPts val="693"/>
              </a:spcAft>
              <a:defRPr/>
            </a:pPr>
            <a:r>
              <a:rPr lang="ru-RU" sz="2000" b="1" dirty="0">
                <a:solidFill>
                  <a:srgbClr val="0F173F"/>
                </a:solidFill>
                <a:latin typeface="+mj-lt"/>
                <a:ea typeface="Jost SemiBold" pitchFamily="2" charset="-52"/>
                <a:cs typeface="Golos Text" panose="020B0503020202020204" pitchFamily="34" charset="-52"/>
              </a:rPr>
              <a:t>₽</a:t>
            </a:r>
            <a:r>
              <a:rPr lang="ru-RU" sz="3400" b="1" dirty="0">
                <a:solidFill>
                  <a:srgbClr val="0F173F"/>
                </a:solidFill>
                <a:ea typeface="Jost SemiBold" pitchFamily="2" charset="-52"/>
                <a:cs typeface="Golos Text" panose="020B0503020202020204" pitchFamily="34" charset="-52"/>
              </a:rPr>
              <a:t>2 278 962</a:t>
            </a:r>
          </a:p>
        </p:txBody>
      </p:sp>
      <p:sp>
        <p:nvSpPr>
          <p:cNvPr id="139" name="Прямоугольник 138">
            <a:extLst>
              <a:ext uri="{FF2B5EF4-FFF2-40B4-BE49-F238E27FC236}">
                <a16:creationId xmlns:a16="http://schemas.microsoft.com/office/drawing/2014/main" id="{3823266F-0065-4D90-A579-8C2A8CB9A178}"/>
              </a:ext>
            </a:extLst>
          </p:cNvPr>
          <p:cNvSpPr/>
          <p:nvPr/>
        </p:nvSpPr>
        <p:spPr>
          <a:xfrm>
            <a:off x="6771767" y="3702321"/>
            <a:ext cx="2964156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95889">
              <a:lnSpc>
                <a:spcPts val="2000"/>
              </a:lnSpc>
              <a:spcAft>
                <a:spcPts val="693"/>
              </a:spcAft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Jost" pitchFamily="2" charset="-52"/>
                <a:cs typeface="Arial" panose="020B0604020202020204" pitchFamily="34" charset="0"/>
              </a:rPr>
              <a:t>Общая сумма накоплений 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Jost" pitchFamily="2" charset="-52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Jost" pitchFamily="2" charset="-52"/>
                <a:cs typeface="Arial" panose="020B0604020202020204" pitchFamily="34" charset="0"/>
              </a:rPr>
              <a:t>за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a typeface="Jost" pitchFamily="2" charset="-52"/>
                <a:cs typeface="Arial" panose="020B0604020202020204" pitchFamily="34" charset="0"/>
              </a:rPr>
              <a:t>15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Jost" pitchFamily="2" charset="-52"/>
                <a:cs typeface="Arial" panose="020B0604020202020204" pitchFamily="34" charset="0"/>
              </a:rPr>
              <a:t> лет </a:t>
            </a:r>
          </a:p>
        </p:txBody>
      </p: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27219CFB-37BE-4D2E-AF10-0BFD24ABB7B8}"/>
              </a:ext>
            </a:extLst>
          </p:cNvPr>
          <p:cNvGrpSpPr/>
          <p:nvPr/>
        </p:nvGrpSpPr>
        <p:grpSpPr>
          <a:xfrm>
            <a:off x="5850706" y="1472585"/>
            <a:ext cx="2171847" cy="633095"/>
            <a:chOff x="9258299" y="4159205"/>
            <a:chExt cx="2033939" cy="592896"/>
          </a:xfrm>
        </p:grpSpPr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D5C13141-3335-405A-ADEA-230608B203C5}"/>
                </a:ext>
              </a:extLst>
            </p:cNvPr>
            <p:cNvSpPr txBox="1"/>
            <p:nvPr/>
          </p:nvSpPr>
          <p:spPr>
            <a:xfrm>
              <a:off x="9258300" y="4406220"/>
              <a:ext cx="1504301" cy="345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95889">
                <a:defRPr/>
              </a:pPr>
              <a:r>
                <a:rPr lang="ru-RU" sz="1600" b="1" dirty="0">
                  <a:solidFill>
                    <a:prstClr val="black"/>
                  </a:solidFill>
                  <a:latin typeface="+mj-lt"/>
                  <a:ea typeface="Jost" pitchFamily="2" charset="-52"/>
                  <a:cs typeface="Golos Text" panose="020B0503020202020204" pitchFamily="34" charset="0"/>
                </a:rPr>
                <a:t>₽</a:t>
              </a:r>
              <a:r>
                <a:rPr lang="ru-RU" sz="1600" b="1" dirty="0">
                  <a:solidFill>
                    <a:prstClr val="black"/>
                  </a:solidFill>
                  <a:ea typeface="Jost" pitchFamily="2" charset="-52"/>
                  <a:cs typeface="Golos Text" panose="020B0503020202020204" pitchFamily="34" charset="0"/>
                </a:rPr>
                <a:t> </a:t>
              </a:r>
              <a:r>
                <a:rPr lang="ru-RU" b="1" dirty="0">
                  <a:solidFill>
                    <a:prstClr val="black"/>
                  </a:solidFill>
                  <a:ea typeface="Jost" pitchFamily="2" charset="-52"/>
                  <a:cs typeface="Golos Text" panose="020B0503020202020204" pitchFamily="34" charset="0"/>
                </a:rPr>
                <a:t>540 000</a:t>
              </a:r>
              <a:endParaRPr lang="ru-RU" sz="1600" b="1" dirty="0">
                <a:solidFill>
                  <a:prstClr val="black"/>
                </a:solidFill>
                <a:ea typeface="Jost" pitchFamily="2" charset="-52"/>
                <a:cs typeface="Golos Text" panose="020B0503020202020204" pitchFamily="34" charset="0"/>
              </a:endParaRPr>
            </a:p>
          </p:txBody>
        </p:sp>
        <p:sp>
          <p:nvSpPr>
            <p:cNvPr id="151" name="Прямоугольник 150">
              <a:extLst>
                <a:ext uri="{FF2B5EF4-FFF2-40B4-BE49-F238E27FC236}">
                  <a16:creationId xmlns:a16="http://schemas.microsoft.com/office/drawing/2014/main" id="{FD2C334D-553A-4E0E-BEBB-CB8185A5029F}"/>
                </a:ext>
              </a:extLst>
            </p:cNvPr>
            <p:cNvSpPr/>
            <p:nvPr/>
          </p:nvSpPr>
          <p:spPr>
            <a:xfrm>
              <a:off x="9258299" y="4159205"/>
              <a:ext cx="2033939" cy="317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95889">
                <a:defRPr/>
              </a:pPr>
              <a:r>
                <a:rPr lang="ru-RU" sz="1600" dirty="0">
                  <a:solidFill>
                    <a:prstClr val="black"/>
                  </a:solidFill>
                  <a:ea typeface="Open Sans" pitchFamily="2" charset="0"/>
                  <a:cs typeface="Open Sans" pitchFamily="2" charset="0"/>
                </a:rPr>
                <a:t>Личные взносы</a:t>
              </a:r>
            </a:p>
          </p:txBody>
        </p:sp>
      </p:grpSp>
      <p:grpSp>
        <p:nvGrpSpPr>
          <p:cNvPr id="152" name="Группа 151">
            <a:extLst>
              <a:ext uri="{FF2B5EF4-FFF2-40B4-BE49-F238E27FC236}">
                <a16:creationId xmlns:a16="http://schemas.microsoft.com/office/drawing/2014/main" id="{DA3E136F-58BF-4BCD-8F10-4BA29B21A0B7}"/>
              </a:ext>
            </a:extLst>
          </p:cNvPr>
          <p:cNvGrpSpPr/>
          <p:nvPr/>
        </p:nvGrpSpPr>
        <p:grpSpPr>
          <a:xfrm>
            <a:off x="4738966" y="4840362"/>
            <a:ext cx="2484419" cy="663799"/>
            <a:chOff x="17059516" y="6393625"/>
            <a:chExt cx="2042310" cy="621651"/>
          </a:xfrm>
        </p:grpSpPr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1A10EE73-DC8D-4FD0-AE82-2CA30FF3CCA3}"/>
                </a:ext>
              </a:extLst>
            </p:cNvPr>
            <p:cNvSpPr txBox="1"/>
            <p:nvPr/>
          </p:nvSpPr>
          <p:spPr>
            <a:xfrm>
              <a:off x="17059516" y="6669395"/>
              <a:ext cx="1504301" cy="345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 b="1">
                  <a:solidFill>
                    <a:prstClr val="black"/>
                  </a:solidFill>
                  <a:latin typeface="Jost" pitchFamily="2" charset="-52"/>
                  <a:ea typeface="Jost" pitchFamily="2" charset="-52"/>
                </a:defRPr>
              </a:lvl1pPr>
            </a:lstStyle>
            <a:p>
              <a:pPr defTabSz="395889">
                <a:defRPr/>
              </a:pPr>
              <a:r>
                <a:rPr lang="ru-RU" sz="1600" dirty="0">
                  <a:latin typeface="+mj-lt"/>
                  <a:cs typeface="Golos Text" panose="020B0503020202020204" pitchFamily="34" charset="0"/>
                </a:rPr>
                <a:t>₽</a:t>
              </a:r>
              <a:r>
                <a:rPr lang="ru-RU" sz="1600" dirty="0">
                  <a:latin typeface="+mn-lt"/>
                  <a:cs typeface="Golos Text" panose="020B0503020202020204" pitchFamily="34" charset="0"/>
                </a:rPr>
                <a:t> </a:t>
              </a:r>
              <a:r>
                <a:rPr lang="ru-RU" sz="1800" dirty="0">
                  <a:latin typeface="+mn-lt"/>
                  <a:cs typeface="Golos Text" panose="020B0503020202020204" pitchFamily="34" charset="0"/>
                </a:rPr>
                <a:t>360 000</a:t>
              </a:r>
              <a:endParaRPr lang="ru-RU" sz="1600" baseline="40000" dirty="0">
                <a:latin typeface="+mn-lt"/>
                <a:cs typeface="Golos Text" panose="020B0503020202020204" pitchFamily="34" charset="0"/>
              </a:endParaRPr>
            </a:p>
          </p:txBody>
        </p:sp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id="{7014ACD0-6BAC-46B2-B581-660878DA5F44}"/>
                </a:ext>
              </a:extLst>
            </p:cNvPr>
            <p:cNvSpPr/>
            <p:nvPr/>
          </p:nvSpPr>
          <p:spPr>
            <a:xfrm>
              <a:off x="17059516" y="6393625"/>
              <a:ext cx="2042310" cy="317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95889">
                <a:defRPr/>
              </a:pPr>
              <a:r>
                <a:rPr lang="ru-RU" sz="1600" dirty="0">
                  <a:solidFill>
                    <a:prstClr val="black"/>
                  </a:solidFill>
                  <a:ea typeface="Open Sans" pitchFamily="2" charset="0"/>
                  <a:cs typeface="Open Sans" pitchFamily="2" charset="0"/>
                </a:rPr>
                <a:t>Софинансирование</a:t>
              </a:r>
            </a:p>
          </p:txBody>
        </p:sp>
      </p:grpSp>
      <p:sp>
        <p:nvSpPr>
          <p:cNvPr id="162" name="Прямоугольник 161">
            <a:extLst>
              <a:ext uri="{FF2B5EF4-FFF2-40B4-BE49-F238E27FC236}">
                <a16:creationId xmlns:a16="http://schemas.microsoft.com/office/drawing/2014/main" id="{EDD4E596-0FE1-457F-9168-EA7BE013FC01}"/>
              </a:ext>
            </a:extLst>
          </p:cNvPr>
          <p:cNvSpPr/>
          <p:nvPr/>
        </p:nvSpPr>
        <p:spPr>
          <a:xfrm>
            <a:off x="4060346" y="3470625"/>
            <a:ext cx="2324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95889">
              <a:defRPr/>
            </a:pPr>
            <a:r>
              <a:rPr lang="ru-RU" sz="1600" dirty="0">
                <a:solidFill>
                  <a:prstClr val="black"/>
                </a:solidFill>
                <a:ea typeface="Open Sans" pitchFamily="2" charset="0"/>
                <a:cs typeface="Open Sans" pitchFamily="2" charset="0"/>
              </a:rPr>
              <a:t>(реинвестирование </a:t>
            </a:r>
          </a:p>
          <a:p>
            <a:pPr defTabSz="395889">
              <a:defRPr/>
            </a:pPr>
            <a:r>
              <a:rPr lang="ru-RU" sz="1600" dirty="0">
                <a:solidFill>
                  <a:prstClr val="black"/>
                </a:solidFill>
                <a:ea typeface="Open Sans" pitchFamily="2" charset="0"/>
                <a:cs typeface="Open Sans" pitchFamily="2" charset="0"/>
              </a:rPr>
              <a:t>в ПДС)</a:t>
            </a:r>
          </a:p>
        </p:txBody>
      </p: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493A4857-520B-4B35-99BF-CB23D37537EF}"/>
              </a:ext>
            </a:extLst>
          </p:cNvPr>
          <p:cNvGrpSpPr/>
          <p:nvPr/>
        </p:nvGrpSpPr>
        <p:grpSpPr>
          <a:xfrm>
            <a:off x="10105549" y="4566304"/>
            <a:ext cx="1872207" cy="661281"/>
            <a:chOff x="11395341" y="5432881"/>
            <a:chExt cx="1753325" cy="619289"/>
          </a:xfrm>
        </p:grpSpPr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BA69AF23-8B89-44E4-81AC-C390313D442E}"/>
                </a:ext>
              </a:extLst>
            </p:cNvPr>
            <p:cNvSpPr/>
            <p:nvPr/>
          </p:nvSpPr>
          <p:spPr>
            <a:xfrm>
              <a:off x="11395920" y="5432881"/>
              <a:ext cx="1752746" cy="3404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95889">
                <a:lnSpc>
                  <a:spcPts val="2165"/>
                </a:lnSpc>
                <a:defRPr/>
              </a:pPr>
              <a:r>
                <a:rPr lang="ru-RU" sz="1600" dirty="0">
                  <a:solidFill>
                    <a:prstClr val="black"/>
                  </a:solidFill>
                  <a:ea typeface="Open Sans" pitchFamily="2" charset="0"/>
                  <a:cs typeface="Open Sans" pitchFamily="2" charset="0"/>
                </a:rPr>
                <a:t>Инвест. доход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FA1E04F3-E698-4F1A-9666-92D4D7ACC439}"/>
                </a:ext>
              </a:extLst>
            </p:cNvPr>
            <p:cNvSpPr txBox="1"/>
            <p:nvPr/>
          </p:nvSpPr>
          <p:spPr>
            <a:xfrm>
              <a:off x="11395341" y="5706293"/>
              <a:ext cx="1753325" cy="345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 b="1">
                  <a:solidFill>
                    <a:prstClr val="black"/>
                  </a:solidFill>
                  <a:latin typeface="Jost" pitchFamily="2" charset="-52"/>
                  <a:ea typeface="Jost" pitchFamily="2" charset="-52"/>
                </a:defRPr>
              </a:lvl1pPr>
            </a:lstStyle>
            <a:p>
              <a:pPr defTabSz="395889">
                <a:defRPr/>
              </a:pPr>
              <a:r>
                <a:rPr lang="ru-RU" sz="1600" dirty="0">
                  <a:latin typeface="+mj-lt"/>
                  <a:cs typeface="Golos Text" panose="020B0503020202020204" pitchFamily="34" charset="0"/>
                </a:rPr>
                <a:t>₽</a:t>
              </a:r>
              <a:r>
                <a:rPr lang="ru-RU" sz="1600" dirty="0">
                  <a:latin typeface="+mn-lt"/>
                  <a:cs typeface="Golos Text" panose="020B0503020202020204" pitchFamily="34" charset="0"/>
                </a:rPr>
                <a:t> </a:t>
              </a:r>
              <a:r>
                <a:rPr lang="ru-RU" sz="1800" dirty="0">
                  <a:latin typeface="+mn-lt"/>
                  <a:cs typeface="Golos Text" panose="020B0503020202020204" pitchFamily="34" charset="0"/>
                </a:rPr>
                <a:t>1 308 762</a:t>
              </a:r>
              <a:endParaRPr lang="ru-RU" sz="1600" dirty="0">
                <a:latin typeface="+mn-lt"/>
                <a:cs typeface="Golos Text" panose="020B0503020202020204" pitchFamily="34" charset="0"/>
              </a:endParaRPr>
            </a:p>
          </p:txBody>
        </p:sp>
      </p:grpSp>
      <p:cxnSp>
        <p:nvCxnSpPr>
          <p:cNvPr id="168" name="Соединительная линия уступом 159">
            <a:extLst>
              <a:ext uri="{FF2B5EF4-FFF2-40B4-BE49-F238E27FC236}">
                <a16:creationId xmlns:a16="http://schemas.microsoft.com/office/drawing/2014/main" id="{B02B482D-A9DE-44D1-BCBB-D7853EE0787B}"/>
              </a:ext>
            </a:extLst>
          </p:cNvPr>
          <p:cNvCxnSpPr>
            <a:cxnSpLocks/>
          </p:cNvCxnSpPr>
          <p:nvPr/>
        </p:nvCxnSpPr>
        <p:spPr>
          <a:xfrm rot="10800000" flipV="1">
            <a:off x="5906414" y="4660810"/>
            <a:ext cx="900353" cy="169820"/>
          </a:xfrm>
          <a:prstGeom prst="bentConnector3">
            <a:avLst>
              <a:gd name="adj1" fmla="val 100269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Rectangle: Rounded Corners 101">
            <a:extLst>
              <a:ext uri="{FF2B5EF4-FFF2-40B4-BE49-F238E27FC236}">
                <a16:creationId xmlns:a16="http://schemas.microsoft.com/office/drawing/2014/main" id="{04637AA4-C552-4AA1-A503-FFA35CD8D7F7}"/>
              </a:ext>
            </a:extLst>
          </p:cNvPr>
          <p:cNvSpPr/>
          <p:nvPr/>
        </p:nvSpPr>
        <p:spPr>
          <a:xfrm>
            <a:off x="10169350" y="1476683"/>
            <a:ext cx="1720569" cy="1952317"/>
          </a:xfrm>
          <a:prstGeom prst="roundRect">
            <a:avLst>
              <a:gd name="adj" fmla="val 11367"/>
            </a:avLst>
          </a:prstGeom>
          <a:solidFill>
            <a:schemeClr val="bg1"/>
          </a:solidFill>
          <a:ln w="12700">
            <a:solidFill>
              <a:srgbClr val="3A76BB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71" name="Прямоугольник 170">
            <a:extLst>
              <a:ext uri="{FF2B5EF4-FFF2-40B4-BE49-F238E27FC236}">
                <a16:creationId xmlns:a16="http://schemas.microsoft.com/office/drawing/2014/main" id="{202DF43C-D640-458F-9AE0-F67CDA7098AE}"/>
              </a:ext>
            </a:extLst>
          </p:cNvPr>
          <p:cNvSpPr/>
          <p:nvPr/>
        </p:nvSpPr>
        <p:spPr>
          <a:xfrm>
            <a:off x="10285111" y="2479572"/>
            <a:ext cx="1727785" cy="674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95889">
              <a:lnSpc>
                <a:spcPts val="1500"/>
              </a:lnSpc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2" charset="0"/>
                <a:cs typeface="Open Sans" pitchFamily="2" charset="0"/>
              </a:rPr>
              <a:t>Расчетная ставка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2" charset="0"/>
                <a:cs typeface="Open Sans" pitchFamily="2" charset="0"/>
              </a:rPr>
              <a:t>инвестдохода</a:t>
            </a:r>
            <a:endParaRPr lang="ru-RU" sz="2800" baseline="30000" dirty="0">
              <a:solidFill>
                <a:schemeClr val="tx1">
                  <a:lumMod val="95000"/>
                  <a:lumOff val="5000"/>
                </a:schemeClr>
              </a:solidFill>
              <a:ea typeface="Open Sans" pitchFamily="2" charset="0"/>
              <a:cs typeface="Open Sans" pitchFamily="2" charset="0"/>
            </a:endParaRPr>
          </a:p>
        </p:txBody>
      </p:sp>
      <p:sp>
        <p:nvSpPr>
          <p:cNvPr id="172" name="Freeform 227">
            <a:extLst>
              <a:ext uri="{FF2B5EF4-FFF2-40B4-BE49-F238E27FC236}">
                <a16:creationId xmlns:a16="http://schemas.microsoft.com/office/drawing/2014/main" id="{0F4B88DF-939F-4E25-9658-8AD3040E6227}"/>
              </a:ext>
            </a:extLst>
          </p:cNvPr>
          <p:cNvSpPr>
            <a:spLocks noEditPoints="1"/>
          </p:cNvSpPr>
          <p:nvPr/>
        </p:nvSpPr>
        <p:spPr bwMode="auto">
          <a:xfrm>
            <a:off x="10387121" y="1613056"/>
            <a:ext cx="293208" cy="295882"/>
          </a:xfrm>
          <a:custGeom>
            <a:avLst/>
            <a:gdLst>
              <a:gd name="T0" fmla="*/ 0 w 329"/>
              <a:gd name="T1" fmla="*/ 332 h 332"/>
              <a:gd name="T2" fmla="*/ 79 w 329"/>
              <a:gd name="T3" fmla="*/ 332 h 332"/>
              <a:gd name="T4" fmla="*/ 79 w 329"/>
              <a:gd name="T5" fmla="*/ 198 h 332"/>
              <a:gd name="T6" fmla="*/ 0 w 329"/>
              <a:gd name="T7" fmla="*/ 198 h 332"/>
              <a:gd name="T8" fmla="*/ 0 w 329"/>
              <a:gd name="T9" fmla="*/ 332 h 332"/>
              <a:gd name="T10" fmla="*/ 15 w 329"/>
              <a:gd name="T11" fmla="*/ 211 h 332"/>
              <a:gd name="T12" fmla="*/ 64 w 329"/>
              <a:gd name="T13" fmla="*/ 211 h 332"/>
              <a:gd name="T14" fmla="*/ 64 w 329"/>
              <a:gd name="T15" fmla="*/ 319 h 332"/>
              <a:gd name="T16" fmla="*/ 15 w 329"/>
              <a:gd name="T17" fmla="*/ 319 h 332"/>
              <a:gd name="T18" fmla="*/ 15 w 329"/>
              <a:gd name="T19" fmla="*/ 211 h 332"/>
              <a:gd name="T20" fmla="*/ 125 w 329"/>
              <a:gd name="T21" fmla="*/ 332 h 332"/>
              <a:gd name="T22" fmla="*/ 204 w 329"/>
              <a:gd name="T23" fmla="*/ 332 h 332"/>
              <a:gd name="T24" fmla="*/ 204 w 329"/>
              <a:gd name="T25" fmla="*/ 332 h 332"/>
              <a:gd name="T26" fmla="*/ 204 w 329"/>
              <a:gd name="T27" fmla="*/ 143 h 332"/>
              <a:gd name="T28" fmla="*/ 125 w 329"/>
              <a:gd name="T29" fmla="*/ 143 h 332"/>
              <a:gd name="T30" fmla="*/ 125 w 329"/>
              <a:gd name="T31" fmla="*/ 332 h 332"/>
              <a:gd name="T32" fmla="*/ 140 w 329"/>
              <a:gd name="T33" fmla="*/ 156 h 332"/>
              <a:gd name="T34" fmla="*/ 189 w 329"/>
              <a:gd name="T35" fmla="*/ 156 h 332"/>
              <a:gd name="T36" fmla="*/ 189 w 329"/>
              <a:gd name="T37" fmla="*/ 319 h 332"/>
              <a:gd name="T38" fmla="*/ 140 w 329"/>
              <a:gd name="T39" fmla="*/ 319 h 332"/>
              <a:gd name="T40" fmla="*/ 140 w 329"/>
              <a:gd name="T41" fmla="*/ 156 h 332"/>
              <a:gd name="T42" fmla="*/ 250 w 329"/>
              <a:gd name="T43" fmla="*/ 0 h 332"/>
              <a:gd name="T44" fmla="*/ 250 w 329"/>
              <a:gd name="T45" fmla="*/ 332 h 332"/>
              <a:gd name="T46" fmla="*/ 329 w 329"/>
              <a:gd name="T47" fmla="*/ 332 h 332"/>
              <a:gd name="T48" fmla="*/ 329 w 329"/>
              <a:gd name="T49" fmla="*/ 0 h 332"/>
              <a:gd name="T50" fmla="*/ 250 w 329"/>
              <a:gd name="T51" fmla="*/ 0 h 332"/>
              <a:gd name="T52" fmla="*/ 316 w 329"/>
              <a:gd name="T53" fmla="*/ 319 h 332"/>
              <a:gd name="T54" fmla="*/ 265 w 329"/>
              <a:gd name="T55" fmla="*/ 319 h 332"/>
              <a:gd name="T56" fmla="*/ 265 w 329"/>
              <a:gd name="T57" fmla="*/ 15 h 332"/>
              <a:gd name="T58" fmla="*/ 316 w 329"/>
              <a:gd name="T59" fmla="*/ 15 h 332"/>
              <a:gd name="T60" fmla="*/ 316 w 329"/>
              <a:gd name="T61" fmla="*/ 319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29" h="332">
                <a:moveTo>
                  <a:pt x="0" y="332"/>
                </a:moveTo>
                <a:lnTo>
                  <a:pt x="79" y="332"/>
                </a:lnTo>
                <a:lnTo>
                  <a:pt x="79" y="198"/>
                </a:lnTo>
                <a:lnTo>
                  <a:pt x="0" y="198"/>
                </a:lnTo>
                <a:lnTo>
                  <a:pt x="0" y="332"/>
                </a:lnTo>
                <a:close/>
                <a:moveTo>
                  <a:pt x="15" y="211"/>
                </a:moveTo>
                <a:lnTo>
                  <a:pt x="64" y="211"/>
                </a:lnTo>
                <a:lnTo>
                  <a:pt x="64" y="319"/>
                </a:lnTo>
                <a:lnTo>
                  <a:pt x="15" y="319"/>
                </a:lnTo>
                <a:lnTo>
                  <a:pt x="15" y="211"/>
                </a:lnTo>
                <a:close/>
                <a:moveTo>
                  <a:pt x="125" y="332"/>
                </a:moveTo>
                <a:lnTo>
                  <a:pt x="204" y="332"/>
                </a:lnTo>
                <a:lnTo>
                  <a:pt x="204" y="332"/>
                </a:lnTo>
                <a:lnTo>
                  <a:pt x="204" y="143"/>
                </a:lnTo>
                <a:lnTo>
                  <a:pt x="125" y="143"/>
                </a:lnTo>
                <a:lnTo>
                  <a:pt x="125" y="332"/>
                </a:lnTo>
                <a:close/>
                <a:moveTo>
                  <a:pt x="140" y="156"/>
                </a:moveTo>
                <a:lnTo>
                  <a:pt x="189" y="156"/>
                </a:lnTo>
                <a:lnTo>
                  <a:pt x="189" y="319"/>
                </a:lnTo>
                <a:lnTo>
                  <a:pt x="140" y="319"/>
                </a:lnTo>
                <a:lnTo>
                  <a:pt x="140" y="156"/>
                </a:lnTo>
                <a:close/>
                <a:moveTo>
                  <a:pt x="250" y="0"/>
                </a:moveTo>
                <a:lnTo>
                  <a:pt x="250" y="332"/>
                </a:lnTo>
                <a:lnTo>
                  <a:pt x="329" y="332"/>
                </a:lnTo>
                <a:lnTo>
                  <a:pt x="329" y="0"/>
                </a:lnTo>
                <a:lnTo>
                  <a:pt x="250" y="0"/>
                </a:lnTo>
                <a:close/>
                <a:moveTo>
                  <a:pt x="316" y="319"/>
                </a:moveTo>
                <a:lnTo>
                  <a:pt x="265" y="319"/>
                </a:lnTo>
                <a:lnTo>
                  <a:pt x="265" y="15"/>
                </a:lnTo>
                <a:lnTo>
                  <a:pt x="316" y="15"/>
                </a:lnTo>
                <a:lnTo>
                  <a:pt x="316" y="319"/>
                </a:lnTo>
                <a:close/>
              </a:path>
            </a:pathLst>
          </a:custGeom>
          <a:solidFill>
            <a:srgbClr val="0F173F"/>
          </a:solidFill>
          <a:ln>
            <a:solidFill>
              <a:srgbClr val="3A76BB"/>
            </a:solidFill>
          </a:ln>
        </p:spPr>
        <p:txBody>
          <a:bodyPr vert="horz" wrap="square" lIns="79178" tIns="39589" rIns="79178" bIns="39589" numCol="1" anchor="t" anchorCtr="0" compatLnSpc="1">
            <a:prstTxWarp prst="textNoShape">
              <a:avLst/>
            </a:prstTxWarp>
          </a:bodyPr>
          <a:lstStyle/>
          <a:p>
            <a:pPr defTabSz="395889">
              <a:defRPr/>
            </a:pPr>
            <a:endParaRPr lang="en-US" sz="1559">
              <a:solidFill>
                <a:prstClr val="black"/>
              </a:solidFill>
            </a:endParaRPr>
          </a:p>
        </p:txBody>
      </p:sp>
      <p:sp>
        <p:nvSpPr>
          <p:cNvPr id="175" name="Прямоугольник 174">
            <a:extLst>
              <a:ext uri="{FF2B5EF4-FFF2-40B4-BE49-F238E27FC236}">
                <a16:creationId xmlns:a16="http://schemas.microsoft.com/office/drawing/2014/main" id="{AD3B0128-42F2-4FE9-AF2C-F7E3F0514D7F}"/>
              </a:ext>
            </a:extLst>
          </p:cNvPr>
          <p:cNvSpPr/>
          <p:nvPr/>
        </p:nvSpPr>
        <p:spPr>
          <a:xfrm>
            <a:off x="4077790" y="3160943"/>
            <a:ext cx="1511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95889">
              <a:defRPr/>
            </a:pPr>
            <a:r>
              <a:rPr lang="ru-RU" b="1" dirty="0">
                <a:solidFill>
                  <a:prstClr val="black"/>
                </a:solidFill>
                <a:latin typeface="+mj-lt"/>
                <a:ea typeface="Jost" pitchFamily="2" charset="-52"/>
                <a:cs typeface="Golos Text" panose="020B0503020202020204" pitchFamily="34" charset="0"/>
              </a:rPr>
              <a:t>₽</a:t>
            </a:r>
            <a:r>
              <a:rPr lang="ru-RU" b="1" dirty="0">
                <a:solidFill>
                  <a:prstClr val="black"/>
                </a:solidFill>
                <a:ea typeface="Jost" pitchFamily="2" charset="-52"/>
                <a:cs typeface="Golos Text" panose="020B0503020202020204" pitchFamily="34" charset="0"/>
              </a:rPr>
              <a:t> 70 200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04205DA9-4035-4CFA-A962-13B03E256302}"/>
              </a:ext>
            </a:extLst>
          </p:cNvPr>
          <p:cNvSpPr txBox="1"/>
          <p:nvPr/>
        </p:nvSpPr>
        <p:spPr>
          <a:xfrm>
            <a:off x="4050275" y="2772809"/>
            <a:ext cx="2513416" cy="48199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Jost" pitchFamily="2" charset="-52"/>
                <a:cs typeface="Arial" panose="020B0604020202020204" pitchFamily="34" charset="0"/>
              </a:defRPr>
            </a:lvl1pPr>
          </a:lstStyle>
          <a:p>
            <a:pPr defTabSz="395889">
              <a:lnSpc>
                <a:spcPts val="1500"/>
              </a:lnSpc>
              <a:defRPr/>
            </a:pPr>
            <a:r>
              <a:rPr lang="ru-RU" sz="1600" dirty="0">
                <a:solidFill>
                  <a:prstClr val="black"/>
                </a:solidFill>
                <a:latin typeface="+mn-lt"/>
                <a:ea typeface="Open Sans" pitchFamily="2" charset="0"/>
                <a:cs typeface="Open Sans" pitchFamily="2" charset="0"/>
              </a:rPr>
              <a:t>Налоговый вычет </a:t>
            </a:r>
            <a:br>
              <a:rPr lang="ru-RU" sz="1600" dirty="0">
                <a:solidFill>
                  <a:prstClr val="black"/>
                </a:solidFill>
                <a:latin typeface="+mn-lt"/>
                <a:ea typeface="Open Sans" pitchFamily="2" charset="0"/>
                <a:cs typeface="Open Sans" pitchFamily="2" charset="0"/>
              </a:rPr>
            </a:br>
            <a:r>
              <a:rPr lang="ru-RU" sz="1600" dirty="0">
                <a:solidFill>
                  <a:prstClr val="black"/>
                </a:solidFill>
                <a:latin typeface="+mn-lt"/>
                <a:ea typeface="Open Sans" pitchFamily="2" charset="0"/>
                <a:cs typeface="Open Sans" pitchFamily="2" charset="0"/>
              </a:rPr>
              <a:t>на внесенные взносы</a:t>
            </a:r>
          </a:p>
        </p:txBody>
      </p:sp>
      <p:sp>
        <p:nvSpPr>
          <p:cNvPr id="178" name="Скругленный прямоугольник 30">
            <a:extLst>
              <a:ext uri="{FF2B5EF4-FFF2-40B4-BE49-F238E27FC236}">
                <a16:creationId xmlns:a16="http://schemas.microsoft.com/office/drawing/2014/main" id="{8DDB2107-41DB-437D-AB17-EC21E0158B0C}"/>
              </a:ext>
            </a:extLst>
          </p:cNvPr>
          <p:cNvSpPr/>
          <p:nvPr/>
        </p:nvSpPr>
        <p:spPr>
          <a:xfrm>
            <a:off x="544479" y="2544716"/>
            <a:ext cx="3341946" cy="3948159"/>
          </a:xfrm>
          <a:prstGeom prst="roundRect">
            <a:avLst>
              <a:gd name="adj" fmla="val 6894"/>
            </a:avLst>
          </a:prstGeom>
          <a:solidFill>
            <a:schemeClr val="bg1"/>
          </a:solidFill>
          <a:ln w="12700">
            <a:solidFill>
              <a:srgbClr val="14102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рямоугольник 180">
            <a:extLst>
              <a:ext uri="{FF2B5EF4-FFF2-40B4-BE49-F238E27FC236}">
                <a16:creationId xmlns:a16="http://schemas.microsoft.com/office/drawing/2014/main" id="{5B5FD370-3690-4C8F-83CC-EDB5E5753528}"/>
              </a:ext>
            </a:extLst>
          </p:cNvPr>
          <p:cNvSpPr/>
          <p:nvPr/>
        </p:nvSpPr>
        <p:spPr>
          <a:xfrm>
            <a:off x="1267041" y="3254800"/>
            <a:ext cx="24977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800"/>
              </a:lnSpc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2" charset="0"/>
                <a:cs typeface="Open Sans" pitchFamily="2" charset="0"/>
              </a:rPr>
              <a:t>Мужчина или женщина 40 лет</a:t>
            </a:r>
          </a:p>
        </p:txBody>
      </p:sp>
      <p:sp>
        <p:nvSpPr>
          <p:cNvPr id="182" name="Прямоугольник 181">
            <a:extLst>
              <a:ext uri="{FF2B5EF4-FFF2-40B4-BE49-F238E27FC236}">
                <a16:creationId xmlns:a16="http://schemas.microsoft.com/office/drawing/2014/main" id="{695809D3-60D7-4CCE-9CF0-33B9631D92AF}"/>
              </a:ext>
            </a:extLst>
          </p:cNvPr>
          <p:cNvSpPr/>
          <p:nvPr/>
        </p:nvSpPr>
        <p:spPr>
          <a:xfrm>
            <a:off x="1296885" y="3983979"/>
            <a:ext cx="25242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93"/>
              </a:spcAft>
            </a:pPr>
            <a:r>
              <a:rPr lang="ru-RU" sz="2000" b="1" dirty="0">
                <a:solidFill>
                  <a:srgbClr val="F2673A"/>
                </a:solidFill>
                <a:latin typeface="+mj-lt"/>
                <a:ea typeface="Jost" pitchFamily="2" charset="-52"/>
                <a:cs typeface="Golos Text" panose="020B0503020202020204" pitchFamily="34" charset="-52"/>
              </a:rPr>
              <a:t>₽</a:t>
            </a:r>
            <a:r>
              <a:rPr lang="ru-RU" sz="2000" b="1" dirty="0">
                <a:solidFill>
                  <a:srgbClr val="F2673A"/>
                </a:solidFill>
                <a:ea typeface="Jost" pitchFamily="2" charset="-52"/>
                <a:cs typeface="Golos Text" panose="020B0503020202020204" pitchFamily="34" charset="-52"/>
              </a:rPr>
              <a:t> 3 тыс. / месяц</a:t>
            </a:r>
          </a:p>
        </p:txBody>
      </p:sp>
      <p:sp>
        <p:nvSpPr>
          <p:cNvPr id="183" name="Прямоугольник 182">
            <a:extLst>
              <a:ext uri="{FF2B5EF4-FFF2-40B4-BE49-F238E27FC236}">
                <a16:creationId xmlns:a16="http://schemas.microsoft.com/office/drawing/2014/main" id="{8AAA29E4-C18E-4E5F-A0A6-BA9988B94010}"/>
              </a:ext>
            </a:extLst>
          </p:cNvPr>
          <p:cNvSpPr/>
          <p:nvPr/>
        </p:nvSpPr>
        <p:spPr>
          <a:xfrm>
            <a:off x="1296884" y="4286994"/>
            <a:ext cx="22830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2" charset="0"/>
                <a:cs typeface="Open Sans" pitchFamily="2" charset="0"/>
              </a:rPr>
              <a:t>Размер взносов</a:t>
            </a:r>
          </a:p>
        </p:txBody>
      </p:sp>
      <p:sp>
        <p:nvSpPr>
          <p:cNvPr id="184" name="Прямоугольник 183">
            <a:extLst>
              <a:ext uri="{FF2B5EF4-FFF2-40B4-BE49-F238E27FC236}">
                <a16:creationId xmlns:a16="http://schemas.microsoft.com/office/drawing/2014/main" id="{433BA789-D034-40B8-AB6F-929FEF131091}"/>
              </a:ext>
            </a:extLst>
          </p:cNvPr>
          <p:cNvSpPr/>
          <p:nvPr/>
        </p:nvSpPr>
        <p:spPr>
          <a:xfrm>
            <a:off x="1296885" y="4668690"/>
            <a:ext cx="25242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93"/>
              </a:spcAft>
            </a:pPr>
            <a:r>
              <a:rPr lang="ru-RU" sz="2000" b="1" dirty="0">
                <a:solidFill>
                  <a:srgbClr val="F2673A"/>
                </a:solidFill>
                <a:ea typeface="Jost" pitchFamily="2" charset="-52"/>
                <a:cs typeface="Golos Text" panose="020B0503020202020204" pitchFamily="34" charset="-52"/>
              </a:rPr>
              <a:t>15 лет</a:t>
            </a:r>
          </a:p>
        </p:txBody>
      </p:sp>
      <p:sp>
        <p:nvSpPr>
          <p:cNvPr id="185" name="Прямоугольник 184">
            <a:extLst>
              <a:ext uri="{FF2B5EF4-FFF2-40B4-BE49-F238E27FC236}">
                <a16:creationId xmlns:a16="http://schemas.microsoft.com/office/drawing/2014/main" id="{C99355BE-F396-42C7-88ED-E54D496980C4}"/>
              </a:ext>
            </a:extLst>
          </p:cNvPr>
          <p:cNvSpPr/>
          <p:nvPr/>
        </p:nvSpPr>
        <p:spPr>
          <a:xfrm>
            <a:off x="1296884" y="4981765"/>
            <a:ext cx="22830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2" charset="0"/>
                <a:cs typeface="Open Sans" pitchFamily="2" charset="0"/>
              </a:rPr>
              <a:t>Период накопления</a:t>
            </a:r>
          </a:p>
        </p:txBody>
      </p:sp>
      <p:cxnSp>
        <p:nvCxnSpPr>
          <p:cNvPr id="186" name="Прямая соединительная линия 185">
            <a:extLst>
              <a:ext uri="{FF2B5EF4-FFF2-40B4-BE49-F238E27FC236}">
                <a16:creationId xmlns:a16="http://schemas.microsoft.com/office/drawing/2014/main" id="{F3159615-B7F8-45D3-AA0E-B4B6B4FA969A}"/>
              </a:ext>
            </a:extLst>
          </p:cNvPr>
          <p:cNvCxnSpPr>
            <a:cxnSpLocks/>
          </p:cNvCxnSpPr>
          <p:nvPr/>
        </p:nvCxnSpPr>
        <p:spPr>
          <a:xfrm flipH="1">
            <a:off x="824744" y="5444140"/>
            <a:ext cx="2767231" cy="0"/>
          </a:xfrm>
          <a:prstGeom prst="line">
            <a:avLst/>
          </a:prstGeom>
          <a:ln w="12700" cap="rnd">
            <a:solidFill>
              <a:srgbClr val="099A85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Соединительная линия уступом 159">
            <a:extLst>
              <a:ext uri="{FF2B5EF4-FFF2-40B4-BE49-F238E27FC236}">
                <a16:creationId xmlns:a16="http://schemas.microsoft.com/office/drawing/2014/main" id="{8C4E8323-EC0E-4DC6-A96D-B8C9A2804070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9869997" y="4285397"/>
            <a:ext cx="900353" cy="169820"/>
          </a:xfrm>
          <a:prstGeom prst="bentConnector3">
            <a:avLst>
              <a:gd name="adj1" fmla="val 100269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CBBD8A14-C05E-4031-A368-3D680BFC37B2}"/>
              </a:ext>
            </a:extLst>
          </p:cNvPr>
          <p:cNvGrpSpPr/>
          <p:nvPr/>
        </p:nvGrpSpPr>
        <p:grpSpPr>
          <a:xfrm>
            <a:off x="814540" y="5614544"/>
            <a:ext cx="416652" cy="214835"/>
            <a:chOff x="1236160" y="4305198"/>
            <a:chExt cx="897717" cy="462883"/>
          </a:xfrm>
        </p:grpSpPr>
        <p:grpSp>
          <p:nvGrpSpPr>
            <p:cNvPr id="64" name="Группа 63">
              <a:extLst>
                <a:ext uri="{FF2B5EF4-FFF2-40B4-BE49-F238E27FC236}">
                  <a16:creationId xmlns:a16="http://schemas.microsoft.com/office/drawing/2014/main" id="{AFA04A64-4117-4478-A6F0-3D77B0F53866}"/>
                </a:ext>
              </a:extLst>
            </p:cNvPr>
            <p:cNvGrpSpPr/>
            <p:nvPr/>
          </p:nvGrpSpPr>
          <p:grpSpPr>
            <a:xfrm>
              <a:off x="1236160" y="4305198"/>
              <a:ext cx="897717" cy="462883"/>
              <a:chOff x="1737359" y="5593032"/>
              <a:chExt cx="731061" cy="376952"/>
            </a:xfrm>
          </p:grpSpPr>
          <p:sp>
            <p:nvSpPr>
              <p:cNvPr id="67" name="Скругленный прямоугольник 45">
                <a:extLst>
                  <a:ext uri="{FF2B5EF4-FFF2-40B4-BE49-F238E27FC236}">
                    <a16:creationId xmlns:a16="http://schemas.microsoft.com/office/drawing/2014/main" id="{D3FE4F2F-07D4-44FE-95C9-13566C73C76D}"/>
                  </a:ext>
                </a:extLst>
              </p:cNvPr>
              <p:cNvSpPr/>
              <p:nvPr/>
            </p:nvSpPr>
            <p:spPr>
              <a:xfrm>
                <a:off x="1737359" y="5593032"/>
                <a:ext cx="731061" cy="376952"/>
              </a:xfrm>
              <a:prstGeom prst="roundRect">
                <a:avLst>
                  <a:gd name="adj" fmla="val 50000"/>
                </a:avLst>
              </a:prstGeom>
              <a:solidFill>
                <a:srgbClr val="3A76BB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8100000" algn="tr" rotWithShape="0">
                  <a:schemeClr val="bg1">
                    <a:lumMod val="50000"/>
                    <a:alpha val="40000"/>
                  </a:schemeClr>
                </a:outerShdw>
              </a:effectLst>
            </p:spPr>
            <p:txBody>
              <a:bodyPr rtlCol="0" anchor="ctr"/>
              <a:lstStyle/>
              <a:p>
                <a:pPr algn="ctr" defTabSz="791779"/>
                <a:endParaRPr lang="ru-RU" sz="1559" kern="0" dirty="0">
                  <a:solidFill>
                    <a:srgbClr val="F1F4F8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8" name="Овал 67">
                <a:extLst>
                  <a:ext uri="{FF2B5EF4-FFF2-40B4-BE49-F238E27FC236}">
                    <a16:creationId xmlns:a16="http://schemas.microsoft.com/office/drawing/2014/main" id="{B6E7CF09-C8D2-42AF-BE1E-161D5967E4CB}"/>
                  </a:ext>
                </a:extLst>
              </p:cNvPr>
              <p:cNvSpPr/>
              <p:nvPr/>
            </p:nvSpPr>
            <p:spPr>
              <a:xfrm>
                <a:off x="2102890" y="5621563"/>
                <a:ext cx="319896" cy="31989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559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6" name="Freeform 21">
              <a:extLst>
                <a:ext uri="{FF2B5EF4-FFF2-40B4-BE49-F238E27FC236}">
                  <a16:creationId xmlns:a16="http://schemas.microsoft.com/office/drawing/2014/main" id="{CFDC292B-AEA6-4186-A1EF-8082A439C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7641" y="4455365"/>
              <a:ext cx="227575" cy="162554"/>
            </a:xfrm>
            <a:custGeom>
              <a:avLst/>
              <a:gdLst>
                <a:gd name="T0" fmla="*/ 159 w 162"/>
                <a:gd name="T1" fmla="*/ 12 h 115"/>
                <a:gd name="T2" fmla="*/ 58 w 162"/>
                <a:gd name="T3" fmla="*/ 113 h 115"/>
                <a:gd name="T4" fmla="*/ 53 w 162"/>
                <a:gd name="T5" fmla="*/ 115 h 115"/>
                <a:gd name="T6" fmla="*/ 49 w 162"/>
                <a:gd name="T7" fmla="*/ 113 h 115"/>
                <a:gd name="T8" fmla="*/ 3 w 162"/>
                <a:gd name="T9" fmla="*/ 67 h 115"/>
                <a:gd name="T10" fmla="*/ 3 w 162"/>
                <a:gd name="T11" fmla="*/ 58 h 115"/>
                <a:gd name="T12" fmla="*/ 12 w 162"/>
                <a:gd name="T13" fmla="*/ 58 h 115"/>
                <a:gd name="T14" fmla="*/ 53 w 162"/>
                <a:gd name="T15" fmla="*/ 99 h 115"/>
                <a:gd name="T16" fmla="*/ 150 w 162"/>
                <a:gd name="T17" fmla="*/ 3 h 115"/>
                <a:gd name="T18" fmla="*/ 159 w 162"/>
                <a:gd name="T19" fmla="*/ 3 h 115"/>
                <a:gd name="T20" fmla="*/ 159 w 162"/>
                <a:gd name="T21" fmla="*/ 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" h="115">
                  <a:moveTo>
                    <a:pt x="159" y="12"/>
                  </a:moveTo>
                  <a:cubicBezTo>
                    <a:pt x="58" y="113"/>
                    <a:pt x="58" y="113"/>
                    <a:pt x="58" y="113"/>
                  </a:cubicBezTo>
                  <a:cubicBezTo>
                    <a:pt x="57" y="114"/>
                    <a:pt x="55" y="115"/>
                    <a:pt x="53" y="115"/>
                  </a:cubicBezTo>
                  <a:cubicBezTo>
                    <a:pt x="52" y="115"/>
                    <a:pt x="50" y="114"/>
                    <a:pt x="49" y="113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0" y="65"/>
                    <a:pt x="0" y="61"/>
                    <a:pt x="3" y="58"/>
                  </a:cubicBezTo>
                  <a:cubicBezTo>
                    <a:pt x="5" y="56"/>
                    <a:pt x="10" y="56"/>
                    <a:pt x="12" y="58"/>
                  </a:cubicBezTo>
                  <a:cubicBezTo>
                    <a:pt x="53" y="99"/>
                    <a:pt x="53" y="99"/>
                    <a:pt x="53" y="99"/>
                  </a:cubicBezTo>
                  <a:cubicBezTo>
                    <a:pt x="150" y="3"/>
                    <a:pt x="150" y="3"/>
                    <a:pt x="150" y="3"/>
                  </a:cubicBezTo>
                  <a:cubicBezTo>
                    <a:pt x="152" y="0"/>
                    <a:pt x="157" y="0"/>
                    <a:pt x="159" y="3"/>
                  </a:cubicBezTo>
                  <a:cubicBezTo>
                    <a:pt x="162" y="5"/>
                    <a:pt x="162" y="10"/>
                    <a:pt x="159" y="12"/>
                  </a:cubicBezTo>
                  <a:close/>
                </a:path>
              </a:pathLst>
            </a:custGeom>
            <a:solidFill>
              <a:srgbClr val="3A76BB"/>
            </a:solidFill>
            <a:ln>
              <a:noFill/>
            </a:ln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sz="1559" kern="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788A99F7-5DAF-4C34-BE22-07176697DC17}"/>
              </a:ext>
            </a:extLst>
          </p:cNvPr>
          <p:cNvSpPr/>
          <p:nvPr/>
        </p:nvSpPr>
        <p:spPr>
          <a:xfrm>
            <a:off x="1302252" y="5552711"/>
            <a:ext cx="2495243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Aft>
                <a:spcPts val="693"/>
              </a:spcAft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2" charset="0"/>
                <a:cs typeface="Open Sans" pitchFamily="2" charset="0"/>
              </a:rPr>
              <a:t>Софинансирование</a:t>
            </a:r>
          </a:p>
        </p:txBody>
      </p: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0DEAF5F7-A864-422A-9F9D-B37CEC758809}"/>
              </a:ext>
            </a:extLst>
          </p:cNvPr>
          <p:cNvGrpSpPr/>
          <p:nvPr/>
        </p:nvGrpSpPr>
        <p:grpSpPr>
          <a:xfrm>
            <a:off x="814540" y="5991216"/>
            <a:ext cx="416652" cy="214835"/>
            <a:chOff x="1236160" y="4305198"/>
            <a:chExt cx="897717" cy="462883"/>
          </a:xfrm>
        </p:grpSpPr>
        <p:grpSp>
          <p:nvGrpSpPr>
            <p:cNvPr id="73" name="Группа 72">
              <a:extLst>
                <a:ext uri="{FF2B5EF4-FFF2-40B4-BE49-F238E27FC236}">
                  <a16:creationId xmlns:a16="http://schemas.microsoft.com/office/drawing/2014/main" id="{33738E46-65B6-410C-BC65-4725850C0967}"/>
                </a:ext>
              </a:extLst>
            </p:cNvPr>
            <p:cNvGrpSpPr/>
            <p:nvPr/>
          </p:nvGrpSpPr>
          <p:grpSpPr>
            <a:xfrm>
              <a:off x="1236160" y="4305198"/>
              <a:ext cx="897717" cy="462883"/>
              <a:chOff x="1737359" y="5593032"/>
              <a:chExt cx="731061" cy="376952"/>
            </a:xfrm>
          </p:grpSpPr>
          <p:sp>
            <p:nvSpPr>
              <p:cNvPr id="75" name="Скругленный прямоугольник 52">
                <a:extLst>
                  <a:ext uri="{FF2B5EF4-FFF2-40B4-BE49-F238E27FC236}">
                    <a16:creationId xmlns:a16="http://schemas.microsoft.com/office/drawing/2014/main" id="{2A7F1883-73F8-4110-A2C6-B38D9A8404FC}"/>
                  </a:ext>
                </a:extLst>
              </p:cNvPr>
              <p:cNvSpPr/>
              <p:nvPr/>
            </p:nvSpPr>
            <p:spPr>
              <a:xfrm>
                <a:off x="1737359" y="5593032"/>
                <a:ext cx="731061" cy="376952"/>
              </a:xfrm>
              <a:prstGeom prst="roundRect">
                <a:avLst>
                  <a:gd name="adj" fmla="val 50000"/>
                </a:avLst>
              </a:prstGeom>
              <a:solidFill>
                <a:srgbClr val="3A76BB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8100000" algn="tr" rotWithShape="0">
                  <a:schemeClr val="bg1">
                    <a:lumMod val="50000"/>
                    <a:alpha val="40000"/>
                  </a:schemeClr>
                </a:outerShdw>
              </a:effectLst>
            </p:spPr>
            <p:txBody>
              <a:bodyPr rtlCol="0" anchor="ctr"/>
              <a:lstStyle/>
              <a:p>
                <a:pPr algn="ctr" defTabSz="791779"/>
                <a:endParaRPr lang="ru-RU" sz="1559" kern="0" dirty="0">
                  <a:solidFill>
                    <a:srgbClr val="F1F4F8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6" name="Овал 75">
                <a:extLst>
                  <a:ext uri="{FF2B5EF4-FFF2-40B4-BE49-F238E27FC236}">
                    <a16:creationId xmlns:a16="http://schemas.microsoft.com/office/drawing/2014/main" id="{F4CEADEC-173F-4F70-B95F-70AD8FF80127}"/>
                  </a:ext>
                </a:extLst>
              </p:cNvPr>
              <p:cNvSpPr/>
              <p:nvPr/>
            </p:nvSpPr>
            <p:spPr>
              <a:xfrm>
                <a:off x="2102890" y="5621563"/>
                <a:ext cx="319896" cy="31989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559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4" name="Freeform 21">
              <a:extLst>
                <a:ext uri="{FF2B5EF4-FFF2-40B4-BE49-F238E27FC236}">
                  <a16:creationId xmlns:a16="http://schemas.microsoft.com/office/drawing/2014/main" id="{05A93F9A-47B5-4ECE-A966-1243C57B1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7641" y="4455365"/>
              <a:ext cx="227575" cy="162554"/>
            </a:xfrm>
            <a:custGeom>
              <a:avLst/>
              <a:gdLst>
                <a:gd name="T0" fmla="*/ 159 w 162"/>
                <a:gd name="T1" fmla="*/ 12 h 115"/>
                <a:gd name="T2" fmla="*/ 58 w 162"/>
                <a:gd name="T3" fmla="*/ 113 h 115"/>
                <a:gd name="T4" fmla="*/ 53 w 162"/>
                <a:gd name="T5" fmla="*/ 115 h 115"/>
                <a:gd name="T6" fmla="*/ 49 w 162"/>
                <a:gd name="T7" fmla="*/ 113 h 115"/>
                <a:gd name="T8" fmla="*/ 3 w 162"/>
                <a:gd name="T9" fmla="*/ 67 h 115"/>
                <a:gd name="T10" fmla="*/ 3 w 162"/>
                <a:gd name="T11" fmla="*/ 58 h 115"/>
                <a:gd name="T12" fmla="*/ 12 w 162"/>
                <a:gd name="T13" fmla="*/ 58 h 115"/>
                <a:gd name="T14" fmla="*/ 53 w 162"/>
                <a:gd name="T15" fmla="*/ 99 h 115"/>
                <a:gd name="T16" fmla="*/ 150 w 162"/>
                <a:gd name="T17" fmla="*/ 3 h 115"/>
                <a:gd name="T18" fmla="*/ 159 w 162"/>
                <a:gd name="T19" fmla="*/ 3 h 115"/>
                <a:gd name="T20" fmla="*/ 159 w 162"/>
                <a:gd name="T21" fmla="*/ 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" h="115">
                  <a:moveTo>
                    <a:pt x="159" y="12"/>
                  </a:moveTo>
                  <a:cubicBezTo>
                    <a:pt x="58" y="113"/>
                    <a:pt x="58" y="113"/>
                    <a:pt x="58" y="113"/>
                  </a:cubicBezTo>
                  <a:cubicBezTo>
                    <a:pt x="57" y="114"/>
                    <a:pt x="55" y="115"/>
                    <a:pt x="53" y="115"/>
                  </a:cubicBezTo>
                  <a:cubicBezTo>
                    <a:pt x="52" y="115"/>
                    <a:pt x="50" y="114"/>
                    <a:pt x="49" y="113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0" y="65"/>
                    <a:pt x="0" y="61"/>
                    <a:pt x="3" y="58"/>
                  </a:cubicBezTo>
                  <a:cubicBezTo>
                    <a:pt x="5" y="56"/>
                    <a:pt x="10" y="56"/>
                    <a:pt x="12" y="58"/>
                  </a:cubicBezTo>
                  <a:cubicBezTo>
                    <a:pt x="53" y="99"/>
                    <a:pt x="53" y="99"/>
                    <a:pt x="53" y="99"/>
                  </a:cubicBezTo>
                  <a:cubicBezTo>
                    <a:pt x="150" y="3"/>
                    <a:pt x="150" y="3"/>
                    <a:pt x="150" y="3"/>
                  </a:cubicBezTo>
                  <a:cubicBezTo>
                    <a:pt x="152" y="0"/>
                    <a:pt x="157" y="0"/>
                    <a:pt x="159" y="3"/>
                  </a:cubicBezTo>
                  <a:cubicBezTo>
                    <a:pt x="162" y="5"/>
                    <a:pt x="162" y="10"/>
                    <a:pt x="159" y="12"/>
                  </a:cubicBezTo>
                  <a:close/>
                </a:path>
              </a:pathLst>
            </a:custGeom>
            <a:solidFill>
              <a:srgbClr val="3A76BB"/>
            </a:solidFill>
            <a:ln>
              <a:noFill/>
            </a:ln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sz="1559" kern="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1A257CD9-BBC4-488B-A1F2-DCE72A38CE8A}"/>
              </a:ext>
            </a:extLst>
          </p:cNvPr>
          <p:cNvSpPr/>
          <p:nvPr/>
        </p:nvSpPr>
        <p:spPr>
          <a:xfrm>
            <a:off x="1302252" y="6012649"/>
            <a:ext cx="2637275" cy="2415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1039"/>
              </a:lnSpc>
              <a:spcAft>
                <a:spcPts val="693"/>
              </a:spcAft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2" charset="0"/>
                <a:cs typeface="Open Sans" pitchFamily="2" charset="0"/>
              </a:rPr>
              <a:t>Налоговый вычет</a:t>
            </a:r>
          </a:p>
        </p:txBody>
      </p:sp>
      <p:sp>
        <p:nvSpPr>
          <p:cNvPr id="79" name="Freeform 16">
            <a:extLst>
              <a:ext uri="{FF2B5EF4-FFF2-40B4-BE49-F238E27FC236}">
                <a16:creationId xmlns:a16="http://schemas.microsoft.com/office/drawing/2014/main" id="{62F29CB5-BA64-4AF9-8C54-ECF7C3217A22}"/>
              </a:ext>
            </a:extLst>
          </p:cNvPr>
          <p:cNvSpPr>
            <a:spLocks noEditPoints="1"/>
          </p:cNvSpPr>
          <p:nvPr/>
        </p:nvSpPr>
        <p:spPr bwMode="auto">
          <a:xfrm>
            <a:off x="838798" y="4134498"/>
            <a:ext cx="368136" cy="323190"/>
          </a:xfrm>
          <a:custGeom>
            <a:avLst/>
            <a:gdLst>
              <a:gd name="T0" fmla="*/ 160 w 160"/>
              <a:gd name="T1" fmla="*/ 19 h 139"/>
              <a:gd name="T2" fmla="*/ 88 w 160"/>
              <a:gd name="T3" fmla="*/ 19 h 139"/>
              <a:gd name="T4" fmla="*/ 124 w 160"/>
              <a:gd name="T5" fmla="*/ 8 h 139"/>
              <a:gd name="T6" fmla="*/ 124 w 160"/>
              <a:gd name="T7" fmla="*/ 29 h 139"/>
              <a:gd name="T8" fmla="*/ 124 w 160"/>
              <a:gd name="T9" fmla="*/ 8 h 139"/>
              <a:gd name="T10" fmla="*/ 146 w 160"/>
              <a:gd name="T11" fmla="*/ 54 h 139"/>
              <a:gd name="T12" fmla="*/ 89 w 160"/>
              <a:gd name="T13" fmla="*/ 44 h 139"/>
              <a:gd name="T14" fmla="*/ 96 w 160"/>
              <a:gd name="T15" fmla="*/ 40 h 139"/>
              <a:gd name="T16" fmla="*/ 152 w 160"/>
              <a:gd name="T17" fmla="*/ 40 h 139"/>
              <a:gd name="T18" fmla="*/ 159 w 160"/>
              <a:gd name="T19" fmla="*/ 43 h 139"/>
              <a:gd name="T20" fmla="*/ 146 w 160"/>
              <a:gd name="T21" fmla="*/ 74 h 139"/>
              <a:gd name="T22" fmla="*/ 89 w 160"/>
              <a:gd name="T23" fmla="*/ 64 h 139"/>
              <a:gd name="T24" fmla="*/ 96 w 160"/>
              <a:gd name="T25" fmla="*/ 61 h 139"/>
              <a:gd name="T26" fmla="*/ 152 w 160"/>
              <a:gd name="T27" fmla="*/ 60 h 139"/>
              <a:gd name="T28" fmla="*/ 159 w 160"/>
              <a:gd name="T29" fmla="*/ 63 h 139"/>
              <a:gd name="T30" fmla="*/ 146 w 160"/>
              <a:gd name="T31" fmla="*/ 95 h 139"/>
              <a:gd name="T32" fmla="*/ 89 w 160"/>
              <a:gd name="T33" fmla="*/ 84 h 139"/>
              <a:gd name="T34" fmla="*/ 96 w 160"/>
              <a:gd name="T35" fmla="*/ 81 h 139"/>
              <a:gd name="T36" fmla="*/ 152 w 160"/>
              <a:gd name="T37" fmla="*/ 81 h 139"/>
              <a:gd name="T38" fmla="*/ 159 w 160"/>
              <a:gd name="T39" fmla="*/ 83 h 139"/>
              <a:gd name="T40" fmla="*/ 146 w 160"/>
              <a:gd name="T41" fmla="*/ 115 h 139"/>
              <a:gd name="T42" fmla="*/ 89 w 160"/>
              <a:gd name="T43" fmla="*/ 105 h 139"/>
              <a:gd name="T44" fmla="*/ 96 w 160"/>
              <a:gd name="T45" fmla="*/ 101 h 139"/>
              <a:gd name="T46" fmla="*/ 152 w 160"/>
              <a:gd name="T47" fmla="*/ 101 h 139"/>
              <a:gd name="T48" fmla="*/ 159 w 160"/>
              <a:gd name="T49" fmla="*/ 104 h 139"/>
              <a:gd name="T50" fmla="*/ 146 w 160"/>
              <a:gd name="T51" fmla="*/ 135 h 139"/>
              <a:gd name="T52" fmla="*/ 89 w 160"/>
              <a:gd name="T53" fmla="*/ 125 h 139"/>
              <a:gd name="T54" fmla="*/ 96 w 160"/>
              <a:gd name="T55" fmla="*/ 122 h 139"/>
              <a:gd name="T56" fmla="*/ 152 w 160"/>
              <a:gd name="T57" fmla="*/ 121 h 139"/>
              <a:gd name="T58" fmla="*/ 159 w 160"/>
              <a:gd name="T59" fmla="*/ 124 h 139"/>
              <a:gd name="T60" fmla="*/ 59 w 160"/>
              <a:gd name="T61" fmla="*/ 95 h 139"/>
              <a:gd name="T62" fmla="*/ 1 w 160"/>
              <a:gd name="T63" fmla="*/ 84 h 139"/>
              <a:gd name="T64" fmla="*/ 8 w 160"/>
              <a:gd name="T65" fmla="*/ 81 h 139"/>
              <a:gd name="T66" fmla="*/ 64 w 160"/>
              <a:gd name="T67" fmla="*/ 81 h 139"/>
              <a:gd name="T68" fmla="*/ 72 w 160"/>
              <a:gd name="T69" fmla="*/ 83 h 139"/>
              <a:gd name="T70" fmla="*/ 59 w 160"/>
              <a:gd name="T71" fmla="*/ 115 h 139"/>
              <a:gd name="T72" fmla="*/ 1 w 160"/>
              <a:gd name="T73" fmla="*/ 105 h 139"/>
              <a:gd name="T74" fmla="*/ 8 w 160"/>
              <a:gd name="T75" fmla="*/ 101 h 139"/>
              <a:gd name="T76" fmla="*/ 64 w 160"/>
              <a:gd name="T77" fmla="*/ 101 h 139"/>
              <a:gd name="T78" fmla="*/ 72 w 160"/>
              <a:gd name="T79" fmla="*/ 104 h 139"/>
              <a:gd name="T80" fmla="*/ 59 w 160"/>
              <a:gd name="T81" fmla="*/ 135 h 139"/>
              <a:gd name="T82" fmla="*/ 1 w 160"/>
              <a:gd name="T83" fmla="*/ 125 h 139"/>
              <a:gd name="T84" fmla="*/ 8 w 160"/>
              <a:gd name="T85" fmla="*/ 122 h 139"/>
              <a:gd name="T86" fmla="*/ 64 w 160"/>
              <a:gd name="T87" fmla="*/ 121 h 139"/>
              <a:gd name="T88" fmla="*/ 72 w 160"/>
              <a:gd name="T89" fmla="*/ 124 h 139"/>
              <a:gd name="T90" fmla="*/ 0 w 160"/>
              <a:gd name="T91" fmla="*/ 59 h 139"/>
              <a:gd name="T92" fmla="*/ 72 w 160"/>
              <a:gd name="T93" fmla="*/ 59 h 139"/>
              <a:gd name="T94" fmla="*/ 36 w 160"/>
              <a:gd name="T95" fmla="*/ 70 h 139"/>
              <a:gd name="T96" fmla="*/ 36 w 160"/>
              <a:gd name="T97" fmla="*/ 49 h 139"/>
              <a:gd name="T98" fmla="*/ 36 w 160"/>
              <a:gd name="T99" fmla="*/ 7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0" h="139">
                <a:moveTo>
                  <a:pt x="124" y="37"/>
                </a:moveTo>
                <a:cubicBezTo>
                  <a:pt x="144" y="37"/>
                  <a:pt x="160" y="29"/>
                  <a:pt x="160" y="19"/>
                </a:cubicBezTo>
                <a:cubicBezTo>
                  <a:pt x="160" y="8"/>
                  <a:pt x="144" y="0"/>
                  <a:pt x="124" y="0"/>
                </a:cubicBezTo>
                <a:cubicBezTo>
                  <a:pt x="103" y="0"/>
                  <a:pt x="88" y="8"/>
                  <a:pt x="88" y="19"/>
                </a:cubicBezTo>
                <a:cubicBezTo>
                  <a:pt x="88" y="29"/>
                  <a:pt x="103" y="37"/>
                  <a:pt x="124" y="37"/>
                </a:cubicBezTo>
                <a:close/>
                <a:moveTo>
                  <a:pt x="124" y="8"/>
                </a:moveTo>
                <a:cubicBezTo>
                  <a:pt x="141" y="8"/>
                  <a:pt x="152" y="14"/>
                  <a:pt x="152" y="19"/>
                </a:cubicBezTo>
                <a:cubicBezTo>
                  <a:pt x="152" y="23"/>
                  <a:pt x="141" y="29"/>
                  <a:pt x="124" y="29"/>
                </a:cubicBezTo>
                <a:cubicBezTo>
                  <a:pt x="107" y="29"/>
                  <a:pt x="96" y="23"/>
                  <a:pt x="96" y="19"/>
                </a:cubicBezTo>
                <a:cubicBezTo>
                  <a:pt x="96" y="14"/>
                  <a:pt x="107" y="8"/>
                  <a:pt x="124" y="8"/>
                </a:cubicBezTo>
                <a:close/>
                <a:moveTo>
                  <a:pt x="159" y="43"/>
                </a:moveTo>
                <a:cubicBezTo>
                  <a:pt x="158" y="47"/>
                  <a:pt x="153" y="51"/>
                  <a:pt x="146" y="54"/>
                </a:cubicBezTo>
                <a:cubicBezTo>
                  <a:pt x="140" y="56"/>
                  <a:pt x="132" y="58"/>
                  <a:pt x="124" y="58"/>
                </a:cubicBezTo>
                <a:cubicBezTo>
                  <a:pt x="107" y="58"/>
                  <a:pt x="93" y="52"/>
                  <a:pt x="89" y="44"/>
                </a:cubicBezTo>
                <a:cubicBezTo>
                  <a:pt x="88" y="42"/>
                  <a:pt x="89" y="39"/>
                  <a:pt x="91" y="38"/>
                </a:cubicBezTo>
                <a:cubicBezTo>
                  <a:pt x="93" y="38"/>
                  <a:pt x="95" y="38"/>
                  <a:pt x="96" y="40"/>
                </a:cubicBezTo>
                <a:cubicBezTo>
                  <a:pt x="98" y="45"/>
                  <a:pt x="109" y="50"/>
                  <a:pt x="124" y="50"/>
                </a:cubicBezTo>
                <a:cubicBezTo>
                  <a:pt x="139" y="50"/>
                  <a:pt x="150" y="45"/>
                  <a:pt x="152" y="40"/>
                </a:cubicBezTo>
                <a:cubicBezTo>
                  <a:pt x="153" y="38"/>
                  <a:pt x="155" y="37"/>
                  <a:pt x="157" y="38"/>
                </a:cubicBezTo>
                <a:cubicBezTo>
                  <a:pt x="159" y="38"/>
                  <a:pt x="160" y="41"/>
                  <a:pt x="159" y="43"/>
                </a:cubicBezTo>
                <a:close/>
                <a:moveTo>
                  <a:pt x="159" y="63"/>
                </a:moveTo>
                <a:cubicBezTo>
                  <a:pt x="158" y="68"/>
                  <a:pt x="153" y="72"/>
                  <a:pt x="146" y="74"/>
                </a:cubicBezTo>
                <a:cubicBezTo>
                  <a:pt x="140" y="77"/>
                  <a:pt x="132" y="78"/>
                  <a:pt x="124" y="78"/>
                </a:cubicBezTo>
                <a:cubicBezTo>
                  <a:pt x="107" y="78"/>
                  <a:pt x="93" y="72"/>
                  <a:pt x="89" y="64"/>
                </a:cubicBezTo>
                <a:cubicBezTo>
                  <a:pt x="88" y="62"/>
                  <a:pt x="89" y="60"/>
                  <a:pt x="91" y="59"/>
                </a:cubicBezTo>
                <a:cubicBezTo>
                  <a:pt x="93" y="58"/>
                  <a:pt x="95" y="59"/>
                  <a:pt x="96" y="61"/>
                </a:cubicBezTo>
                <a:cubicBezTo>
                  <a:pt x="98" y="65"/>
                  <a:pt x="109" y="70"/>
                  <a:pt x="124" y="70"/>
                </a:cubicBezTo>
                <a:cubicBezTo>
                  <a:pt x="139" y="70"/>
                  <a:pt x="150" y="65"/>
                  <a:pt x="152" y="60"/>
                </a:cubicBezTo>
                <a:cubicBezTo>
                  <a:pt x="153" y="58"/>
                  <a:pt x="155" y="57"/>
                  <a:pt x="157" y="58"/>
                </a:cubicBezTo>
                <a:cubicBezTo>
                  <a:pt x="159" y="59"/>
                  <a:pt x="160" y="61"/>
                  <a:pt x="159" y="63"/>
                </a:cubicBezTo>
                <a:close/>
                <a:moveTo>
                  <a:pt x="159" y="83"/>
                </a:moveTo>
                <a:cubicBezTo>
                  <a:pt x="158" y="88"/>
                  <a:pt x="153" y="92"/>
                  <a:pt x="146" y="95"/>
                </a:cubicBezTo>
                <a:cubicBezTo>
                  <a:pt x="140" y="97"/>
                  <a:pt x="132" y="98"/>
                  <a:pt x="124" y="98"/>
                </a:cubicBezTo>
                <a:cubicBezTo>
                  <a:pt x="107" y="98"/>
                  <a:pt x="93" y="93"/>
                  <a:pt x="89" y="84"/>
                </a:cubicBezTo>
                <a:cubicBezTo>
                  <a:pt x="88" y="82"/>
                  <a:pt x="89" y="80"/>
                  <a:pt x="91" y="79"/>
                </a:cubicBezTo>
                <a:cubicBezTo>
                  <a:pt x="93" y="78"/>
                  <a:pt x="95" y="79"/>
                  <a:pt x="96" y="81"/>
                </a:cubicBezTo>
                <a:cubicBezTo>
                  <a:pt x="98" y="86"/>
                  <a:pt x="109" y="90"/>
                  <a:pt x="124" y="90"/>
                </a:cubicBezTo>
                <a:cubicBezTo>
                  <a:pt x="139" y="90"/>
                  <a:pt x="150" y="85"/>
                  <a:pt x="152" y="81"/>
                </a:cubicBezTo>
                <a:cubicBezTo>
                  <a:pt x="153" y="79"/>
                  <a:pt x="155" y="78"/>
                  <a:pt x="157" y="78"/>
                </a:cubicBezTo>
                <a:cubicBezTo>
                  <a:pt x="159" y="79"/>
                  <a:pt x="160" y="81"/>
                  <a:pt x="159" y="83"/>
                </a:cubicBezTo>
                <a:close/>
                <a:moveTo>
                  <a:pt x="159" y="104"/>
                </a:moveTo>
                <a:cubicBezTo>
                  <a:pt x="158" y="108"/>
                  <a:pt x="153" y="112"/>
                  <a:pt x="146" y="115"/>
                </a:cubicBezTo>
                <a:cubicBezTo>
                  <a:pt x="140" y="117"/>
                  <a:pt x="132" y="119"/>
                  <a:pt x="124" y="119"/>
                </a:cubicBezTo>
                <a:cubicBezTo>
                  <a:pt x="107" y="119"/>
                  <a:pt x="93" y="113"/>
                  <a:pt x="89" y="105"/>
                </a:cubicBezTo>
                <a:cubicBezTo>
                  <a:pt x="88" y="103"/>
                  <a:pt x="89" y="100"/>
                  <a:pt x="91" y="99"/>
                </a:cubicBezTo>
                <a:cubicBezTo>
                  <a:pt x="93" y="99"/>
                  <a:pt x="95" y="99"/>
                  <a:pt x="96" y="101"/>
                </a:cubicBezTo>
                <a:cubicBezTo>
                  <a:pt x="98" y="106"/>
                  <a:pt x="109" y="111"/>
                  <a:pt x="124" y="111"/>
                </a:cubicBezTo>
                <a:cubicBezTo>
                  <a:pt x="139" y="111"/>
                  <a:pt x="150" y="106"/>
                  <a:pt x="152" y="101"/>
                </a:cubicBezTo>
                <a:cubicBezTo>
                  <a:pt x="153" y="99"/>
                  <a:pt x="155" y="98"/>
                  <a:pt x="157" y="99"/>
                </a:cubicBezTo>
                <a:cubicBezTo>
                  <a:pt x="159" y="99"/>
                  <a:pt x="160" y="102"/>
                  <a:pt x="159" y="104"/>
                </a:cubicBezTo>
                <a:close/>
                <a:moveTo>
                  <a:pt x="159" y="124"/>
                </a:moveTo>
                <a:cubicBezTo>
                  <a:pt x="158" y="129"/>
                  <a:pt x="153" y="133"/>
                  <a:pt x="146" y="135"/>
                </a:cubicBezTo>
                <a:cubicBezTo>
                  <a:pt x="140" y="138"/>
                  <a:pt x="132" y="139"/>
                  <a:pt x="124" y="139"/>
                </a:cubicBezTo>
                <a:cubicBezTo>
                  <a:pt x="107" y="139"/>
                  <a:pt x="93" y="133"/>
                  <a:pt x="89" y="125"/>
                </a:cubicBezTo>
                <a:cubicBezTo>
                  <a:pt x="88" y="123"/>
                  <a:pt x="89" y="121"/>
                  <a:pt x="91" y="120"/>
                </a:cubicBezTo>
                <a:cubicBezTo>
                  <a:pt x="93" y="119"/>
                  <a:pt x="95" y="120"/>
                  <a:pt x="96" y="122"/>
                </a:cubicBezTo>
                <a:cubicBezTo>
                  <a:pt x="98" y="126"/>
                  <a:pt x="109" y="131"/>
                  <a:pt x="124" y="131"/>
                </a:cubicBezTo>
                <a:cubicBezTo>
                  <a:pt x="139" y="131"/>
                  <a:pt x="150" y="126"/>
                  <a:pt x="152" y="121"/>
                </a:cubicBezTo>
                <a:cubicBezTo>
                  <a:pt x="153" y="119"/>
                  <a:pt x="155" y="118"/>
                  <a:pt x="157" y="119"/>
                </a:cubicBezTo>
                <a:cubicBezTo>
                  <a:pt x="159" y="120"/>
                  <a:pt x="160" y="122"/>
                  <a:pt x="159" y="124"/>
                </a:cubicBezTo>
                <a:close/>
                <a:moveTo>
                  <a:pt x="72" y="83"/>
                </a:moveTo>
                <a:cubicBezTo>
                  <a:pt x="70" y="88"/>
                  <a:pt x="65" y="92"/>
                  <a:pt x="59" y="95"/>
                </a:cubicBezTo>
                <a:cubicBezTo>
                  <a:pt x="52" y="97"/>
                  <a:pt x="44" y="98"/>
                  <a:pt x="36" y="98"/>
                </a:cubicBezTo>
                <a:cubicBezTo>
                  <a:pt x="19" y="98"/>
                  <a:pt x="5" y="93"/>
                  <a:pt x="1" y="84"/>
                </a:cubicBezTo>
                <a:cubicBezTo>
                  <a:pt x="0" y="82"/>
                  <a:pt x="1" y="80"/>
                  <a:pt x="3" y="79"/>
                </a:cubicBezTo>
                <a:cubicBezTo>
                  <a:pt x="5" y="78"/>
                  <a:pt x="7" y="79"/>
                  <a:pt x="8" y="81"/>
                </a:cubicBezTo>
                <a:cubicBezTo>
                  <a:pt x="10" y="86"/>
                  <a:pt x="21" y="90"/>
                  <a:pt x="36" y="90"/>
                </a:cubicBezTo>
                <a:cubicBezTo>
                  <a:pt x="51" y="90"/>
                  <a:pt x="62" y="85"/>
                  <a:pt x="64" y="81"/>
                </a:cubicBezTo>
                <a:cubicBezTo>
                  <a:pt x="65" y="79"/>
                  <a:pt x="67" y="78"/>
                  <a:pt x="69" y="78"/>
                </a:cubicBezTo>
                <a:cubicBezTo>
                  <a:pt x="71" y="79"/>
                  <a:pt x="72" y="81"/>
                  <a:pt x="72" y="83"/>
                </a:cubicBezTo>
                <a:close/>
                <a:moveTo>
                  <a:pt x="72" y="104"/>
                </a:moveTo>
                <a:cubicBezTo>
                  <a:pt x="70" y="108"/>
                  <a:pt x="65" y="112"/>
                  <a:pt x="59" y="115"/>
                </a:cubicBezTo>
                <a:cubicBezTo>
                  <a:pt x="52" y="117"/>
                  <a:pt x="44" y="119"/>
                  <a:pt x="36" y="119"/>
                </a:cubicBezTo>
                <a:cubicBezTo>
                  <a:pt x="19" y="119"/>
                  <a:pt x="5" y="113"/>
                  <a:pt x="1" y="105"/>
                </a:cubicBezTo>
                <a:cubicBezTo>
                  <a:pt x="0" y="103"/>
                  <a:pt x="1" y="100"/>
                  <a:pt x="3" y="99"/>
                </a:cubicBezTo>
                <a:cubicBezTo>
                  <a:pt x="5" y="99"/>
                  <a:pt x="7" y="99"/>
                  <a:pt x="8" y="101"/>
                </a:cubicBezTo>
                <a:cubicBezTo>
                  <a:pt x="10" y="106"/>
                  <a:pt x="21" y="111"/>
                  <a:pt x="36" y="111"/>
                </a:cubicBezTo>
                <a:cubicBezTo>
                  <a:pt x="51" y="111"/>
                  <a:pt x="62" y="106"/>
                  <a:pt x="64" y="101"/>
                </a:cubicBezTo>
                <a:cubicBezTo>
                  <a:pt x="65" y="99"/>
                  <a:pt x="67" y="98"/>
                  <a:pt x="69" y="99"/>
                </a:cubicBezTo>
                <a:cubicBezTo>
                  <a:pt x="71" y="99"/>
                  <a:pt x="72" y="102"/>
                  <a:pt x="72" y="104"/>
                </a:cubicBezTo>
                <a:close/>
                <a:moveTo>
                  <a:pt x="72" y="124"/>
                </a:moveTo>
                <a:cubicBezTo>
                  <a:pt x="70" y="129"/>
                  <a:pt x="65" y="133"/>
                  <a:pt x="59" y="135"/>
                </a:cubicBezTo>
                <a:cubicBezTo>
                  <a:pt x="52" y="138"/>
                  <a:pt x="44" y="139"/>
                  <a:pt x="36" y="139"/>
                </a:cubicBezTo>
                <a:cubicBezTo>
                  <a:pt x="19" y="139"/>
                  <a:pt x="5" y="133"/>
                  <a:pt x="1" y="125"/>
                </a:cubicBezTo>
                <a:cubicBezTo>
                  <a:pt x="0" y="123"/>
                  <a:pt x="1" y="121"/>
                  <a:pt x="3" y="120"/>
                </a:cubicBezTo>
                <a:cubicBezTo>
                  <a:pt x="5" y="119"/>
                  <a:pt x="7" y="120"/>
                  <a:pt x="8" y="122"/>
                </a:cubicBezTo>
                <a:cubicBezTo>
                  <a:pt x="10" y="126"/>
                  <a:pt x="21" y="131"/>
                  <a:pt x="36" y="131"/>
                </a:cubicBezTo>
                <a:cubicBezTo>
                  <a:pt x="51" y="131"/>
                  <a:pt x="62" y="126"/>
                  <a:pt x="64" y="121"/>
                </a:cubicBezTo>
                <a:cubicBezTo>
                  <a:pt x="65" y="119"/>
                  <a:pt x="67" y="118"/>
                  <a:pt x="69" y="119"/>
                </a:cubicBezTo>
                <a:cubicBezTo>
                  <a:pt x="71" y="120"/>
                  <a:pt x="72" y="122"/>
                  <a:pt x="72" y="124"/>
                </a:cubicBezTo>
                <a:close/>
                <a:moveTo>
                  <a:pt x="36" y="41"/>
                </a:moveTo>
                <a:cubicBezTo>
                  <a:pt x="16" y="41"/>
                  <a:pt x="0" y="49"/>
                  <a:pt x="0" y="59"/>
                </a:cubicBezTo>
                <a:cubicBezTo>
                  <a:pt x="0" y="70"/>
                  <a:pt x="16" y="78"/>
                  <a:pt x="36" y="78"/>
                </a:cubicBezTo>
                <a:cubicBezTo>
                  <a:pt x="57" y="78"/>
                  <a:pt x="72" y="70"/>
                  <a:pt x="72" y="59"/>
                </a:cubicBezTo>
                <a:cubicBezTo>
                  <a:pt x="72" y="49"/>
                  <a:pt x="57" y="41"/>
                  <a:pt x="36" y="41"/>
                </a:cubicBezTo>
                <a:close/>
                <a:moveTo>
                  <a:pt x="36" y="70"/>
                </a:moveTo>
                <a:cubicBezTo>
                  <a:pt x="19" y="70"/>
                  <a:pt x="8" y="64"/>
                  <a:pt x="8" y="59"/>
                </a:cubicBezTo>
                <a:cubicBezTo>
                  <a:pt x="8" y="55"/>
                  <a:pt x="19" y="49"/>
                  <a:pt x="36" y="49"/>
                </a:cubicBezTo>
                <a:cubicBezTo>
                  <a:pt x="53" y="49"/>
                  <a:pt x="64" y="55"/>
                  <a:pt x="64" y="59"/>
                </a:cubicBezTo>
                <a:cubicBezTo>
                  <a:pt x="64" y="64"/>
                  <a:pt x="53" y="70"/>
                  <a:pt x="36" y="70"/>
                </a:cubicBezTo>
                <a:close/>
              </a:path>
            </a:pathLst>
          </a:custGeom>
          <a:solidFill>
            <a:srgbClr val="3A76BB"/>
          </a:solidFill>
          <a:ln>
            <a:noFill/>
          </a:ln>
        </p:spPr>
        <p:txBody>
          <a:bodyPr vert="horz" wrap="square" lIns="79178" tIns="39589" rIns="79178" bIns="39589" numCol="1" anchor="t" anchorCtr="0" compatLnSpc="1">
            <a:prstTxWarp prst="textNoShape">
              <a:avLst/>
            </a:prstTxWarp>
          </a:bodyPr>
          <a:lstStyle/>
          <a:p>
            <a:pPr defTabSz="791779">
              <a:defRPr/>
            </a:pPr>
            <a:endParaRPr lang="en-US" sz="1559" kern="0">
              <a:solidFill>
                <a:prstClr val="black"/>
              </a:solidFill>
            </a:endParaRPr>
          </a:p>
        </p:txBody>
      </p:sp>
      <p:sp>
        <p:nvSpPr>
          <p:cNvPr id="80" name="Freeform 1152">
            <a:extLst>
              <a:ext uri="{FF2B5EF4-FFF2-40B4-BE49-F238E27FC236}">
                <a16:creationId xmlns:a16="http://schemas.microsoft.com/office/drawing/2014/main" id="{7919078F-0889-4942-8180-BBF3228E2FED}"/>
              </a:ext>
            </a:extLst>
          </p:cNvPr>
          <p:cNvSpPr>
            <a:spLocks noEditPoints="1"/>
          </p:cNvSpPr>
          <p:nvPr/>
        </p:nvSpPr>
        <p:spPr bwMode="auto">
          <a:xfrm>
            <a:off x="840548" y="4794292"/>
            <a:ext cx="364636" cy="366742"/>
          </a:xfrm>
          <a:custGeom>
            <a:avLst/>
            <a:gdLst>
              <a:gd name="T0" fmla="*/ 112 w 160"/>
              <a:gd name="T1" fmla="*/ 21 h 160"/>
              <a:gd name="T2" fmla="*/ 136 w 160"/>
              <a:gd name="T3" fmla="*/ 27 h 160"/>
              <a:gd name="T4" fmla="*/ 80 w 160"/>
              <a:gd name="T5" fmla="*/ 0 h 160"/>
              <a:gd name="T6" fmla="*/ 80 w 160"/>
              <a:gd name="T7" fmla="*/ 139 h 160"/>
              <a:gd name="T8" fmla="*/ 80 w 160"/>
              <a:gd name="T9" fmla="*/ 27 h 160"/>
              <a:gd name="T10" fmla="*/ 83 w 160"/>
              <a:gd name="T11" fmla="*/ 32 h 160"/>
              <a:gd name="T12" fmla="*/ 80 w 160"/>
              <a:gd name="T13" fmla="*/ 120 h 160"/>
              <a:gd name="T14" fmla="*/ 83 w 160"/>
              <a:gd name="T15" fmla="*/ 123 h 160"/>
              <a:gd name="T16" fmla="*/ 128 w 160"/>
              <a:gd name="T17" fmla="*/ 77 h 160"/>
              <a:gd name="T18" fmla="*/ 32 w 160"/>
              <a:gd name="T19" fmla="*/ 77 h 160"/>
              <a:gd name="T20" fmla="*/ 37 w 160"/>
              <a:gd name="T21" fmla="*/ 77 h 160"/>
              <a:gd name="T22" fmla="*/ 77 w 160"/>
              <a:gd name="T23" fmla="*/ 67 h 160"/>
              <a:gd name="T24" fmla="*/ 51 w 160"/>
              <a:gd name="T25" fmla="*/ 109 h 160"/>
              <a:gd name="T26" fmla="*/ 83 w 160"/>
              <a:gd name="T27" fmla="*/ 67 h 160"/>
              <a:gd name="T28" fmla="*/ 80 w 160"/>
              <a:gd name="T29" fmla="*/ 83 h 160"/>
              <a:gd name="T30" fmla="*/ 35 w 160"/>
              <a:gd name="T31" fmla="*/ 140 h 160"/>
              <a:gd name="T32" fmla="*/ 17 w 160"/>
              <a:gd name="T33" fmla="*/ 128 h 160"/>
              <a:gd name="T34" fmla="*/ 22 w 160"/>
              <a:gd name="T35" fmla="*/ 134 h 160"/>
              <a:gd name="T36" fmla="*/ 26 w 160"/>
              <a:gd name="T37" fmla="*/ 135 h 160"/>
              <a:gd name="T38" fmla="*/ 30 w 160"/>
              <a:gd name="T39" fmla="*/ 135 h 160"/>
              <a:gd name="T40" fmla="*/ 13 w 160"/>
              <a:gd name="T41" fmla="*/ 121 h 160"/>
              <a:gd name="T42" fmla="*/ 160 w 160"/>
              <a:gd name="T43" fmla="*/ 83 h 160"/>
              <a:gd name="T44" fmla="*/ 6 w 160"/>
              <a:gd name="T45" fmla="*/ 88 h 160"/>
              <a:gd name="T46" fmla="*/ 5 w 160"/>
              <a:gd name="T47" fmla="*/ 98 h 160"/>
              <a:gd name="T48" fmla="*/ 5 w 160"/>
              <a:gd name="T49" fmla="*/ 98 h 160"/>
              <a:gd name="T50" fmla="*/ 10 w 160"/>
              <a:gd name="T51" fmla="*/ 114 h 160"/>
              <a:gd name="T52" fmla="*/ 6 w 160"/>
              <a:gd name="T53" fmla="*/ 106 h 160"/>
              <a:gd name="T54" fmla="*/ 78 w 160"/>
              <a:gd name="T55" fmla="*/ 160 h 160"/>
              <a:gd name="T56" fmla="*/ 139 w 160"/>
              <a:gd name="T57" fmla="*/ 129 h 160"/>
              <a:gd name="T58" fmla="*/ 122 w 160"/>
              <a:gd name="T59" fmla="*/ 142 h 160"/>
              <a:gd name="T60" fmla="*/ 122 w 160"/>
              <a:gd name="T61" fmla="*/ 142 h 160"/>
              <a:gd name="T62" fmla="*/ 132 w 160"/>
              <a:gd name="T63" fmla="*/ 137 h 160"/>
              <a:gd name="T64" fmla="*/ 146 w 160"/>
              <a:gd name="T65" fmla="*/ 123 h 160"/>
              <a:gd name="T66" fmla="*/ 136 w 160"/>
              <a:gd name="T67" fmla="*/ 136 h 160"/>
              <a:gd name="T68" fmla="*/ 154 w 160"/>
              <a:gd name="T69" fmla="*/ 91 h 160"/>
              <a:gd name="T70" fmla="*/ 156 w 160"/>
              <a:gd name="T71" fmla="*/ 96 h 160"/>
              <a:gd name="T72" fmla="*/ 156 w 160"/>
              <a:gd name="T73" fmla="*/ 96 h 160"/>
              <a:gd name="T74" fmla="*/ 43 w 160"/>
              <a:gd name="T75" fmla="*/ 148 h 160"/>
              <a:gd name="T76" fmla="*/ 153 w 160"/>
              <a:gd name="T77" fmla="*/ 109 h 160"/>
              <a:gd name="T78" fmla="*/ 148 w 160"/>
              <a:gd name="T79" fmla="*/ 116 h 160"/>
              <a:gd name="T80" fmla="*/ 68 w 160"/>
              <a:gd name="T81" fmla="*/ 156 h 160"/>
              <a:gd name="T82" fmla="*/ 71 w 160"/>
              <a:gd name="T83" fmla="*/ 154 h 160"/>
              <a:gd name="T84" fmla="*/ 58 w 160"/>
              <a:gd name="T85" fmla="*/ 154 h 160"/>
              <a:gd name="T86" fmla="*/ 63 w 160"/>
              <a:gd name="T87" fmla="*/ 158 h 160"/>
              <a:gd name="T88" fmla="*/ 46 w 160"/>
              <a:gd name="T89" fmla="*/ 153 h 160"/>
              <a:gd name="T90" fmla="*/ 92 w 160"/>
              <a:gd name="T91" fmla="*/ 157 h 160"/>
              <a:gd name="T92" fmla="*/ 101 w 160"/>
              <a:gd name="T93" fmla="*/ 152 h 160"/>
              <a:gd name="T94" fmla="*/ 101 w 160"/>
              <a:gd name="T95" fmla="*/ 152 h 160"/>
              <a:gd name="T96" fmla="*/ 112 w 160"/>
              <a:gd name="T97" fmla="*/ 150 h 160"/>
              <a:gd name="T98" fmla="*/ 87 w 160"/>
              <a:gd name="T99" fmla="*/ 160 h 160"/>
              <a:gd name="T100" fmla="*/ 115 w 160"/>
              <a:gd name="T101" fmla="*/ 149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60" h="160">
                <a:moveTo>
                  <a:pt x="3" y="83"/>
                </a:moveTo>
                <a:cubicBezTo>
                  <a:pt x="4" y="83"/>
                  <a:pt x="5" y="81"/>
                  <a:pt x="5" y="80"/>
                </a:cubicBezTo>
                <a:cubicBezTo>
                  <a:pt x="5" y="39"/>
                  <a:pt x="39" y="5"/>
                  <a:pt x="80" y="5"/>
                </a:cubicBezTo>
                <a:cubicBezTo>
                  <a:pt x="97" y="5"/>
                  <a:pt x="113" y="11"/>
                  <a:pt x="126" y="21"/>
                </a:cubicBezTo>
                <a:cubicBezTo>
                  <a:pt x="112" y="21"/>
                  <a:pt x="112" y="21"/>
                  <a:pt x="112" y="21"/>
                </a:cubicBezTo>
                <a:cubicBezTo>
                  <a:pt x="111" y="21"/>
                  <a:pt x="109" y="23"/>
                  <a:pt x="109" y="24"/>
                </a:cubicBezTo>
                <a:cubicBezTo>
                  <a:pt x="109" y="25"/>
                  <a:pt x="111" y="27"/>
                  <a:pt x="112" y="27"/>
                </a:cubicBezTo>
                <a:cubicBezTo>
                  <a:pt x="133" y="27"/>
                  <a:pt x="133" y="27"/>
                  <a:pt x="133" y="27"/>
                </a:cubicBezTo>
                <a:cubicBezTo>
                  <a:pt x="133" y="27"/>
                  <a:pt x="133" y="27"/>
                  <a:pt x="134" y="27"/>
                </a:cubicBezTo>
                <a:cubicBezTo>
                  <a:pt x="136" y="27"/>
                  <a:pt x="136" y="27"/>
                  <a:pt x="136" y="27"/>
                </a:cubicBezTo>
                <a:cubicBezTo>
                  <a:pt x="136" y="3"/>
                  <a:pt x="136" y="3"/>
                  <a:pt x="136" y="3"/>
                </a:cubicBezTo>
                <a:cubicBezTo>
                  <a:pt x="136" y="1"/>
                  <a:pt x="135" y="0"/>
                  <a:pt x="133" y="0"/>
                </a:cubicBezTo>
                <a:cubicBezTo>
                  <a:pt x="132" y="0"/>
                  <a:pt x="131" y="1"/>
                  <a:pt x="131" y="3"/>
                </a:cubicBezTo>
                <a:cubicBezTo>
                  <a:pt x="131" y="18"/>
                  <a:pt x="131" y="18"/>
                  <a:pt x="131" y="18"/>
                </a:cubicBezTo>
                <a:cubicBezTo>
                  <a:pt x="116" y="6"/>
                  <a:pt x="99" y="0"/>
                  <a:pt x="80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81"/>
                  <a:pt x="1" y="83"/>
                  <a:pt x="3" y="83"/>
                </a:cubicBezTo>
                <a:close/>
                <a:moveTo>
                  <a:pt x="80" y="21"/>
                </a:moveTo>
                <a:cubicBezTo>
                  <a:pt x="48" y="21"/>
                  <a:pt x="21" y="48"/>
                  <a:pt x="21" y="80"/>
                </a:cubicBezTo>
                <a:cubicBezTo>
                  <a:pt x="21" y="112"/>
                  <a:pt x="48" y="139"/>
                  <a:pt x="80" y="139"/>
                </a:cubicBezTo>
                <a:cubicBezTo>
                  <a:pt x="112" y="139"/>
                  <a:pt x="139" y="112"/>
                  <a:pt x="139" y="80"/>
                </a:cubicBezTo>
                <a:cubicBezTo>
                  <a:pt x="139" y="48"/>
                  <a:pt x="112" y="21"/>
                  <a:pt x="80" y="21"/>
                </a:cubicBezTo>
                <a:close/>
                <a:moveTo>
                  <a:pt x="80" y="133"/>
                </a:moveTo>
                <a:cubicBezTo>
                  <a:pt x="51" y="133"/>
                  <a:pt x="27" y="109"/>
                  <a:pt x="27" y="80"/>
                </a:cubicBezTo>
                <a:cubicBezTo>
                  <a:pt x="27" y="51"/>
                  <a:pt x="51" y="27"/>
                  <a:pt x="80" y="27"/>
                </a:cubicBezTo>
                <a:cubicBezTo>
                  <a:pt x="109" y="27"/>
                  <a:pt x="133" y="51"/>
                  <a:pt x="133" y="80"/>
                </a:cubicBezTo>
                <a:cubicBezTo>
                  <a:pt x="133" y="109"/>
                  <a:pt x="109" y="133"/>
                  <a:pt x="80" y="133"/>
                </a:cubicBezTo>
                <a:close/>
                <a:moveTo>
                  <a:pt x="80" y="40"/>
                </a:moveTo>
                <a:cubicBezTo>
                  <a:pt x="81" y="40"/>
                  <a:pt x="83" y="39"/>
                  <a:pt x="83" y="37"/>
                </a:cubicBezTo>
                <a:cubicBezTo>
                  <a:pt x="83" y="32"/>
                  <a:pt x="83" y="32"/>
                  <a:pt x="83" y="32"/>
                </a:cubicBezTo>
                <a:cubicBezTo>
                  <a:pt x="83" y="31"/>
                  <a:pt x="81" y="29"/>
                  <a:pt x="80" y="29"/>
                </a:cubicBezTo>
                <a:cubicBezTo>
                  <a:pt x="79" y="29"/>
                  <a:pt x="77" y="31"/>
                  <a:pt x="77" y="32"/>
                </a:cubicBezTo>
                <a:cubicBezTo>
                  <a:pt x="77" y="37"/>
                  <a:pt x="77" y="37"/>
                  <a:pt x="77" y="37"/>
                </a:cubicBezTo>
                <a:cubicBezTo>
                  <a:pt x="77" y="39"/>
                  <a:pt x="79" y="40"/>
                  <a:pt x="80" y="40"/>
                </a:cubicBezTo>
                <a:close/>
                <a:moveTo>
                  <a:pt x="80" y="120"/>
                </a:moveTo>
                <a:cubicBezTo>
                  <a:pt x="79" y="120"/>
                  <a:pt x="77" y="121"/>
                  <a:pt x="77" y="123"/>
                </a:cubicBezTo>
                <a:cubicBezTo>
                  <a:pt x="77" y="128"/>
                  <a:pt x="77" y="128"/>
                  <a:pt x="77" y="128"/>
                </a:cubicBezTo>
                <a:cubicBezTo>
                  <a:pt x="77" y="129"/>
                  <a:pt x="79" y="131"/>
                  <a:pt x="80" y="131"/>
                </a:cubicBezTo>
                <a:cubicBezTo>
                  <a:pt x="81" y="131"/>
                  <a:pt x="83" y="129"/>
                  <a:pt x="83" y="128"/>
                </a:cubicBezTo>
                <a:cubicBezTo>
                  <a:pt x="83" y="123"/>
                  <a:pt x="83" y="123"/>
                  <a:pt x="83" y="123"/>
                </a:cubicBezTo>
                <a:cubicBezTo>
                  <a:pt x="83" y="121"/>
                  <a:pt x="81" y="120"/>
                  <a:pt x="80" y="120"/>
                </a:cubicBezTo>
                <a:close/>
                <a:moveTo>
                  <a:pt x="123" y="83"/>
                </a:moveTo>
                <a:cubicBezTo>
                  <a:pt x="128" y="83"/>
                  <a:pt x="128" y="83"/>
                  <a:pt x="128" y="83"/>
                </a:cubicBezTo>
                <a:cubicBezTo>
                  <a:pt x="129" y="83"/>
                  <a:pt x="131" y="81"/>
                  <a:pt x="131" y="80"/>
                </a:cubicBezTo>
                <a:cubicBezTo>
                  <a:pt x="131" y="79"/>
                  <a:pt x="129" y="77"/>
                  <a:pt x="128" y="77"/>
                </a:cubicBezTo>
                <a:cubicBezTo>
                  <a:pt x="123" y="77"/>
                  <a:pt x="123" y="77"/>
                  <a:pt x="123" y="77"/>
                </a:cubicBezTo>
                <a:cubicBezTo>
                  <a:pt x="121" y="77"/>
                  <a:pt x="120" y="79"/>
                  <a:pt x="120" y="80"/>
                </a:cubicBezTo>
                <a:cubicBezTo>
                  <a:pt x="120" y="81"/>
                  <a:pt x="121" y="83"/>
                  <a:pt x="123" y="83"/>
                </a:cubicBezTo>
                <a:close/>
                <a:moveTo>
                  <a:pt x="37" y="77"/>
                </a:moveTo>
                <a:cubicBezTo>
                  <a:pt x="32" y="77"/>
                  <a:pt x="32" y="77"/>
                  <a:pt x="32" y="77"/>
                </a:cubicBezTo>
                <a:cubicBezTo>
                  <a:pt x="31" y="77"/>
                  <a:pt x="29" y="79"/>
                  <a:pt x="29" y="80"/>
                </a:cubicBezTo>
                <a:cubicBezTo>
                  <a:pt x="29" y="81"/>
                  <a:pt x="31" y="83"/>
                  <a:pt x="32" y="83"/>
                </a:cubicBezTo>
                <a:cubicBezTo>
                  <a:pt x="37" y="83"/>
                  <a:pt x="37" y="83"/>
                  <a:pt x="37" y="83"/>
                </a:cubicBezTo>
                <a:cubicBezTo>
                  <a:pt x="39" y="83"/>
                  <a:pt x="40" y="81"/>
                  <a:pt x="40" y="80"/>
                </a:cubicBezTo>
                <a:cubicBezTo>
                  <a:pt x="40" y="79"/>
                  <a:pt x="39" y="77"/>
                  <a:pt x="37" y="77"/>
                </a:cubicBezTo>
                <a:close/>
                <a:moveTo>
                  <a:pt x="83" y="67"/>
                </a:moveTo>
                <a:cubicBezTo>
                  <a:pt x="83" y="53"/>
                  <a:pt x="83" y="53"/>
                  <a:pt x="83" y="53"/>
                </a:cubicBezTo>
                <a:cubicBezTo>
                  <a:pt x="83" y="52"/>
                  <a:pt x="81" y="51"/>
                  <a:pt x="80" y="51"/>
                </a:cubicBezTo>
                <a:cubicBezTo>
                  <a:pt x="79" y="51"/>
                  <a:pt x="77" y="52"/>
                  <a:pt x="77" y="53"/>
                </a:cubicBezTo>
                <a:cubicBezTo>
                  <a:pt x="77" y="67"/>
                  <a:pt x="77" y="67"/>
                  <a:pt x="77" y="67"/>
                </a:cubicBezTo>
                <a:cubicBezTo>
                  <a:pt x="73" y="68"/>
                  <a:pt x="69" y="72"/>
                  <a:pt x="69" y="77"/>
                </a:cubicBezTo>
                <a:cubicBezTo>
                  <a:pt x="69" y="79"/>
                  <a:pt x="70" y="81"/>
                  <a:pt x="71" y="83"/>
                </a:cubicBezTo>
                <a:cubicBezTo>
                  <a:pt x="49" y="105"/>
                  <a:pt x="49" y="105"/>
                  <a:pt x="49" y="105"/>
                </a:cubicBezTo>
                <a:cubicBezTo>
                  <a:pt x="48" y="106"/>
                  <a:pt x="48" y="108"/>
                  <a:pt x="49" y="109"/>
                </a:cubicBezTo>
                <a:cubicBezTo>
                  <a:pt x="49" y="109"/>
                  <a:pt x="50" y="109"/>
                  <a:pt x="51" y="109"/>
                </a:cubicBezTo>
                <a:cubicBezTo>
                  <a:pt x="51" y="109"/>
                  <a:pt x="52" y="109"/>
                  <a:pt x="53" y="109"/>
                </a:cubicBezTo>
                <a:cubicBezTo>
                  <a:pt x="75" y="87"/>
                  <a:pt x="75" y="87"/>
                  <a:pt x="75" y="87"/>
                </a:cubicBezTo>
                <a:cubicBezTo>
                  <a:pt x="76" y="87"/>
                  <a:pt x="78" y="88"/>
                  <a:pt x="80" y="88"/>
                </a:cubicBezTo>
                <a:cubicBezTo>
                  <a:pt x="86" y="88"/>
                  <a:pt x="91" y="83"/>
                  <a:pt x="91" y="77"/>
                </a:cubicBezTo>
                <a:cubicBezTo>
                  <a:pt x="91" y="72"/>
                  <a:pt x="87" y="68"/>
                  <a:pt x="83" y="67"/>
                </a:cubicBezTo>
                <a:close/>
                <a:moveTo>
                  <a:pt x="80" y="83"/>
                </a:moveTo>
                <a:cubicBezTo>
                  <a:pt x="77" y="83"/>
                  <a:pt x="75" y="80"/>
                  <a:pt x="75" y="77"/>
                </a:cubicBezTo>
                <a:cubicBezTo>
                  <a:pt x="75" y="74"/>
                  <a:pt x="77" y="72"/>
                  <a:pt x="80" y="72"/>
                </a:cubicBezTo>
                <a:cubicBezTo>
                  <a:pt x="83" y="72"/>
                  <a:pt x="85" y="74"/>
                  <a:pt x="85" y="77"/>
                </a:cubicBezTo>
                <a:cubicBezTo>
                  <a:pt x="85" y="80"/>
                  <a:pt x="83" y="83"/>
                  <a:pt x="80" y="83"/>
                </a:cubicBezTo>
                <a:close/>
                <a:moveTo>
                  <a:pt x="32" y="140"/>
                </a:moveTo>
                <a:cubicBezTo>
                  <a:pt x="31" y="142"/>
                  <a:pt x="31" y="143"/>
                  <a:pt x="32" y="144"/>
                </a:cubicBezTo>
                <a:cubicBezTo>
                  <a:pt x="33" y="145"/>
                  <a:pt x="33" y="145"/>
                  <a:pt x="34" y="145"/>
                </a:cubicBezTo>
                <a:cubicBezTo>
                  <a:pt x="35" y="145"/>
                  <a:pt x="35" y="144"/>
                  <a:pt x="36" y="144"/>
                </a:cubicBezTo>
                <a:cubicBezTo>
                  <a:pt x="37" y="142"/>
                  <a:pt x="37" y="141"/>
                  <a:pt x="35" y="140"/>
                </a:cubicBezTo>
                <a:cubicBezTo>
                  <a:pt x="34" y="139"/>
                  <a:pt x="33" y="139"/>
                  <a:pt x="32" y="140"/>
                </a:cubicBezTo>
                <a:close/>
                <a:moveTo>
                  <a:pt x="19" y="123"/>
                </a:moveTo>
                <a:cubicBezTo>
                  <a:pt x="18" y="122"/>
                  <a:pt x="17" y="122"/>
                  <a:pt x="16" y="123"/>
                </a:cubicBezTo>
                <a:cubicBezTo>
                  <a:pt x="14" y="124"/>
                  <a:pt x="14" y="125"/>
                  <a:pt x="15" y="127"/>
                </a:cubicBezTo>
                <a:cubicBezTo>
                  <a:pt x="15" y="127"/>
                  <a:pt x="16" y="128"/>
                  <a:pt x="17" y="128"/>
                </a:cubicBezTo>
                <a:cubicBezTo>
                  <a:pt x="18" y="128"/>
                  <a:pt x="18" y="127"/>
                  <a:pt x="19" y="127"/>
                </a:cubicBezTo>
                <a:cubicBezTo>
                  <a:pt x="20" y="126"/>
                  <a:pt x="20" y="125"/>
                  <a:pt x="19" y="123"/>
                </a:cubicBezTo>
                <a:close/>
                <a:moveTo>
                  <a:pt x="20" y="129"/>
                </a:moveTo>
                <a:cubicBezTo>
                  <a:pt x="19" y="130"/>
                  <a:pt x="19" y="132"/>
                  <a:pt x="20" y="133"/>
                </a:cubicBezTo>
                <a:cubicBezTo>
                  <a:pt x="21" y="134"/>
                  <a:pt x="21" y="134"/>
                  <a:pt x="22" y="134"/>
                </a:cubicBezTo>
                <a:cubicBezTo>
                  <a:pt x="23" y="134"/>
                  <a:pt x="23" y="134"/>
                  <a:pt x="24" y="133"/>
                </a:cubicBezTo>
                <a:cubicBezTo>
                  <a:pt x="25" y="132"/>
                  <a:pt x="25" y="131"/>
                  <a:pt x="24" y="129"/>
                </a:cubicBezTo>
                <a:cubicBezTo>
                  <a:pt x="23" y="128"/>
                  <a:pt x="21" y="128"/>
                  <a:pt x="20" y="129"/>
                </a:cubicBezTo>
                <a:close/>
                <a:moveTo>
                  <a:pt x="30" y="135"/>
                </a:moveTo>
                <a:cubicBezTo>
                  <a:pt x="28" y="134"/>
                  <a:pt x="27" y="134"/>
                  <a:pt x="26" y="135"/>
                </a:cubicBezTo>
                <a:cubicBezTo>
                  <a:pt x="25" y="136"/>
                  <a:pt x="25" y="138"/>
                  <a:pt x="26" y="139"/>
                </a:cubicBezTo>
                <a:cubicBezTo>
                  <a:pt x="26" y="139"/>
                  <a:pt x="27" y="140"/>
                  <a:pt x="28" y="140"/>
                </a:cubicBezTo>
                <a:cubicBezTo>
                  <a:pt x="28" y="140"/>
                  <a:pt x="29" y="139"/>
                  <a:pt x="30" y="139"/>
                </a:cubicBezTo>
                <a:cubicBezTo>
                  <a:pt x="31" y="138"/>
                  <a:pt x="31" y="136"/>
                  <a:pt x="30" y="135"/>
                </a:cubicBezTo>
                <a:cubicBezTo>
                  <a:pt x="30" y="135"/>
                  <a:pt x="30" y="135"/>
                  <a:pt x="30" y="135"/>
                </a:cubicBezTo>
                <a:close/>
                <a:moveTo>
                  <a:pt x="15" y="117"/>
                </a:moveTo>
                <a:cubicBezTo>
                  <a:pt x="15" y="117"/>
                  <a:pt x="15" y="117"/>
                  <a:pt x="15" y="117"/>
                </a:cubicBezTo>
                <a:cubicBezTo>
                  <a:pt x="14" y="116"/>
                  <a:pt x="13" y="115"/>
                  <a:pt x="11" y="116"/>
                </a:cubicBezTo>
                <a:cubicBezTo>
                  <a:pt x="10" y="117"/>
                  <a:pt x="10" y="118"/>
                  <a:pt x="10" y="120"/>
                </a:cubicBezTo>
                <a:cubicBezTo>
                  <a:pt x="11" y="120"/>
                  <a:pt x="12" y="121"/>
                  <a:pt x="13" y="121"/>
                </a:cubicBezTo>
                <a:cubicBezTo>
                  <a:pt x="13" y="121"/>
                  <a:pt x="14" y="121"/>
                  <a:pt x="14" y="121"/>
                </a:cubicBezTo>
                <a:cubicBezTo>
                  <a:pt x="15" y="120"/>
                  <a:pt x="16" y="118"/>
                  <a:pt x="15" y="117"/>
                </a:cubicBezTo>
                <a:close/>
                <a:moveTo>
                  <a:pt x="157" y="86"/>
                </a:moveTo>
                <a:cubicBezTo>
                  <a:pt x="157" y="86"/>
                  <a:pt x="157" y="86"/>
                  <a:pt x="157" y="86"/>
                </a:cubicBezTo>
                <a:cubicBezTo>
                  <a:pt x="159" y="86"/>
                  <a:pt x="160" y="85"/>
                  <a:pt x="160" y="83"/>
                </a:cubicBezTo>
                <a:cubicBezTo>
                  <a:pt x="160" y="82"/>
                  <a:pt x="159" y="80"/>
                  <a:pt x="157" y="80"/>
                </a:cubicBezTo>
                <a:cubicBezTo>
                  <a:pt x="156" y="80"/>
                  <a:pt x="155" y="81"/>
                  <a:pt x="155" y="83"/>
                </a:cubicBezTo>
                <a:cubicBezTo>
                  <a:pt x="155" y="84"/>
                  <a:pt x="156" y="86"/>
                  <a:pt x="157" y="86"/>
                </a:cubicBezTo>
                <a:close/>
                <a:moveTo>
                  <a:pt x="3" y="91"/>
                </a:moveTo>
                <a:cubicBezTo>
                  <a:pt x="5" y="90"/>
                  <a:pt x="6" y="89"/>
                  <a:pt x="6" y="88"/>
                </a:cubicBezTo>
                <a:cubicBezTo>
                  <a:pt x="6" y="86"/>
                  <a:pt x="4" y="85"/>
                  <a:pt x="3" y="85"/>
                </a:cubicBezTo>
                <a:cubicBezTo>
                  <a:pt x="1" y="85"/>
                  <a:pt x="0" y="87"/>
                  <a:pt x="0" y="88"/>
                </a:cubicBezTo>
                <a:cubicBezTo>
                  <a:pt x="1" y="90"/>
                  <a:pt x="2" y="91"/>
                  <a:pt x="3" y="91"/>
                </a:cubicBezTo>
                <a:cubicBezTo>
                  <a:pt x="3" y="91"/>
                  <a:pt x="3" y="91"/>
                  <a:pt x="3" y="91"/>
                </a:cubicBezTo>
                <a:close/>
                <a:moveTo>
                  <a:pt x="5" y="98"/>
                </a:moveTo>
                <a:cubicBezTo>
                  <a:pt x="6" y="98"/>
                  <a:pt x="7" y="97"/>
                  <a:pt x="7" y="95"/>
                </a:cubicBezTo>
                <a:cubicBezTo>
                  <a:pt x="7" y="94"/>
                  <a:pt x="5" y="93"/>
                  <a:pt x="4" y="93"/>
                </a:cubicBezTo>
                <a:cubicBezTo>
                  <a:pt x="2" y="94"/>
                  <a:pt x="1" y="95"/>
                  <a:pt x="2" y="96"/>
                </a:cubicBezTo>
                <a:cubicBezTo>
                  <a:pt x="2" y="98"/>
                  <a:pt x="3" y="99"/>
                  <a:pt x="4" y="99"/>
                </a:cubicBezTo>
                <a:cubicBezTo>
                  <a:pt x="4" y="99"/>
                  <a:pt x="5" y="99"/>
                  <a:pt x="5" y="98"/>
                </a:cubicBezTo>
                <a:close/>
                <a:moveTo>
                  <a:pt x="12" y="110"/>
                </a:moveTo>
                <a:cubicBezTo>
                  <a:pt x="11" y="109"/>
                  <a:pt x="9" y="108"/>
                  <a:pt x="8" y="109"/>
                </a:cubicBezTo>
                <a:cubicBezTo>
                  <a:pt x="7" y="109"/>
                  <a:pt x="6" y="111"/>
                  <a:pt x="7" y="112"/>
                </a:cubicBezTo>
                <a:cubicBezTo>
                  <a:pt x="7" y="113"/>
                  <a:pt x="8" y="114"/>
                  <a:pt x="9" y="114"/>
                </a:cubicBezTo>
                <a:cubicBezTo>
                  <a:pt x="10" y="114"/>
                  <a:pt x="10" y="114"/>
                  <a:pt x="10" y="114"/>
                </a:cubicBezTo>
                <a:cubicBezTo>
                  <a:pt x="12" y="113"/>
                  <a:pt x="12" y="111"/>
                  <a:pt x="12" y="110"/>
                </a:cubicBezTo>
                <a:close/>
                <a:moveTo>
                  <a:pt x="9" y="103"/>
                </a:moveTo>
                <a:cubicBezTo>
                  <a:pt x="8" y="101"/>
                  <a:pt x="7" y="101"/>
                  <a:pt x="6" y="101"/>
                </a:cubicBezTo>
                <a:cubicBezTo>
                  <a:pt x="4" y="102"/>
                  <a:pt x="3" y="103"/>
                  <a:pt x="4" y="104"/>
                </a:cubicBezTo>
                <a:cubicBezTo>
                  <a:pt x="4" y="106"/>
                  <a:pt x="5" y="106"/>
                  <a:pt x="6" y="106"/>
                </a:cubicBezTo>
                <a:cubicBezTo>
                  <a:pt x="7" y="106"/>
                  <a:pt x="7" y="106"/>
                  <a:pt x="7" y="106"/>
                </a:cubicBezTo>
                <a:cubicBezTo>
                  <a:pt x="9" y="106"/>
                  <a:pt x="9" y="104"/>
                  <a:pt x="9" y="103"/>
                </a:cubicBezTo>
                <a:close/>
                <a:moveTo>
                  <a:pt x="79" y="155"/>
                </a:moveTo>
                <a:cubicBezTo>
                  <a:pt x="77" y="155"/>
                  <a:pt x="76" y="156"/>
                  <a:pt x="76" y="157"/>
                </a:cubicBezTo>
                <a:cubicBezTo>
                  <a:pt x="76" y="159"/>
                  <a:pt x="77" y="160"/>
                  <a:pt x="78" y="160"/>
                </a:cubicBezTo>
                <a:cubicBezTo>
                  <a:pt x="78" y="160"/>
                  <a:pt x="79" y="160"/>
                  <a:pt x="79" y="160"/>
                </a:cubicBezTo>
                <a:cubicBezTo>
                  <a:pt x="80" y="160"/>
                  <a:pt x="81" y="159"/>
                  <a:pt x="81" y="157"/>
                </a:cubicBezTo>
                <a:cubicBezTo>
                  <a:pt x="81" y="156"/>
                  <a:pt x="80" y="155"/>
                  <a:pt x="79" y="155"/>
                </a:cubicBezTo>
                <a:close/>
                <a:moveTo>
                  <a:pt x="139" y="126"/>
                </a:moveTo>
                <a:cubicBezTo>
                  <a:pt x="138" y="127"/>
                  <a:pt x="138" y="129"/>
                  <a:pt x="139" y="129"/>
                </a:cubicBezTo>
                <a:cubicBezTo>
                  <a:pt x="140" y="130"/>
                  <a:pt x="141" y="130"/>
                  <a:pt x="141" y="130"/>
                </a:cubicBezTo>
                <a:cubicBezTo>
                  <a:pt x="142" y="130"/>
                  <a:pt x="143" y="130"/>
                  <a:pt x="143" y="129"/>
                </a:cubicBezTo>
                <a:cubicBezTo>
                  <a:pt x="144" y="128"/>
                  <a:pt x="144" y="126"/>
                  <a:pt x="143" y="125"/>
                </a:cubicBezTo>
                <a:cubicBezTo>
                  <a:pt x="142" y="124"/>
                  <a:pt x="140" y="125"/>
                  <a:pt x="139" y="126"/>
                </a:cubicBezTo>
                <a:close/>
                <a:moveTo>
                  <a:pt x="122" y="142"/>
                </a:moveTo>
                <a:cubicBezTo>
                  <a:pt x="121" y="142"/>
                  <a:pt x="121" y="144"/>
                  <a:pt x="122" y="145"/>
                </a:cubicBezTo>
                <a:cubicBezTo>
                  <a:pt x="122" y="146"/>
                  <a:pt x="123" y="146"/>
                  <a:pt x="124" y="146"/>
                </a:cubicBezTo>
                <a:cubicBezTo>
                  <a:pt x="124" y="146"/>
                  <a:pt x="125" y="146"/>
                  <a:pt x="125" y="146"/>
                </a:cubicBezTo>
                <a:cubicBezTo>
                  <a:pt x="126" y="145"/>
                  <a:pt x="127" y="143"/>
                  <a:pt x="126" y="142"/>
                </a:cubicBezTo>
                <a:cubicBezTo>
                  <a:pt x="125" y="141"/>
                  <a:pt x="123" y="141"/>
                  <a:pt x="122" y="142"/>
                </a:cubicBezTo>
                <a:close/>
                <a:moveTo>
                  <a:pt x="128" y="137"/>
                </a:moveTo>
                <a:cubicBezTo>
                  <a:pt x="127" y="138"/>
                  <a:pt x="127" y="140"/>
                  <a:pt x="128" y="141"/>
                </a:cubicBezTo>
                <a:cubicBezTo>
                  <a:pt x="129" y="141"/>
                  <a:pt x="129" y="142"/>
                  <a:pt x="130" y="142"/>
                </a:cubicBezTo>
                <a:cubicBezTo>
                  <a:pt x="131" y="142"/>
                  <a:pt x="131" y="141"/>
                  <a:pt x="132" y="141"/>
                </a:cubicBezTo>
                <a:cubicBezTo>
                  <a:pt x="133" y="140"/>
                  <a:pt x="133" y="138"/>
                  <a:pt x="132" y="137"/>
                </a:cubicBezTo>
                <a:cubicBezTo>
                  <a:pt x="131" y="136"/>
                  <a:pt x="129" y="136"/>
                  <a:pt x="128" y="137"/>
                </a:cubicBezTo>
                <a:close/>
                <a:moveTo>
                  <a:pt x="147" y="119"/>
                </a:moveTo>
                <a:cubicBezTo>
                  <a:pt x="146" y="118"/>
                  <a:pt x="144" y="118"/>
                  <a:pt x="143" y="119"/>
                </a:cubicBezTo>
                <a:cubicBezTo>
                  <a:pt x="143" y="121"/>
                  <a:pt x="143" y="122"/>
                  <a:pt x="144" y="123"/>
                </a:cubicBezTo>
                <a:cubicBezTo>
                  <a:pt x="145" y="123"/>
                  <a:pt x="145" y="123"/>
                  <a:pt x="146" y="123"/>
                </a:cubicBezTo>
                <a:cubicBezTo>
                  <a:pt x="147" y="123"/>
                  <a:pt x="147" y="123"/>
                  <a:pt x="148" y="122"/>
                </a:cubicBezTo>
                <a:cubicBezTo>
                  <a:pt x="149" y="121"/>
                  <a:pt x="148" y="119"/>
                  <a:pt x="147" y="119"/>
                </a:cubicBezTo>
                <a:close/>
                <a:moveTo>
                  <a:pt x="134" y="132"/>
                </a:moveTo>
                <a:cubicBezTo>
                  <a:pt x="133" y="133"/>
                  <a:pt x="133" y="134"/>
                  <a:pt x="134" y="135"/>
                </a:cubicBezTo>
                <a:cubicBezTo>
                  <a:pt x="135" y="136"/>
                  <a:pt x="135" y="136"/>
                  <a:pt x="136" y="136"/>
                </a:cubicBezTo>
                <a:cubicBezTo>
                  <a:pt x="137" y="136"/>
                  <a:pt x="137" y="136"/>
                  <a:pt x="138" y="135"/>
                </a:cubicBezTo>
                <a:cubicBezTo>
                  <a:pt x="139" y="134"/>
                  <a:pt x="139" y="133"/>
                  <a:pt x="138" y="131"/>
                </a:cubicBezTo>
                <a:cubicBezTo>
                  <a:pt x="137" y="130"/>
                  <a:pt x="135" y="131"/>
                  <a:pt x="134" y="132"/>
                </a:cubicBezTo>
                <a:close/>
                <a:moveTo>
                  <a:pt x="157" y="88"/>
                </a:moveTo>
                <a:cubicBezTo>
                  <a:pt x="156" y="88"/>
                  <a:pt x="154" y="89"/>
                  <a:pt x="154" y="91"/>
                </a:cubicBezTo>
                <a:cubicBezTo>
                  <a:pt x="154" y="92"/>
                  <a:pt x="155" y="93"/>
                  <a:pt x="156" y="94"/>
                </a:cubicBezTo>
                <a:cubicBezTo>
                  <a:pt x="156" y="94"/>
                  <a:pt x="156" y="94"/>
                  <a:pt x="157" y="94"/>
                </a:cubicBezTo>
                <a:cubicBezTo>
                  <a:pt x="158" y="94"/>
                  <a:pt x="159" y="93"/>
                  <a:pt x="159" y="91"/>
                </a:cubicBezTo>
                <a:cubicBezTo>
                  <a:pt x="159" y="90"/>
                  <a:pt x="158" y="89"/>
                  <a:pt x="157" y="88"/>
                </a:cubicBezTo>
                <a:close/>
                <a:moveTo>
                  <a:pt x="156" y="96"/>
                </a:moveTo>
                <a:cubicBezTo>
                  <a:pt x="154" y="96"/>
                  <a:pt x="153" y="97"/>
                  <a:pt x="152" y="98"/>
                </a:cubicBezTo>
                <a:cubicBezTo>
                  <a:pt x="152" y="100"/>
                  <a:pt x="153" y="101"/>
                  <a:pt x="154" y="101"/>
                </a:cubicBezTo>
                <a:cubicBezTo>
                  <a:pt x="155" y="101"/>
                  <a:pt x="155" y="101"/>
                  <a:pt x="155" y="101"/>
                </a:cubicBezTo>
                <a:cubicBezTo>
                  <a:pt x="156" y="101"/>
                  <a:pt x="157" y="101"/>
                  <a:pt x="158" y="99"/>
                </a:cubicBezTo>
                <a:cubicBezTo>
                  <a:pt x="158" y="98"/>
                  <a:pt x="157" y="97"/>
                  <a:pt x="156" y="96"/>
                </a:cubicBezTo>
                <a:close/>
                <a:moveTo>
                  <a:pt x="42" y="144"/>
                </a:moveTo>
                <a:cubicBezTo>
                  <a:pt x="41" y="143"/>
                  <a:pt x="39" y="144"/>
                  <a:pt x="38" y="145"/>
                </a:cubicBezTo>
                <a:cubicBezTo>
                  <a:pt x="37" y="146"/>
                  <a:pt x="38" y="148"/>
                  <a:pt x="39" y="149"/>
                </a:cubicBezTo>
                <a:cubicBezTo>
                  <a:pt x="40" y="149"/>
                  <a:pt x="40" y="149"/>
                  <a:pt x="40" y="149"/>
                </a:cubicBezTo>
                <a:cubicBezTo>
                  <a:pt x="41" y="149"/>
                  <a:pt x="42" y="149"/>
                  <a:pt x="43" y="148"/>
                </a:cubicBezTo>
                <a:cubicBezTo>
                  <a:pt x="44" y="147"/>
                  <a:pt x="43" y="145"/>
                  <a:pt x="42" y="144"/>
                </a:cubicBezTo>
                <a:close/>
                <a:moveTo>
                  <a:pt x="154" y="104"/>
                </a:moveTo>
                <a:cubicBezTo>
                  <a:pt x="152" y="103"/>
                  <a:pt x="151" y="104"/>
                  <a:pt x="150" y="106"/>
                </a:cubicBezTo>
                <a:cubicBezTo>
                  <a:pt x="150" y="107"/>
                  <a:pt x="150" y="108"/>
                  <a:pt x="152" y="109"/>
                </a:cubicBezTo>
                <a:cubicBezTo>
                  <a:pt x="152" y="109"/>
                  <a:pt x="152" y="109"/>
                  <a:pt x="153" y="109"/>
                </a:cubicBezTo>
                <a:cubicBezTo>
                  <a:pt x="154" y="109"/>
                  <a:pt x="155" y="108"/>
                  <a:pt x="155" y="107"/>
                </a:cubicBezTo>
                <a:cubicBezTo>
                  <a:pt x="156" y="106"/>
                  <a:pt x="155" y="104"/>
                  <a:pt x="154" y="104"/>
                </a:cubicBezTo>
                <a:close/>
                <a:moveTo>
                  <a:pt x="151" y="111"/>
                </a:moveTo>
                <a:cubicBezTo>
                  <a:pt x="149" y="111"/>
                  <a:pt x="148" y="111"/>
                  <a:pt x="147" y="113"/>
                </a:cubicBezTo>
                <a:cubicBezTo>
                  <a:pt x="147" y="114"/>
                  <a:pt x="147" y="116"/>
                  <a:pt x="148" y="116"/>
                </a:cubicBezTo>
                <a:cubicBezTo>
                  <a:pt x="149" y="116"/>
                  <a:pt x="149" y="116"/>
                  <a:pt x="150" y="116"/>
                </a:cubicBezTo>
                <a:cubicBezTo>
                  <a:pt x="151" y="116"/>
                  <a:pt x="152" y="116"/>
                  <a:pt x="152" y="115"/>
                </a:cubicBezTo>
                <a:cubicBezTo>
                  <a:pt x="153" y="114"/>
                  <a:pt x="152" y="112"/>
                  <a:pt x="151" y="111"/>
                </a:cubicBezTo>
                <a:close/>
                <a:moveTo>
                  <a:pt x="71" y="154"/>
                </a:moveTo>
                <a:cubicBezTo>
                  <a:pt x="69" y="154"/>
                  <a:pt x="68" y="155"/>
                  <a:pt x="68" y="156"/>
                </a:cubicBezTo>
                <a:cubicBezTo>
                  <a:pt x="68" y="158"/>
                  <a:pt x="69" y="159"/>
                  <a:pt x="70" y="159"/>
                </a:cubicBezTo>
                <a:cubicBezTo>
                  <a:pt x="70" y="159"/>
                  <a:pt x="70" y="159"/>
                  <a:pt x="70" y="159"/>
                </a:cubicBezTo>
                <a:cubicBezTo>
                  <a:pt x="70" y="159"/>
                  <a:pt x="70" y="159"/>
                  <a:pt x="71" y="159"/>
                </a:cubicBezTo>
                <a:cubicBezTo>
                  <a:pt x="72" y="159"/>
                  <a:pt x="73" y="158"/>
                  <a:pt x="73" y="157"/>
                </a:cubicBezTo>
                <a:cubicBezTo>
                  <a:pt x="73" y="156"/>
                  <a:pt x="72" y="154"/>
                  <a:pt x="71" y="154"/>
                </a:cubicBezTo>
                <a:close/>
                <a:moveTo>
                  <a:pt x="56" y="151"/>
                </a:moveTo>
                <a:cubicBezTo>
                  <a:pt x="54" y="150"/>
                  <a:pt x="53" y="151"/>
                  <a:pt x="52" y="152"/>
                </a:cubicBezTo>
                <a:cubicBezTo>
                  <a:pt x="52" y="154"/>
                  <a:pt x="53" y="155"/>
                  <a:pt x="54" y="156"/>
                </a:cubicBezTo>
                <a:cubicBezTo>
                  <a:pt x="54" y="156"/>
                  <a:pt x="55" y="156"/>
                  <a:pt x="55" y="156"/>
                </a:cubicBezTo>
                <a:cubicBezTo>
                  <a:pt x="56" y="156"/>
                  <a:pt x="57" y="155"/>
                  <a:pt x="58" y="154"/>
                </a:cubicBezTo>
                <a:cubicBezTo>
                  <a:pt x="58" y="153"/>
                  <a:pt x="57" y="151"/>
                  <a:pt x="56" y="151"/>
                </a:cubicBezTo>
                <a:close/>
                <a:moveTo>
                  <a:pt x="63" y="153"/>
                </a:moveTo>
                <a:cubicBezTo>
                  <a:pt x="62" y="152"/>
                  <a:pt x="60" y="153"/>
                  <a:pt x="60" y="155"/>
                </a:cubicBezTo>
                <a:cubicBezTo>
                  <a:pt x="60" y="156"/>
                  <a:pt x="61" y="158"/>
                  <a:pt x="62" y="158"/>
                </a:cubicBezTo>
                <a:cubicBezTo>
                  <a:pt x="62" y="158"/>
                  <a:pt x="62" y="158"/>
                  <a:pt x="63" y="158"/>
                </a:cubicBezTo>
                <a:cubicBezTo>
                  <a:pt x="64" y="158"/>
                  <a:pt x="65" y="157"/>
                  <a:pt x="65" y="156"/>
                </a:cubicBezTo>
                <a:cubicBezTo>
                  <a:pt x="66" y="155"/>
                  <a:pt x="65" y="153"/>
                  <a:pt x="63" y="153"/>
                </a:cubicBezTo>
                <a:close/>
                <a:moveTo>
                  <a:pt x="49" y="148"/>
                </a:moveTo>
                <a:cubicBezTo>
                  <a:pt x="47" y="147"/>
                  <a:pt x="46" y="148"/>
                  <a:pt x="45" y="149"/>
                </a:cubicBezTo>
                <a:cubicBezTo>
                  <a:pt x="45" y="150"/>
                  <a:pt x="45" y="152"/>
                  <a:pt x="46" y="153"/>
                </a:cubicBezTo>
                <a:cubicBezTo>
                  <a:pt x="47" y="153"/>
                  <a:pt x="47" y="153"/>
                  <a:pt x="48" y="153"/>
                </a:cubicBezTo>
                <a:cubicBezTo>
                  <a:pt x="49" y="153"/>
                  <a:pt x="50" y="152"/>
                  <a:pt x="50" y="151"/>
                </a:cubicBezTo>
                <a:cubicBezTo>
                  <a:pt x="51" y="150"/>
                  <a:pt x="50" y="148"/>
                  <a:pt x="49" y="148"/>
                </a:cubicBezTo>
                <a:close/>
                <a:moveTo>
                  <a:pt x="94" y="153"/>
                </a:moveTo>
                <a:cubicBezTo>
                  <a:pt x="92" y="154"/>
                  <a:pt x="92" y="155"/>
                  <a:pt x="92" y="157"/>
                </a:cubicBezTo>
                <a:cubicBezTo>
                  <a:pt x="92" y="158"/>
                  <a:pt x="93" y="159"/>
                  <a:pt x="94" y="159"/>
                </a:cubicBezTo>
                <a:cubicBezTo>
                  <a:pt x="95" y="159"/>
                  <a:pt x="95" y="159"/>
                  <a:pt x="95" y="159"/>
                </a:cubicBezTo>
                <a:cubicBezTo>
                  <a:pt x="96" y="158"/>
                  <a:pt x="97" y="157"/>
                  <a:pt x="97" y="156"/>
                </a:cubicBezTo>
                <a:cubicBezTo>
                  <a:pt x="97" y="154"/>
                  <a:pt x="95" y="153"/>
                  <a:pt x="94" y="153"/>
                </a:cubicBezTo>
                <a:close/>
                <a:moveTo>
                  <a:pt x="101" y="152"/>
                </a:moveTo>
                <a:cubicBezTo>
                  <a:pt x="100" y="152"/>
                  <a:pt x="99" y="153"/>
                  <a:pt x="100" y="155"/>
                </a:cubicBezTo>
                <a:cubicBezTo>
                  <a:pt x="100" y="156"/>
                  <a:pt x="101" y="157"/>
                  <a:pt x="102" y="157"/>
                </a:cubicBezTo>
                <a:cubicBezTo>
                  <a:pt x="102" y="157"/>
                  <a:pt x="103" y="157"/>
                  <a:pt x="103" y="157"/>
                </a:cubicBezTo>
                <a:cubicBezTo>
                  <a:pt x="104" y="156"/>
                  <a:pt x="105" y="155"/>
                  <a:pt x="105" y="153"/>
                </a:cubicBezTo>
                <a:cubicBezTo>
                  <a:pt x="104" y="152"/>
                  <a:pt x="103" y="151"/>
                  <a:pt x="101" y="152"/>
                </a:cubicBezTo>
                <a:close/>
                <a:moveTo>
                  <a:pt x="109" y="149"/>
                </a:moveTo>
                <a:cubicBezTo>
                  <a:pt x="107" y="150"/>
                  <a:pt x="107" y="151"/>
                  <a:pt x="107" y="152"/>
                </a:cubicBezTo>
                <a:cubicBezTo>
                  <a:pt x="108" y="153"/>
                  <a:pt x="109" y="154"/>
                  <a:pt x="110" y="154"/>
                </a:cubicBezTo>
                <a:cubicBezTo>
                  <a:pt x="110" y="154"/>
                  <a:pt x="110" y="154"/>
                  <a:pt x="111" y="154"/>
                </a:cubicBezTo>
                <a:cubicBezTo>
                  <a:pt x="112" y="153"/>
                  <a:pt x="113" y="152"/>
                  <a:pt x="112" y="150"/>
                </a:cubicBezTo>
                <a:cubicBezTo>
                  <a:pt x="112" y="149"/>
                  <a:pt x="110" y="148"/>
                  <a:pt x="109" y="149"/>
                </a:cubicBezTo>
                <a:close/>
                <a:moveTo>
                  <a:pt x="86" y="154"/>
                </a:moveTo>
                <a:cubicBezTo>
                  <a:pt x="85" y="155"/>
                  <a:pt x="84" y="156"/>
                  <a:pt x="84" y="157"/>
                </a:cubicBezTo>
                <a:cubicBezTo>
                  <a:pt x="84" y="159"/>
                  <a:pt x="85" y="160"/>
                  <a:pt x="87" y="160"/>
                </a:cubicBezTo>
                <a:cubicBezTo>
                  <a:pt x="87" y="160"/>
                  <a:pt x="87" y="160"/>
                  <a:pt x="87" y="160"/>
                </a:cubicBezTo>
                <a:cubicBezTo>
                  <a:pt x="87" y="160"/>
                  <a:pt x="87" y="160"/>
                  <a:pt x="87" y="160"/>
                </a:cubicBezTo>
                <a:cubicBezTo>
                  <a:pt x="88" y="160"/>
                  <a:pt x="89" y="158"/>
                  <a:pt x="89" y="157"/>
                </a:cubicBezTo>
                <a:cubicBezTo>
                  <a:pt x="89" y="155"/>
                  <a:pt x="88" y="154"/>
                  <a:pt x="86" y="154"/>
                </a:cubicBezTo>
                <a:close/>
                <a:moveTo>
                  <a:pt x="116" y="146"/>
                </a:moveTo>
                <a:cubicBezTo>
                  <a:pt x="114" y="146"/>
                  <a:pt x="114" y="148"/>
                  <a:pt x="115" y="149"/>
                </a:cubicBezTo>
                <a:cubicBezTo>
                  <a:pt x="115" y="150"/>
                  <a:pt x="116" y="151"/>
                  <a:pt x="117" y="151"/>
                </a:cubicBezTo>
                <a:cubicBezTo>
                  <a:pt x="117" y="151"/>
                  <a:pt x="118" y="151"/>
                  <a:pt x="118" y="150"/>
                </a:cubicBezTo>
                <a:cubicBezTo>
                  <a:pt x="120" y="150"/>
                  <a:pt x="120" y="148"/>
                  <a:pt x="119" y="147"/>
                </a:cubicBezTo>
                <a:cubicBezTo>
                  <a:pt x="119" y="145"/>
                  <a:pt x="117" y="145"/>
                  <a:pt x="116" y="146"/>
                </a:cubicBezTo>
                <a:close/>
              </a:path>
            </a:pathLst>
          </a:custGeom>
          <a:solidFill>
            <a:srgbClr val="3A76BB"/>
          </a:solidFill>
          <a:ln>
            <a:noFill/>
          </a:ln>
        </p:spPr>
        <p:txBody>
          <a:bodyPr vert="horz" wrap="square" lIns="79178" tIns="39589" rIns="79178" bIns="39589" numCol="1" anchor="t" anchorCtr="0" compatLnSpc="1">
            <a:prstTxWarp prst="textNoShape">
              <a:avLst/>
            </a:prstTxWarp>
          </a:bodyPr>
          <a:lstStyle/>
          <a:p>
            <a:pPr defTabSz="791779">
              <a:defRPr/>
            </a:pPr>
            <a:endParaRPr lang="en-US" sz="1559" kern="0">
              <a:solidFill>
                <a:prstClr val="black"/>
              </a:solidFill>
            </a:endParaRP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3D3B8D7F-1B6E-46DC-96D1-F7DA5DD41EFB}"/>
              </a:ext>
            </a:extLst>
          </p:cNvPr>
          <p:cNvSpPr/>
          <p:nvPr/>
        </p:nvSpPr>
        <p:spPr>
          <a:xfrm>
            <a:off x="549323" y="2734748"/>
            <a:ext cx="33419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4102E"/>
                </a:solidFill>
                <a:ea typeface="Open Sans" pitchFamily="2" charset="0"/>
                <a:cs typeface="Open Sans" pitchFamily="2" charset="0"/>
              </a:rPr>
              <a:t>Параметры клиента</a:t>
            </a:r>
            <a:endParaRPr lang="ru-RU" sz="1000" b="1" dirty="0">
              <a:solidFill>
                <a:srgbClr val="14102E"/>
              </a:solidFill>
              <a:ea typeface="Open Sans" pitchFamily="2" charset="0"/>
              <a:cs typeface="Open Sans" pitchFamily="2" charset="0"/>
            </a:endParaRPr>
          </a:p>
        </p:txBody>
      </p: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63027A7C-8D30-4898-906D-80AED9A7E42E}"/>
              </a:ext>
            </a:extLst>
          </p:cNvPr>
          <p:cNvGrpSpPr/>
          <p:nvPr/>
        </p:nvGrpSpPr>
        <p:grpSpPr>
          <a:xfrm>
            <a:off x="10244694" y="1876845"/>
            <a:ext cx="1023543" cy="646331"/>
            <a:chOff x="10103482" y="2389294"/>
            <a:chExt cx="664451" cy="646331"/>
          </a:xfrm>
        </p:grpSpPr>
        <p:sp>
          <p:nvSpPr>
            <p:cNvPr id="83" name="Прямоугольник 82">
              <a:extLst>
                <a:ext uri="{FF2B5EF4-FFF2-40B4-BE49-F238E27FC236}">
                  <a16:creationId xmlns:a16="http://schemas.microsoft.com/office/drawing/2014/main" id="{4715DF6A-B086-4CD2-B8BA-53A8A0FF4B79}"/>
                </a:ext>
              </a:extLst>
            </p:cNvPr>
            <p:cNvSpPr/>
            <p:nvPr/>
          </p:nvSpPr>
          <p:spPr>
            <a:xfrm>
              <a:off x="10103482" y="2389294"/>
              <a:ext cx="6022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395889">
                <a:spcAft>
                  <a:spcPts val="693"/>
                </a:spcAft>
                <a:defRPr/>
              </a:pPr>
              <a:r>
                <a:rPr lang="ru-RU" sz="3600" kern="0" dirty="0">
                  <a:solidFill>
                    <a:srgbClr val="3A76BB"/>
                  </a:solidFill>
                  <a:ea typeface="Open Sans" pitchFamily="2" charset="0"/>
                  <a:cs typeface="Golos Text" panose="020B0503020202020204" pitchFamily="34" charset="-52"/>
                </a:rPr>
                <a:t>10</a:t>
              </a:r>
            </a:p>
          </p:txBody>
        </p:sp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id="{1B02C4EC-E466-40B9-AA0F-68B3D2B3A1B5}"/>
                </a:ext>
              </a:extLst>
            </p:cNvPr>
            <p:cNvSpPr/>
            <p:nvPr/>
          </p:nvSpPr>
          <p:spPr>
            <a:xfrm>
              <a:off x="10377085" y="2556872"/>
              <a:ext cx="3908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395889">
                <a:spcAft>
                  <a:spcPts val="693"/>
                </a:spcAft>
                <a:defRPr/>
              </a:pPr>
              <a:r>
                <a:rPr lang="ru-RU" kern="0" dirty="0">
                  <a:solidFill>
                    <a:srgbClr val="3A76BB"/>
                  </a:solidFill>
                  <a:ea typeface="Jost SemiBold" pitchFamily="2" charset="-52"/>
                  <a:cs typeface="Arial" panose="020B0604020202020204" pitchFamily="34" charset="0"/>
                </a:rPr>
                <a:t>  %</a:t>
              </a:r>
              <a:endParaRPr lang="ru-RU" sz="3600" kern="0" dirty="0">
                <a:solidFill>
                  <a:srgbClr val="3A76BB"/>
                </a:solidFill>
                <a:ea typeface="Jost SemiBold" pitchFamily="2" charset="-52"/>
                <a:cs typeface="Arial" panose="020B0604020202020204" pitchFamily="34" charset="0"/>
              </a:endParaRPr>
            </a:p>
          </p:txBody>
        </p:sp>
      </p:grpSp>
      <p:sp>
        <p:nvSpPr>
          <p:cNvPr id="58" name="TextBox 3">
            <a:extLst>
              <a:ext uri="{FF2B5EF4-FFF2-40B4-BE49-F238E27FC236}">
                <a16:creationId xmlns:a16="http://schemas.microsoft.com/office/drawing/2014/main" id="{05843374-49F7-5442-9D26-2A0EAE0FCA1A}"/>
              </a:ext>
            </a:extLst>
          </p:cNvPr>
          <p:cNvSpPr txBox="1"/>
          <p:nvPr/>
        </p:nvSpPr>
        <p:spPr>
          <a:xfrm>
            <a:off x="4697300" y="5865344"/>
            <a:ext cx="6950221" cy="639723"/>
          </a:xfrm>
          <a:prstGeom prst="roundRect">
            <a:avLst>
              <a:gd name="adj" fmla="val 24196"/>
            </a:avLst>
          </a:prstGeom>
          <a:solidFill>
            <a:schemeClr val="bg1"/>
          </a:solidFill>
          <a:ln w="12700">
            <a:solidFill>
              <a:srgbClr val="14102E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ru-RU" sz="1600" b="1" dirty="0">
                <a:solidFill>
                  <a:srgbClr val="F2673A"/>
                </a:solidFill>
                <a:ea typeface="Open Sans" pitchFamily="2" charset="0"/>
                <a:cs typeface="Open Sans" pitchFamily="2" charset="0"/>
              </a:rPr>
              <a:t>Размер выплат, получаемый в течение 15 лет — 12,6 тыс.</a:t>
            </a:r>
            <a:r>
              <a:rPr lang="ru-RU" sz="1600" b="1" dirty="0">
                <a:solidFill>
                  <a:srgbClr val="F2673A"/>
                </a:solidFill>
                <a:latin typeface="+mj-lt"/>
                <a:ea typeface="Open Sans" pitchFamily="2" charset="0"/>
                <a:cs typeface="Open Sans" pitchFamily="2" charset="0"/>
              </a:rPr>
              <a:t> ₽ </a:t>
            </a:r>
            <a:r>
              <a:rPr lang="ru-RU" sz="1600" b="1" dirty="0">
                <a:solidFill>
                  <a:srgbClr val="F2673A"/>
                </a:solidFill>
                <a:ea typeface="Open Sans" pitchFamily="2" charset="0"/>
                <a:cs typeface="Open Sans" pitchFamily="2" charset="0"/>
              </a:rPr>
              <a:t>— в 4,2 раз больше ежемесячного взноса</a:t>
            </a:r>
          </a:p>
        </p:txBody>
      </p:sp>
      <p:sp>
        <p:nvSpPr>
          <p:cNvPr id="3" name="Открывающая фигурная скобка 2">
            <a:extLst>
              <a:ext uri="{FF2B5EF4-FFF2-40B4-BE49-F238E27FC236}">
                <a16:creationId xmlns:a16="http://schemas.microsoft.com/office/drawing/2014/main" id="{95CEC446-60E3-8641-B550-3BAF36A79CE7}"/>
              </a:ext>
            </a:extLst>
          </p:cNvPr>
          <p:cNvSpPr/>
          <p:nvPr/>
        </p:nvSpPr>
        <p:spPr>
          <a:xfrm rot="16200000">
            <a:off x="8132547" y="3285192"/>
            <a:ext cx="242596" cy="2144141"/>
          </a:xfrm>
          <a:prstGeom prst="leftBrace">
            <a:avLst/>
          </a:prstGeom>
          <a:ln w="19050">
            <a:solidFill>
              <a:srgbClr val="43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id="{9B789111-3E48-4758-AE2A-67F6EC61BB72}"/>
              </a:ext>
            </a:extLst>
          </p:cNvPr>
          <p:cNvSpPr/>
          <p:nvPr/>
        </p:nvSpPr>
        <p:spPr>
          <a:xfrm>
            <a:off x="8161723" y="4603950"/>
            <a:ext cx="184245" cy="1206541"/>
          </a:xfrm>
          <a:prstGeom prst="downArrow">
            <a:avLst>
              <a:gd name="adj1" fmla="val 50000"/>
              <a:gd name="adj2" fmla="val 57407"/>
            </a:avLst>
          </a:prstGeom>
          <a:solidFill>
            <a:srgbClr val="434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72EA30A7-BB79-4542-A095-751E36D84F68}"/>
              </a:ext>
            </a:extLst>
          </p:cNvPr>
          <p:cNvCxnSpPr>
            <a:cxnSpLocks/>
          </p:cNvCxnSpPr>
          <p:nvPr/>
        </p:nvCxnSpPr>
        <p:spPr>
          <a:xfrm flipH="1">
            <a:off x="824744" y="3890025"/>
            <a:ext cx="2767231" cy="0"/>
          </a:xfrm>
          <a:prstGeom prst="line">
            <a:avLst/>
          </a:prstGeom>
          <a:ln w="12700" cap="rnd">
            <a:solidFill>
              <a:srgbClr val="099A85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E91E47-A7B7-4FE3-A9EA-44BF7BB73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EB8C-06A6-4CEE-8757-769B3E324293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60" name="Объект 2">
            <a:extLst>
              <a:ext uri="{FF2B5EF4-FFF2-40B4-BE49-F238E27FC236}">
                <a16:creationId xmlns:a16="http://schemas.microsoft.com/office/drawing/2014/main" id="{166D6E86-828C-415F-A2D5-AAEE60D15B65}"/>
              </a:ext>
            </a:extLst>
          </p:cNvPr>
          <p:cNvSpPr txBox="1">
            <a:spLocks/>
          </p:cNvSpPr>
          <p:nvPr/>
        </p:nvSpPr>
        <p:spPr>
          <a:xfrm>
            <a:off x="29844" y="6530856"/>
            <a:ext cx="11656680" cy="328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1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000" b="1" kern="1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*Расчет произведен при сроке софинансирования 10 лет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9364261-7F6F-1924-AF68-4EF47F705C26}"/>
              </a:ext>
            </a:extLst>
          </p:cNvPr>
          <p:cNvSpPr txBox="1">
            <a:spLocks/>
          </p:cNvSpPr>
          <p:nvPr/>
        </p:nvSpPr>
        <p:spPr>
          <a:xfrm>
            <a:off x="634367" y="-11085"/>
            <a:ext cx="10890693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ПРИМЕР РАСЧЕТА СБЕРЕЖЕНИЙ ПО ПДС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2A7D6830-2F7C-D767-A47C-366AF373AEB7}"/>
              </a:ext>
            </a:extLst>
          </p:cNvPr>
          <p:cNvGrpSpPr/>
          <p:nvPr/>
        </p:nvGrpSpPr>
        <p:grpSpPr>
          <a:xfrm>
            <a:off x="789097" y="3312779"/>
            <a:ext cx="416087" cy="405180"/>
            <a:chOff x="12502947" y="3796897"/>
            <a:chExt cx="374328" cy="364516"/>
          </a:xfrm>
          <a:solidFill>
            <a:srgbClr val="3A76BB"/>
          </a:solidFill>
        </p:grpSpPr>
        <p:grpSp>
          <p:nvGrpSpPr>
            <p:cNvPr id="14" name="Google Shape;1010;p33">
              <a:extLst>
                <a:ext uri="{FF2B5EF4-FFF2-40B4-BE49-F238E27FC236}">
                  <a16:creationId xmlns:a16="http://schemas.microsoft.com/office/drawing/2014/main" id="{C726EDE3-049B-D90F-9797-7A63F23BB145}"/>
                </a:ext>
              </a:extLst>
            </p:cNvPr>
            <p:cNvGrpSpPr/>
            <p:nvPr/>
          </p:nvGrpSpPr>
          <p:grpSpPr>
            <a:xfrm>
              <a:off x="12502947" y="3796897"/>
              <a:ext cx="159950" cy="364516"/>
              <a:chOff x="6410063" y="4135124"/>
              <a:chExt cx="159950" cy="364516"/>
            </a:xfrm>
            <a:grpFill/>
          </p:grpSpPr>
          <p:sp>
            <p:nvSpPr>
              <p:cNvPr id="20" name="Google Shape;1011;p33">
                <a:extLst>
                  <a:ext uri="{FF2B5EF4-FFF2-40B4-BE49-F238E27FC236}">
                    <a16:creationId xmlns:a16="http://schemas.microsoft.com/office/drawing/2014/main" id="{C0A4206F-F1A2-7122-BACE-3CB29A98C390}"/>
                  </a:ext>
                </a:extLst>
              </p:cNvPr>
              <p:cNvSpPr/>
              <p:nvPr/>
            </p:nvSpPr>
            <p:spPr>
              <a:xfrm>
                <a:off x="6493991" y="4299202"/>
                <a:ext cx="36328" cy="200438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6312" extrusionOk="0">
                    <a:moveTo>
                      <a:pt x="965" y="1"/>
                    </a:moveTo>
                    <a:cubicBezTo>
                      <a:pt x="882" y="1"/>
                      <a:pt x="810" y="72"/>
                      <a:pt x="810" y="168"/>
                    </a:cubicBezTo>
                    <a:lnTo>
                      <a:pt x="810" y="5716"/>
                    </a:lnTo>
                    <a:cubicBezTo>
                      <a:pt x="810" y="5847"/>
                      <a:pt x="703" y="5954"/>
                      <a:pt x="584" y="5966"/>
                    </a:cubicBezTo>
                    <a:cubicBezTo>
                      <a:pt x="453" y="5966"/>
                      <a:pt x="334" y="5859"/>
                      <a:pt x="334" y="5728"/>
                    </a:cubicBezTo>
                    <a:lnTo>
                      <a:pt x="334" y="4656"/>
                    </a:lnTo>
                    <a:cubicBezTo>
                      <a:pt x="334" y="4573"/>
                      <a:pt x="251" y="4490"/>
                      <a:pt x="167" y="4490"/>
                    </a:cubicBezTo>
                    <a:cubicBezTo>
                      <a:pt x="72" y="4490"/>
                      <a:pt x="1" y="4573"/>
                      <a:pt x="1" y="4656"/>
                    </a:cubicBezTo>
                    <a:lnTo>
                      <a:pt x="1" y="5728"/>
                    </a:lnTo>
                    <a:cubicBezTo>
                      <a:pt x="1" y="5966"/>
                      <a:pt x="167" y="6192"/>
                      <a:pt x="394" y="6276"/>
                    </a:cubicBezTo>
                    <a:cubicBezTo>
                      <a:pt x="453" y="6299"/>
                      <a:pt x="525" y="6311"/>
                      <a:pt x="596" y="6311"/>
                    </a:cubicBezTo>
                    <a:cubicBezTo>
                      <a:pt x="906" y="6299"/>
                      <a:pt x="1144" y="6037"/>
                      <a:pt x="1144" y="5728"/>
                    </a:cubicBezTo>
                    <a:lnTo>
                      <a:pt x="1144" y="180"/>
                    </a:lnTo>
                    <a:cubicBezTo>
                      <a:pt x="1144" y="72"/>
                      <a:pt x="1072" y="1"/>
                      <a:pt x="96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12;p33">
                <a:extLst>
                  <a:ext uri="{FF2B5EF4-FFF2-40B4-BE49-F238E27FC236}">
                    <a16:creationId xmlns:a16="http://schemas.microsoft.com/office/drawing/2014/main" id="{8D9C21C8-D577-1D6E-2A53-EB4BAEA20912}"/>
                  </a:ext>
                </a:extLst>
              </p:cNvPr>
              <p:cNvSpPr/>
              <p:nvPr/>
            </p:nvSpPr>
            <p:spPr>
              <a:xfrm>
                <a:off x="6454297" y="4135124"/>
                <a:ext cx="71099" cy="71131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2240" extrusionOk="0">
                    <a:moveTo>
                      <a:pt x="1120" y="346"/>
                    </a:moveTo>
                    <a:cubicBezTo>
                      <a:pt x="1548" y="346"/>
                      <a:pt x="1894" y="679"/>
                      <a:pt x="1894" y="1120"/>
                    </a:cubicBezTo>
                    <a:cubicBezTo>
                      <a:pt x="1894" y="1548"/>
                      <a:pt x="1548" y="1894"/>
                      <a:pt x="1120" y="1894"/>
                    </a:cubicBezTo>
                    <a:cubicBezTo>
                      <a:pt x="691" y="1894"/>
                      <a:pt x="346" y="1548"/>
                      <a:pt x="346" y="1120"/>
                    </a:cubicBezTo>
                    <a:cubicBezTo>
                      <a:pt x="346" y="679"/>
                      <a:pt x="691" y="346"/>
                      <a:pt x="1120" y="346"/>
                    </a:cubicBezTo>
                    <a:close/>
                    <a:moveTo>
                      <a:pt x="1120" y="1"/>
                    </a:moveTo>
                    <a:cubicBezTo>
                      <a:pt x="513" y="1"/>
                      <a:pt x="1" y="513"/>
                      <a:pt x="1" y="1120"/>
                    </a:cubicBezTo>
                    <a:cubicBezTo>
                      <a:pt x="1" y="1727"/>
                      <a:pt x="513" y="2239"/>
                      <a:pt x="1120" y="2239"/>
                    </a:cubicBezTo>
                    <a:cubicBezTo>
                      <a:pt x="1727" y="2239"/>
                      <a:pt x="2239" y="1727"/>
                      <a:pt x="2239" y="1120"/>
                    </a:cubicBezTo>
                    <a:cubicBezTo>
                      <a:pt x="2239" y="513"/>
                      <a:pt x="1727" y="1"/>
                      <a:pt x="11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013;p33">
                <a:extLst>
                  <a:ext uri="{FF2B5EF4-FFF2-40B4-BE49-F238E27FC236}">
                    <a16:creationId xmlns:a16="http://schemas.microsoft.com/office/drawing/2014/main" id="{533F81D7-F728-380E-231F-3A5591C13A31}"/>
                  </a:ext>
                </a:extLst>
              </p:cNvPr>
              <p:cNvSpPr/>
              <p:nvPr/>
            </p:nvSpPr>
            <p:spPr>
              <a:xfrm>
                <a:off x="6410063" y="4252712"/>
                <a:ext cx="94566" cy="246927"/>
              </a:xfrm>
              <a:custGeom>
                <a:avLst/>
                <a:gdLst/>
                <a:ahLst/>
                <a:cxnLst/>
                <a:rect l="l" t="t" r="r" b="b"/>
                <a:pathLst>
                  <a:path w="2978" h="7776" extrusionOk="0">
                    <a:moveTo>
                      <a:pt x="1191" y="0"/>
                    </a:moveTo>
                    <a:cubicBezTo>
                      <a:pt x="977" y="0"/>
                      <a:pt x="798" y="179"/>
                      <a:pt x="798" y="393"/>
                    </a:cubicBezTo>
                    <a:lnTo>
                      <a:pt x="798" y="2894"/>
                    </a:lnTo>
                    <a:cubicBezTo>
                      <a:pt x="798" y="3025"/>
                      <a:pt x="691" y="3132"/>
                      <a:pt x="560" y="3132"/>
                    </a:cubicBezTo>
                    <a:cubicBezTo>
                      <a:pt x="429" y="3132"/>
                      <a:pt x="322" y="3025"/>
                      <a:pt x="322" y="2894"/>
                    </a:cubicBezTo>
                    <a:lnTo>
                      <a:pt x="322" y="2275"/>
                    </a:lnTo>
                    <a:cubicBezTo>
                      <a:pt x="322" y="2191"/>
                      <a:pt x="251" y="2120"/>
                      <a:pt x="155" y="2120"/>
                    </a:cubicBezTo>
                    <a:cubicBezTo>
                      <a:pt x="72" y="2120"/>
                      <a:pt x="1" y="2191"/>
                      <a:pt x="1" y="2275"/>
                    </a:cubicBezTo>
                    <a:lnTo>
                      <a:pt x="1" y="2894"/>
                    </a:lnTo>
                    <a:cubicBezTo>
                      <a:pt x="1" y="3203"/>
                      <a:pt x="251" y="3465"/>
                      <a:pt x="572" y="3465"/>
                    </a:cubicBezTo>
                    <a:cubicBezTo>
                      <a:pt x="894" y="3465"/>
                      <a:pt x="1156" y="3215"/>
                      <a:pt x="1156" y="2894"/>
                    </a:cubicBezTo>
                    <a:lnTo>
                      <a:pt x="1156" y="393"/>
                    </a:lnTo>
                    <a:cubicBezTo>
                      <a:pt x="1156" y="358"/>
                      <a:pt x="1191" y="334"/>
                      <a:pt x="1215" y="334"/>
                    </a:cubicBezTo>
                    <a:cubicBezTo>
                      <a:pt x="1251" y="334"/>
                      <a:pt x="1275" y="358"/>
                      <a:pt x="1275" y="393"/>
                    </a:cubicBezTo>
                    <a:lnTo>
                      <a:pt x="1275" y="7192"/>
                    </a:lnTo>
                    <a:cubicBezTo>
                      <a:pt x="1275" y="7501"/>
                      <a:pt x="1525" y="7775"/>
                      <a:pt x="1858" y="7775"/>
                    </a:cubicBezTo>
                    <a:cubicBezTo>
                      <a:pt x="2168" y="7775"/>
                      <a:pt x="2441" y="7513"/>
                      <a:pt x="2441" y="7192"/>
                    </a:cubicBezTo>
                    <a:lnTo>
                      <a:pt x="2441" y="4251"/>
                    </a:lnTo>
                    <a:cubicBezTo>
                      <a:pt x="2441" y="4168"/>
                      <a:pt x="2501" y="4132"/>
                      <a:pt x="2560" y="4132"/>
                    </a:cubicBezTo>
                    <a:cubicBezTo>
                      <a:pt x="2632" y="4132"/>
                      <a:pt x="2680" y="4191"/>
                      <a:pt x="2680" y="4251"/>
                    </a:cubicBezTo>
                    <a:lnTo>
                      <a:pt x="2644" y="5442"/>
                    </a:lnTo>
                    <a:cubicBezTo>
                      <a:pt x="2644" y="5525"/>
                      <a:pt x="2715" y="5596"/>
                      <a:pt x="2810" y="5596"/>
                    </a:cubicBezTo>
                    <a:cubicBezTo>
                      <a:pt x="2894" y="5596"/>
                      <a:pt x="2977" y="5525"/>
                      <a:pt x="2977" y="5442"/>
                    </a:cubicBezTo>
                    <a:lnTo>
                      <a:pt x="2977" y="4251"/>
                    </a:lnTo>
                    <a:cubicBezTo>
                      <a:pt x="2977" y="3989"/>
                      <a:pt x="2763" y="3787"/>
                      <a:pt x="2513" y="3787"/>
                    </a:cubicBezTo>
                    <a:cubicBezTo>
                      <a:pt x="2263" y="3787"/>
                      <a:pt x="2048" y="3989"/>
                      <a:pt x="2048" y="4251"/>
                    </a:cubicBezTo>
                    <a:lnTo>
                      <a:pt x="2048" y="7192"/>
                    </a:lnTo>
                    <a:cubicBezTo>
                      <a:pt x="2048" y="7323"/>
                      <a:pt x="1941" y="7430"/>
                      <a:pt x="1810" y="7430"/>
                    </a:cubicBezTo>
                    <a:cubicBezTo>
                      <a:pt x="1679" y="7430"/>
                      <a:pt x="1572" y="7323"/>
                      <a:pt x="1572" y="7192"/>
                    </a:cubicBezTo>
                    <a:lnTo>
                      <a:pt x="1572" y="393"/>
                    </a:lnTo>
                    <a:cubicBezTo>
                      <a:pt x="1572" y="179"/>
                      <a:pt x="1394" y="0"/>
                      <a:pt x="119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14;p33">
                <a:extLst>
                  <a:ext uri="{FF2B5EF4-FFF2-40B4-BE49-F238E27FC236}">
                    <a16:creationId xmlns:a16="http://schemas.microsoft.com/office/drawing/2014/main" id="{70ED20E2-5D29-51AF-92E5-A34C7493A0A1}"/>
                  </a:ext>
                </a:extLst>
              </p:cNvPr>
              <p:cNvSpPr/>
              <p:nvPr/>
            </p:nvSpPr>
            <p:spPr>
              <a:xfrm>
                <a:off x="6410063" y="4212638"/>
                <a:ext cx="159950" cy="150519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4740" extrusionOk="0">
                    <a:moveTo>
                      <a:pt x="1429" y="0"/>
                    </a:moveTo>
                    <a:cubicBezTo>
                      <a:pt x="632" y="0"/>
                      <a:pt x="1" y="643"/>
                      <a:pt x="1" y="1429"/>
                    </a:cubicBezTo>
                    <a:lnTo>
                      <a:pt x="1" y="2858"/>
                    </a:lnTo>
                    <a:cubicBezTo>
                      <a:pt x="1" y="2953"/>
                      <a:pt x="72" y="3025"/>
                      <a:pt x="155" y="3025"/>
                    </a:cubicBezTo>
                    <a:cubicBezTo>
                      <a:pt x="251" y="3025"/>
                      <a:pt x="322" y="2953"/>
                      <a:pt x="322" y="2858"/>
                    </a:cubicBezTo>
                    <a:lnTo>
                      <a:pt x="322" y="1429"/>
                    </a:lnTo>
                    <a:cubicBezTo>
                      <a:pt x="322" y="822"/>
                      <a:pt x="810" y="334"/>
                      <a:pt x="1429" y="334"/>
                    </a:cubicBezTo>
                    <a:lnTo>
                      <a:pt x="3608" y="334"/>
                    </a:lnTo>
                    <a:cubicBezTo>
                      <a:pt x="4227" y="334"/>
                      <a:pt x="4715" y="822"/>
                      <a:pt x="4715" y="1429"/>
                    </a:cubicBezTo>
                    <a:lnTo>
                      <a:pt x="4715" y="4144"/>
                    </a:lnTo>
                    <a:cubicBezTo>
                      <a:pt x="4715" y="4275"/>
                      <a:pt x="4608" y="4382"/>
                      <a:pt x="4489" y="4394"/>
                    </a:cubicBezTo>
                    <a:cubicBezTo>
                      <a:pt x="4358" y="4394"/>
                      <a:pt x="4239" y="4287"/>
                      <a:pt x="4239" y="4156"/>
                    </a:cubicBezTo>
                    <a:lnTo>
                      <a:pt x="4239" y="1655"/>
                    </a:lnTo>
                    <a:cubicBezTo>
                      <a:pt x="4239" y="1441"/>
                      <a:pt x="4061" y="1262"/>
                      <a:pt x="3846" y="1262"/>
                    </a:cubicBezTo>
                    <a:cubicBezTo>
                      <a:pt x="3644" y="1262"/>
                      <a:pt x="3465" y="1441"/>
                      <a:pt x="3465" y="1655"/>
                    </a:cubicBezTo>
                    <a:lnTo>
                      <a:pt x="3465" y="2239"/>
                    </a:lnTo>
                    <a:cubicBezTo>
                      <a:pt x="3465" y="2322"/>
                      <a:pt x="3537" y="2394"/>
                      <a:pt x="3632" y="2394"/>
                    </a:cubicBezTo>
                    <a:cubicBezTo>
                      <a:pt x="3715" y="2394"/>
                      <a:pt x="3787" y="2322"/>
                      <a:pt x="3787" y="2239"/>
                    </a:cubicBezTo>
                    <a:lnTo>
                      <a:pt x="3787" y="1655"/>
                    </a:lnTo>
                    <a:cubicBezTo>
                      <a:pt x="3787" y="1620"/>
                      <a:pt x="3814" y="1602"/>
                      <a:pt x="3840" y="1602"/>
                    </a:cubicBezTo>
                    <a:cubicBezTo>
                      <a:pt x="3867" y="1602"/>
                      <a:pt x="3894" y="1620"/>
                      <a:pt x="3894" y="1655"/>
                    </a:cubicBezTo>
                    <a:lnTo>
                      <a:pt x="3894" y="4156"/>
                    </a:lnTo>
                    <a:cubicBezTo>
                      <a:pt x="3894" y="4382"/>
                      <a:pt x="4049" y="4596"/>
                      <a:pt x="4251" y="4691"/>
                    </a:cubicBezTo>
                    <a:cubicBezTo>
                      <a:pt x="4323" y="4715"/>
                      <a:pt x="4406" y="4739"/>
                      <a:pt x="4489" y="4739"/>
                    </a:cubicBezTo>
                    <a:cubicBezTo>
                      <a:pt x="4799" y="4715"/>
                      <a:pt x="5037" y="4465"/>
                      <a:pt x="5037" y="4156"/>
                    </a:cubicBezTo>
                    <a:lnTo>
                      <a:pt x="5037" y="1429"/>
                    </a:lnTo>
                    <a:cubicBezTo>
                      <a:pt x="5037" y="643"/>
                      <a:pt x="4406" y="0"/>
                      <a:pt x="36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5;p33">
              <a:extLst>
                <a:ext uri="{FF2B5EF4-FFF2-40B4-BE49-F238E27FC236}">
                  <a16:creationId xmlns:a16="http://schemas.microsoft.com/office/drawing/2014/main" id="{47963982-1ADF-0C9A-121E-E0D21068A9AF}"/>
                </a:ext>
              </a:extLst>
            </p:cNvPr>
            <p:cNvGrpSpPr/>
            <p:nvPr/>
          </p:nvGrpSpPr>
          <p:grpSpPr>
            <a:xfrm>
              <a:off x="12662897" y="3797278"/>
              <a:ext cx="214378" cy="364135"/>
              <a:chOff x="6924652" y="4135505"/>
              <a:chExt cx="214378" cy="364135"/>
            </a:xfrm>
            <a:grpFill/>
          </p:grpSpPr>
          <p:sp>
            <p:nvSpPr>
              <p:cNvPr id="16" name="Google Shape;1016;p33">
                <a:extLst>
                  <a:ext uri="{FF2B5EF4-FFF2-40B4-BE49-F238E27FC236}">
                    <a16:creationId xmlns:a16="http://schemas.microsoft.com/office/drawing/2014/main" id="{21C95961-DE7F-A4C5-13FA-F7E9A1B47AE1}"/>
                  </a:ext>
                </a:extLst>
              </p:cNvPr>
              <p:cNvSpPr/>
              <p:nvPr/>
            </p:nvSpPr>
            <p:spPr>
              <a:xfrm>
                <a:off x="6996482" y="4135505"/>
                <a:ext cx="70718" cy="71099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239" extrusionOk="0">
                    <a:moveTo>
                      <a:pt x="1119" y="346"/>
                    </a:moveTo>
                    <a:cubicBezTo>
                      <a:pt x="1548" y="346"/>
                      <a:pt x="1893" y="691"/>
                      <a:pt x="1893" y="1120"/>
                    </a:cubicBezTo>
                    <a:cubicBezTo>
                      <a:pt x="1893" y="1548"/>
                      <a:pt x="1548" y="1894"/>
                      <a:pt x="1119" y="1894"/>
                    </a:cubicBezTo>
                    <a:cubicBezTo>
                      <a:pt x="679" y="1894"/>
                      <a:pt x="345" y="1548"/>
                      <a:pt x="345" y="1120"/>
                    </a:cubicBezTo>
                    <a:cubicBezTo>
                      <a:pt x="345" y="691"/>
                      <a:pt x="703" y="346"/>
                      <a:pt x="1119" y="346"/>
                    </a:cubicBezTo>
                    <a:close/>
                    <a:moveTo>
                      <a:pt x="1119" y="1"/>
                    </a:moveTo>
                    <a:cubicBezTo>
                      <a:pt x="500" y="1"/>
                      <a:pt x="0" y="513"/>
                      <a:pt x="0" y="1120"/>
                    </a:cubicBezTo>
                    <a:cubicBezTo>
                      <a:pt x="12" y="1727"/>
                      <a:pt x="500" y="2239"/>
                      <a:pt x="1119" y="2239"/>
                    </a:cubicBezTo>
                    <a:cubicBezTo>
                      <a:pt x="1727" y="2239"/>
                      <a:pt x="2227" y="1727"/>
                      <a:pt x="2227" y="1120"/>
                    </a:cubicBezTo>
                    <a:cubicBezTo>
                      <a:pt x="2227" y="513"/>
                      <a:pt x="1727" y="1"/>
                      <a:pt x="111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017;p33">
                <a:extLst>
                  <a:ext uri="{FF2B5EF4-FFF2-40B4-BE49-F238E27FC236}">
                    <a16:creationId xmlns:a16="http://schemas.microsoft.com/office/drawing/2014/main" id="{4A27216A-F679-7CE6-C2AA-AE97AFFF0ACA}"/>
                  </a:ext>
                </a:extLst>
              </p:cNvPr>
              <p:cNvSpPr/>
              <p:nvPr/>
            </p:nvSpPr>
            <p:spPr>
              <a:xfrm>
                <a:off x="7018012" y="4345183"/>
                <a:ext cx="88882" cy="154456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4864" extrusionOk="0">
                    <a:moveTo>
                      <a:pt x="2293" y="0"/>
                    </a:moveTo>
                    <a:cubicBezTo>
                      <a:pt x="2280" y="0"/>
                      <a:pt x="2266" y="2"/>
                      <a:pt x="2251" y="6"/>
                    </a:cubicBezTo>
                    <a:cubicBezTo>
                      <a:pt x="2168" y="41"/>
                      <a:pt x="2108" y="125"/>
                      <a:pt x="2132" y="220"/>
                    </a:cubicBezTo>
                    <a:lnTo>
                      <a:pt x="2358" y="1077"/>
                    </a:lnTo>
                    <a:lnTo>
                      <a:pt x="1549" y="1077"/>
                    </a:lnTo>
                    <a:cubicBezTo>
                      <a:pt x="1465" y="1077"/>
                      <a:pt x="1394" y="1160"/>
                      <a:pt x="1394" y="1244"/>
                    </a:cubicBezTo>
                    <a:lnTo>
                      <a:pt x="1394" y="4280"/>
                    </a:lnTo>
                    <a:cubicBezTo>
                      <a:pt x="1394" y="4411"/>
                      <a:pt x="1287" y="4518"/>
                      <a:pt x="1156" y="4518"/>
                    </a:cubicBezTo>
                    <a:cubicBezTo>
                      <a:pt x="1013" y="4518"/>
                      <a:pt x="918" y="4411"/>
                      <a:pt x="918" y="4280"/>
                    </a:cubicBezTo>
                    <a:lnTo>
                      <a:pt x="918" y="1244"/>
                    </a:lnTo>
                    <a:cubicBezTo>
                      <a:pt x="918" y="1160"/>
                      <a:pt x="834" y="1077"/>
                      <a:pt x="751" y="1077"/>
                    </a:cubicBezTo>
                    <a:lnTo>
                      <a:pt x="168" y="1077"/>
                    </a:lnTo>
                    <a:cubicBezTo>
                      <a:pt x="84" y="1077"/>
                      <a:pt x="1" y="1160"/>
                      <a:pt x="1" y="1244"/>
                    </a:cubicBezTo>
                    <a:lnTo>
                      <a:pt x="1" y="2482"/>
                    </a:lnTo>
                    <a:cubicBezTo>
                      <a:pt x="1" y="2565"/>
                      <a:pt x="84" y="2649"/>
                      <a:pt x="168" y="2649"/>
                    </a:cubicBezTo>
                    <a:cubicBezTo>
                      <a:pt x="263" y="2649"/>
                      <a:pt x="334" y="2565"/>
                      <a:pt x="334" y="2482"/>
                    </a:cubicBezTo>
                    <a:lnTo>
                      <a:pt x="334" y="1422"/>
                    </a:lnTo>
                    <a:lnTo>
                      <a:pt x="584" y="1422"/>
                    </a:lnTo>
                    <a:lnTo>
                      <a:pt x="584" y="4280"/>
                    </a:lnTo>
                    <a:cubicBezTo>
                      <a:pt x="584" y="4589"/>
                      <a:pt x="834" y="4863"/>
                      <a:pt x="1168" y="4863"/>
                    </a:cubicBezTo>
                    <a:cubicBezTo>
                      <a:pt x="1477" y="4863"/>
                      <a:pt x="1751" y="4601"/>
                      <a:pt x="1751" y="4280"/>
                    </a:cubicBezTo>
                    <a:lnTo>
                      <a:pt x="1751" y="1422"/>
                    </a:lnTo>
                    <a:lnTo>
                      <a:pt x="2608" y="1422"/>
                    </a:lnTo>
                    <a:cubicBezTo>
                      <a:pt x="2715" y="1422"/>
                      <a:pt x="2799" y="1315"/>
                      <a:pt x="2775" y="1208"/>
                    </a:cubicBezTo>
                    <a:lnTo>
                      <a:pt x="2465" y="125"/>
                    </a:lnTo>
                    <a:cubicBezTo>
                      <a:pt x="2435" y="54"/>
                      <a:pt x="2370" y="0"/>
                      <a:pt x="229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018;p33">
                <a:extLst>
                  <a:ext uri="{FF2B5EF4-FFF2-40B4-BE49-F238E27FC236}">
                    <a16:creationId xmlns:a16="http://schemas.microsoft.com/office/drawing/2014/main" id="{93CF70C3-A2BC-A50C-48C8-79C1EEB82446}"/>
                  </a:ext>
                </a:extLst>
              </p:cNvPr>
              <p:cNvSpPr/>
              <p:nvPr/>
            </p:nvSpPr>
            <p:spPr>
              <a:xfrm>
                <a:off x="6948850" y="4212638"/>
                <a:ext cx="190181" cy="149884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4720" extrusionOk="0">
                    <a:moveTo>
                      <a:pt x="1548" y="0"/>
                    </a:moveTo>
                    <a:cubicBezTo>
                      <a:pt x="917" y="0"/>
                      <a:pt x="369" y="417"/>
                      <a:pt x="179" y="1012"/>
                    </a:cubicBezTo>
                    <a:lnTo>
                      <a:pt x="179" y="1024"/>
                    </a:lnTo>
                    <a:lnTo>
                      <a:pt x="24" y="1596"/>
                    </a:lnTo>
                    <a:cubicBezTo>
                      <a:pt x="0" y="1679"/>
                      <a:pt x="60" y="1774"/>
                      <a:pt x="143" y="1798"/>
                    </a:cubicBezTo>
                    <a:cubicBezTo>
                      <a:pt x="160" y="1805"/>
                      <a:pt x="177" y="1809"/>
                      <a:pt x="194" y="1809"/>
                    </a:cubicBezTo>
                    <a:cubicBezTo>
                      <a:pt x="262" y="1809"/>
                      <a:pt x="329" y="1755"/>
                      <a:pt x="357" y="1679"/>
                    </a:cubicBezTo>
                    <a:lnTo>
                      <a:pt x="500" y="1132"/>
                    </a:lnTo>
                    <a:lnTo>
                      <a:pt x="500" y="1120"/>
                    </a:lnTo>
                    <a:cubicBezTo>
                      <a:pt x="631" y="655"/>
                      <a:pt x="1072" y="334"/>
                      <a:pt x="1548" y="334"/>
                    </a:cubicBezTo>
                    <a:lnTo>
                      <a:pt x="3727" y="334"/>
                    </a:lnTo>
                    <a:cubicBezTo>
                      <a:pt x="4203" y="334"/>
                      <a:pt x="4643" y="655"/>
                      <a:pt x="4774" y="1120"/>
                    </a:cubicBezTo>
                    <a:lnTo>
                      <a:pt x="4774" y="1132"/>
                    </a:lnTo>
                    <a:lnTo>
                      <a:pt x="5596" y="4084"/>
                    </a:lnTo>
                    <a:cubicBezTo>
                      <a:pt x="5620" y="4191"/>
                      <a:pt x="5548" y="4334"/>
                      <a:pt x="5429" y="4382"/>
                    </a:cubicBezTo>
                    <a:cubicBezTo>
                      <a:pt x="5414" y="4385"/>
                      <a:pt x="5398" y="4386"/>
                      <a:pt x="5383" y="4386"/>
                    </a:cubicBezTo>
                    <a:cubicBezTo>
                      <a:pt x="5278" y="4386"/>
                      <a:pt x="5173" y="4319"/>
                      <a:pt x="5132" y="4215"/>
                    </a:cubicBezTo>
                    <a:lnTo>
                      <a:pt x="4382" y="1560"/>
                    </a:lnTo>
                    <a:cubicBezTo>
                      <a:pt x="4346" y="1405"/>
                      <a:pt x="4179" y="1286"/>
                      <a:pt x="4012" y="1286"/>
                    </a:cubicBezTo>
                    <a:cubicBezTo>
                      <a:pt x="3762" y="1286"/>
                      <a:pt x="3572" y="1524"/>
                      <a:pt x="3631" y="1774"/>
                    </a:cubicBezTo>
                    <a:lnTo>
                      <a:pt x="4131" y="3751"/>
                    </a:lnTo>
                    <a:cubicBezTo>
                      <a:pt x="4161" y="3830"/>
                      <a:pt x="4223" y="3876"/>
                      <a:pt x="4298" y="3876"/>
                    </a:cubicBezTo>
                    <a:cubicBezTo>
                      <a:pt x="4313" y="3876"/>
                      <a:pt x="4329" y="3874"/>
                      <a:pt x="4346" y="3870"/>
                    </a:cubicBezTo>
                    <a:cubicBezTo>
                      <a:pt x="4429" y="3834"/>
                      <a:pt x="4489" y="3751"/>
                      <a:pt x="4465" y="3656"/>
                    </a:cubicBezTo>
                    <a:lnTo>
                      <a:pt x="3953" y="1679"/>
                    </a:lnTo>
                    <a:cubicBezTo>
                      <a:pt x="3946" y="1637"/>
                      <a:pt x="3980" y="1607"/>
                      <a:pt x="4012" y="1607"/>
                    </a:cubicBezTo>
                    <a:cubicBezTo>
                      <a:pt x="4034" y="1607"/>
                      <a:pt x="4055" y="1621"/>
                      <a:pt x="4060" y="1655"/>
                    </a:cubicBezTo>
                    <a:lnTo>
                      <a:pt x="4798" y="4299"/>
                    </a:lnTo>
                    <a:cubicBezTo>
                      <a:pt x="4879" y="4552"/>
                      <a:pt x="5116" y="4719"/>
                      <a:pt x="5368" y="4719"/>
                    </a:cubicBezTo>
                    <a:cubicBezTo>
                      <a:pt x="5412" y="4719"/>
                      <a:pt x="5456" y="4714"/>
                      <a:pt x="5501" y="4703"/>
                    </a:cubicBezTo>
                    <a:cubicBezTo>
                      <a:pt x="5810" y="4620"/>
                      <a:pt x="5989" y="4287"/>
                      <a:pt x="5917" y="3989"/>
                    </a:cubicBezTo>
                    <a:lnTo>
                      <a:pt x="5096" y="1024"/>
                    </a:lnTo>
                    <a:lnTo>
                      <a:pt x="5096" y="1012"/>
                    </a:lnTo>
                    <a:cubicBezTo>
                      <a:pt x="4917" y="417"/>
                      <a:pt x="4358" y="0"/>
                      <a:pt x="37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9;p33">
                <a:extLst>
                  <a:ext uri="{FF2B5EF4-FFF2-40B4-BE49-F238E27FC236}">
                    <a16:creationId xmlns:a16="http://schemas.microsoft.com/office/drawing/2014/main" id="{EEE655FB-51CF-E8FE-16EB-59719732C8E1}"/>
                  </a:ext>
                </a:extLst>
              </p:cNvPr>
              <p:cNvSpPr/>
              <p:nvPr/>
            </p:nvSpPr>
            <p:spPr>
              <a:xfrm>
                <a:off x="6924652" y="4252331"/>
                <a:ext cx="103617" cy="245815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7741" extrusionOk="0">
                    <a:moveTo>
                      <a:pt x="1988" y="1"/>
                    </a:moveTo>
                    <a:cubicBezTo>
                      <a:pt x="1810" y="1"/>
                      <a:pt x="1667" y="120"/>
                      <a:pt x="1619" y="286"/>
                    </a:cubicBezTo>
                    <a:lnTo>
                      <a:pt x="881" y="2930"/>
                    </a:lnTo>
                    <a:cubicBezTo>
                      <a:pt x="851" y="3030"/>
                      <a:pt x="754" y="3105"/>
                      <a:pt x="645" y="3105"/>
                    </a:cubicBezTo>
                    <a:cubicBezTo>
                      <a:pt x="625" y="3105"/>
                      <a:pt x="604" y="3102"/>
                      <a:pt x="583" y="3096"/>
                    </a:cubicBezTo>
                    <a:cubicBezTo>
                      <a:pt x="464" y="3072"/>
                      <a:pt x="381" y="2930"/>
                      <a:pt x="417" y="2799"/>
                    </a:cubicBezTo>
                    <a:lnTo>
                      <a:pt x="905" y="1048"/>
                    </a:lnTo>
                    <a:cubicBezTo>
                      <a:pt x="941" y="953"/>
                      <a:pt x="881" y="870"/>
                      <a:pt x="786" y="834"/>
                    </a:cubicBezTo>
                    <a:cubicBezTo>
                      <a:pt x="773" y="830"/>
                      <a:pt x="760" y="829"/>
                      <a:pt x="748" y="829"/>
                    </a:cubicBezTo>
                    <a:cubicBezTo>
                      <a:pt x="675" y="829"/>
                      <a:pt x="604" y="882"/>
                      <a:pt x="583" y="953"/>
                    </a:cubicBezTo>
                    <a:lnTo>
                      <a:pt x="83" y="2715"/>
                    </a:lnTo>
                    <a:cubicBezTo>
                      <a:pt x="0" y="3013"/>
                      <a:pt x="191" y="3334"/>
                      <a:pt x="488" y="3406"/>
                    </a:cubicBezTo>
                    <a:cubicBezTo>
                      <a:pt x="541" y="3423"/>
                      <a:pt x="594" y="3430"/>
                      <a:pt x="647" y="3430"/>
                    </a:cubicBezTo>
                    <a:cubicBezTo>
                      <a:pt x="895" y="3430"/>
                      <a:pt x="1132" y="3258"/>
                      <a:pt x="1191" y="3013"/>
                    </a:cubicBezTo>
                    <a:lnTo>
                      <a:pt x="1929" y="358"/>
                    </a:lnTo>
                    <a:cubicBezTo>
                      <a:pt x="1938" y="329"/>
                      <a:pt x="1964" y="315"/>
                      <a:pt x="1988" y="315"/>
                    </a:cubicBezTo>
                    <a:cubicBezTo>
                      <a:pt x="2024" y="315"/>
                      <a:pt x="2057" y="344"/>
                      <a:pt x="2036" y="393"/>
                    </a:cubicBezTo>
                    <a:lnTo>
                      <a:pt x="1083" y="4096"/>
                    </a:lnTo>
                    <a:cubicBezTo>
                      <a:pt x="1060" y="4203"/>
                      <a:pt x="1143" y="4299"/>
                      <a:pt x="1250" y="4299"/>
                    </a:cubicBezTo>
                    <a:lnTo>
                      <a:pt x="2107" y="4299"/>
                    </a:lnTo>
                    <a:lnTo>
                      <a:pt x="2107" y="7156"/>
                    </a:lnTo>
                    <a:cubicBezTo>
                      <a:pt x="2107" y="7478"/>
                      <a:pt x="2346" y="7728"/>
                      <a:pt x="2667" y="7740"/>
                    </a:cubicBezTo>
                    <a:cubicBezTo>
                      <a:pt x="2676" y="7740"/>
                      <a:pt x="2684" y="7740"/>
                      <a:pt x="2693" y="7740"/>
                    </a:cubicBezTo>
                    <a:cubicBezTo>
                      <a:pt x="2922" y="7740"/>
                      <a:pt x="3146" y="7589"/>
                      <a:pt x="3227" y="7371"/>
                    </a:cubicBezTo>
                    <a:cubicBezTo>
                      <a:pt x="3262" y="7311"/>
                      <a:pt x="3262" y="7240"/>
                      <a:pt x="3262" y="7156"/>
                    </a:cubicBezTo>
                    <a:lnTo>
                      <a:pt x="3262" y="6025"/>
                    </a:lnTo>
                    <a:cubicBezTo>
                      <a:pt x="3262" y="5966"/>
                      <a:pt x="3179" y="5894"/>
                      <a:pt x="3096" y="5894"/>
                    </a:cubicBezTo>
                    <a:cubicBezTo>
                      <a:pt x="3000" y="5894"/>
                      <a:pt x="2929" y="5966"/>
                      <a:pt x="2929" y="6061"/>
                    </a:cubicBezTo>
                    <a:lnTo>
                      <a:pt x="2929" y="7192"/>
                    </a:lnTo>
                    <a:cubicBezTo>
                      <a:pt x="2929" y="7323"/>
                      <a:pt x="2810" y="7430"/>
                      <a:pt x="2679" y="7430"/>
                    </a:cubicBezTo>
                    <a:cubicBezTo>
                      <a:pt x="2560" y="7430"/>
                      <a:pt x="2453" y="7311"/>
                      <a:pt x="2453" y="7180"/>
                    </a:cubicBezTo>
                    <a:lnTo>
                      <a:pt x="2453" y="4156"/>
                    </a:lnTo>
                    <a:cubicBezTo>
                      <a:pt x="2453" y="4061"/>
                      <a:pt x="2381" y="3989"/>
                      <a:pt x="2286" y="3989"/>
                    </a:cubicBezTo>
                    <a:lnTo>
                      <a:pt x="1488" y="3989"/>
                    </a:lnTo>
                    <a:lnTo>
                      <a:pt x="2381" y="489"/>
                    </a:lnTo>
                    <a:cubicBezTo>
                      <a:pt x="2441" y="251"/>
                      <a:pt x="2250" y="1"/>
                      <a:pt x="198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5918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B5405D0-4E60-C906-EF8E-FAD7514EB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108011" y="184663"/>
            <a:ext cx="1870220" cy="1283484"/>
          </a:xfrm>
          <a:prstGeom prst="rect">
            <a:avLst/>
          </a:prstGeom>
        </p:spPr>
      </p:pic>
      <p:sp>
        <p:nvSpPr>
          <p:cNvPr id="48" name="Rectangle 21">
            <a:extLst>
              <a:ext uri="{FF2B5EF4-FFF2-40B4-BE49-F238E27FC236}">
                <a16:creationId xmlns:a16="http://schemas.microsoft.com/office/drawing/2014/main" id="{43317D20-E1BC-5669-2E6E-FE0FFA8213EE}"/>
              </a:ext>
            </a:extLst>
          </p:cNvPr>
          <p:cNvSpPr/>
          <p:nvPr/>
        </p:nvSpPr>
        <p:spPr>
          <a:xfrm>
            <a:off x="8056668" y="1496349"/>
            <a:ext cx="3897738" cy="4924457"/>
          </a:xfrm>
          <a:prstGeom prst="roundRect">
            <a:avLst>
              <a:gd name="adj" fmla="val 6449"/>
            </a:avLst>
          </a:prstGeom>
          <a:noFill/>
          <a:ln w="19050">
            <a:solidFill>
              <a:srgbClr val="3A76BB"/>
            </a:solidFill>
            <a:prstDash val="dash"/>
            <a:headEnd type="oval"/>
            <a:tailEnd type="triangle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FF52ABF5-69E9-679E-6C77-A0AF0935B458}"/>
              </a:ext>
            </a:extLst>
          </p:cNvPr>
          <p:cNvSpPr/>
          <p:nvPr/>
        </p:nvSpPr>
        <p:spPr>
          <a:xfrm>
            <a:off x="8253031" y="1705183"/>
            <a:ext cx="3354083" cy="481157"/>
          </a:xfrm>
          <a:prstGeom prst="roundRect">
            <a:avLst>
              <a:gd name="adj" fmla="val 50000"/>
            </a:avLst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EB00E88A-F1A8-42E7-715D-E1C114C64D98}"/>
              </a:ext>
            </a:extLst>
          </p:cNvPr>
          <p:cNvSpPr/>
          <p:nvPr/>
        </p:nvSpPr>
        <p:spPr>
          <a:xfrm>
            <a:off x="8253031" y="4512090"/>
            <a:ext cx="3354083" cy="481157"/>
          </a:xfrm>
          <a:prstGeom prst="roundRect">
            <a:avLst>
              <a:gd name="adj" fmla="val 50000"/>
            </a:avLst>
          </a:prstGeom>
          <a:solidFill>
            <a:srgbClr val="4343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6" name="Group 46">
            <a:extLst>
              <a:ext uri="{FF2B5EF4-FFF2-40B4-BE49-F238E27FC236}">
                <a16:creationId xmlns:a16="http://schemas.microsoft.com/office/drawing/2014/main" id="{680CA656-1616-CB36-BB45-FE1C318CA865}"/>
              </a:ext>
            </a:extLst>
          </p:cNvPr>
          <p:cNvGrpSpPr/>
          <p:nvPr/>
        </p:nvGrpSpPr>
        <p:grpSpPr>
          <a:xfrm>
            <a:off x="4176108" y="3912880"/>
            <a:ext cx="403154" cy="441789"/>
            <a:chOff x="4841876" y="3978275"/>
            <a:chExt cx="344488" cy="346075"/>
          </a:xfrm>
        </p:grpSpPr>
        <p:sp>
          <p:nvSpPr>
            <p:cNvPr id="147" name="Line 228">
              <a:extLst>
                <a:ext uri="{FF2B5EF4-FFF2-40B4-BE49-F238E27FC236}">
                  <a16:creationId xmlns:a16="http://schemas.microsoft.com/office/drawing/2014/main" id="{F11092E8-FF04-B7F3-7031-EA99F296FF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6326" y="4068763"/>
              <a:ext cx="68263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Line 229">
              <a:extLst>
                <a:ext uri="{FF2B5EF4-FFF2-40B4-BE49-F238E27FC236}">
                  <a16:creationId xmlns:a16="http://schemas.microsoft.com/office/drawing/2014/main" id="{700D7F52-660B-BADA-5030-3D031CE0E1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6326" y="4113213"/>
              <a:ext cx="120650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Line 230">
              <a:extLst>
                <a:ext uri="{FF2B5EF4-FFF2-40B4-BE49-F238E27FC236}">
                  <a16:creationId xmlns:a16="http://schemas.microsoft.com/office/drawing/2014/main" id="{22FBDDEE-EAD9-1DF4-940F-959DD58AA9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6326" y="4159250"/>
              <a:ext cx="90488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Line 231">
              <a:extLst>
                <a:ext uri="{FF2B5EF4-FFF2-40B4-BE49-F238E27FC236}">
                  <a16:creationId xmlns:a16="http://schemas.microsoft.com/office/drawing/2014/main" id="{4018E4CF-E0B5-2049-55C0-85C5360F9F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6326" y="4203700"/>
              <a:ext cx="74613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Oval 232">
              <a:extLst>
                <a:ext uri="{FF2B5EF4-FFF2-40B4-BE49-F238E27FC236}">
                  <a16:creationId xmlns:a16="http://schemas.microsoft.com/office/drawing/2014/main" id="{CA72C673-0727-430B-D373-B2DDBD3C6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6976" y="4143375"/>
              <a:ext cx="179388" cy="180975"/>
            </a:xfrm>
            <a:prstGeom prst="ellipse">
              <a:avLst/>
            </a:prstGeom>
            <a:noFill/>
            <a:ln w="190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Freeform 233">
              <a:extLst>
                <a:ext uri="{FF2B5EF4-FFF2-40B4-BE49-F238E27FC236}">
                  <a16:creationId xmlns:a16="http://schemas.microsoft.com/office/drawing/2014/main" id="{37071DAA-1DBD-A199-E2D1-33D55FC05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8251" y="4206875"/>
              <a:ext cx="96838" cy="65088"/>
            </a:xfrm>
            <a:custGeom>
              <a:avLst/>
              <a:gdLst>
                <a:gd name="T0" fmla="*/ 61 w 61"/>
                <a:gd name="T1" fmla="*/ 0 h 41"/>
                <a:gd name="T2" fmla="*/ 26 w 61"/>
                <a:gd name="T3" fmla="*/ 41 h 41"/>
                <a:gd name="T4" fmla="*/ 0 w 61"/>
                <a:gd name="T5" fmla="*/ 1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" h="41">
                  <a:moveTo>
                    <a:pt x="61" y="0"/>
                  </a:moveTo>
                  <a:lnTo>
                    <a:pt x="26" y="41"/>
                  </a:lnTo>
                  <a:lnTo>
                    <a:pt x="0" y="15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Freeform 234">
              <a:extLst>
                <a:ext uri="{FF2B5EF4-FFF2-40B4-BE49-F238E27FC236}">
                  <a16:creationId xmlns:a16="http://schemas.microsoft.com/office/drawing/2014/main" id="{888E81B5-E12F-92B2-55B0-185AA3922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76" y="3978275"/>
              <a:ext cx="239713" cy="315913"/>
            </a:xfrm>
            <a:custGeom>
              <a:avLst/>
              <a:gdLst>
                <a:gd name="T0" fmla="*/ 99 w 151"/>
                <a:gd name="T1" fmla="*/ 199 h 199"/>
                <a:gd name="T2" fmla="*/ 0 w 151"/>
                <a:gd name="T3" fmla="*/ 199 h 199"/>
                <a:gd name="T4" fmla="*/ 0 w 151"/>
                <a:gd name="T5" fmla="*/ 0 h 199"/>
                <a:gd name="T6" fmla="*/ 104 w 151"/>
                <a:gd name="T7" fmla="*/ 0 h 199"/>
                <a:gd name="T8" fmla="*/ 151 w 151"/>
                <a:gd name="T9" fmla="*/ 47 h 199"/>
                <a:gd name="T10" fmla="*/ 151 w 151"/>
                <a:gd name="T11" fmla="*/ 9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99">
                  <a:moveTo>
                    <a:pt x="99" y="199"/>
                  </a:moveTo>
                  <a:lnTo>
                    <a:pt x="0" y="199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151" y="47"/>
                  </a:lnTo>
                  <a:lnTo>
                    <a:pt x="151" y="90"/>
                  </a:ln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reeform 235">
              <a:extLst>
                <a:ext uri="{FF2B5EF4-FFF2-40B4-BE49-F238E27FC236}">
                  <a16:creationId xmlns:a16="http://schemas.microsoft.com/office/drawing/2014/main" id="{12B372DE-2EFD-8410-B10C-FF86099CD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6976" y="3978275"/>
              <a:ext cx="74613" cy="74613"/>
            </a:xfrm>
            <a:custGeom>
              <a:avLst/>
              <a:gdLst>
                <a:gd name="T0" fmla="*/ 0 w 47"/>
                <a:gd name="T1" fmla="*/ 0 h 47"/>
                <a:gd name="T2" fmla="*/ 0 w 47"/>
                <a:gd name="T3" fmla="*/ 47 h 47"/>
                <a:gd name="T4" fmla="*/ 47 w 47"/>
                <a:gd name="T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47">
                  <a:moveTo>
                    <a:pt x="0" y="0"/>
                  </a:moveTo>
                  <a:lnTo>
                    <a:pt x="0" y="47"/>
                  </a:lnTo>
                  <a:lnTo>
                    <a:pt x="47" y="47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148" y="4993247"/>
            <a:ext cx="455955" cy="455955"/>
          </a:xfrm>
          <a:prstGeom prst="rect">
            <a:avLst/>
          </a:prstGeom>
        </p:spPr>
      </p:pic>
      <p:sp>
        <p:nvSpPr>
          <p:cNvPr id="60" name="Номер слайда 3">
            <a:extLst>
              <a:ext uri="{FF2B5EF4-FFF2-40B4-BE49-F238E27FC236}">
                <a16:creationId xmlns:a16="http://schemas.microsoft.com/office/drawing/2014/main" id="{B332CAA3-8CA8-4458-BF8A-9B10CE63D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3C4363"/>
                </a:solidFill>
                <a:latin typeface="Open Sans" pitchFamily="2" charset="0"/>
                <a:cs typeface="Open Sans" pitchFamily="2" charset="0"/>
              </a:rPr>
              <a:t>1</a:t>
            </a:r>
            <a:r>
              <a:rPr lang="ru-RU" dirty="0">
                <a:solidFill>
                  <a:srgbClr val="3C4363"/>
                </a:solidFill>
                <a:latin typeface="Open Sans" pitchFamily="2" charset="0"/>
                <a:cs typeface="Open Sans" pitchFamily="2" charset="0"/>
              </a:rPr>
              <a:t>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5284" y="1809986"/>
            <a:ext cx="2327383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400" b="1" dirty="0" err="1">
                <a:solidFill>
                  <a:srgbClr val="099A85"/>
                </a:solidFill>
              </a:rPr>
              <a:t>Ежемесячные</a:t>
            </a:r>
            <a:r>
              <a:rPr lang="ru-RU" sz="1400" b="1" dirty="0">
                <a:solidFill>
                  <a:srgbClr val="099A85"/>
                </a:solidFill>
              </a:rPr>
              <a:t> взносы:  </a:t>
            </a:r>
            <a:r>
              <a:rPr lang="ru-RU" sz="1400" b="1" dirty="0">
                <a:solidFill>
                  <a:srgbClr val="3A76BB"/>
                </a:solidFill>
              </a:rPr>
              <a:t/>
            </a:r>
            <a:br>
              <a:rPr lang="ru-RU" sz="1400" b="1" dirty="0">
                <a:solidFill>
                  <a:srgbClr val="3A76BB"/>
                </a:solidFill>
              </a:rPr>
            </a:br>
            <a:r>
              <a:rPr lang="en-US" sz="1400" dirty="0">
                <a:solidFill>
                  <a:srgbClr val="000000"/>
                </a:solidFill>
              </a:rPr>
              <a:t>3 </a:t>
            </a:r>
            <a:r>
              <a:rPr lang="ru-RU" sz="1400" dirty="0">
                <a:solidFill>
                  <a:srgbClr val="000000"/>
                </a:solidFill>
              </a:rPr>
              <a:t>тыс. </a:t>
            </a:r>
            <a:r>
              <a:rPr lang="ru-RU" sz="1400" kern="1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₽ </a:t>
            </a:r>
            <a:r>
              <a:rPr lang="ru-RU" sz="1400" dirty="0">
                <a:solidFill>
                  <a:srgbClr val="000000"/>
                </a:solidFill>
              </a:rPr>
              <a:t>в месяц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185479" y="1809979"/>
            <a:ext cx="2098635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099A85"/>
                </a:solidFill>
              </a:rPr>
              <a:t>Ставка доходности: </a:t>
            </a:r>
            <a:br>
              <a:rPr lang="ru-RU" sz="1400" b="1" dirty="0">
                <a:solidFill>
                  <a:srgbClr val="099A85"/>
                </a:solidFill>
              </a:rPr>
            </a:br>
            <a:r>
              <a:rPr lang="ru-RU" sz="1400" dirty="0">
                <a:solidFill>
                  <a:srgbClr val="000000"/>
                </a:solidFill>
              </a:rPr>
              <a:t>10% годовых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527939" y="1816789"/>
            <a:ext cx="2290461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099A85"/>
                </a:solidFill>
              </a:rPr>
              <a:t>Период накопления: </a:t>
            </a:r>
          </a:p>
          <a:p>
            <a:pPr>
              <a:lnSpc>
                <a:spcPts val="1600"/>
              </a:lnSpc>
            </a:pPr>
            <a:r>
              <a:rPr lang="ru-RU" sz="1400" dirty="0">
                <a:solidFill>
                  <a:srgbClr val="000000"/>
                </a:solidFill>
              </a:rPr>
              <a:t>15 лет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E39AF0FD-73C8-5686-291F-D83DB68ACA76}"/>
              </a:ext>
            </a:extLst>
          </p:cNvPr>
          <p:cNvSpPr txBox="1">
            <a:spLocks/>
          </p:cNvSpPr>
          <p:nvPr/>
        </p:nvSpPr>
        <p:spPr>
          <a:xfrm>
            <a:off x="8479129" y="1631114"/>
            <a:ext cx="3127985" cy="64686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chemeClr val="bg1"/>
                </a:solidFill>
                <a:cs typeface="Arial" panose="020B0604020202020204" pitchFamily="34" charset="0"/>
              </a:rPr>
              <a:t>Накопления в ПДС: </a:t>
            </a:r>
            <a:endParaRPr lang="en-US" sz="1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E39AF0FD-73C8-5686-291F-D83DB68ACA76}"/>
              </a:ext>
            </a:extLst>
          </p:cNvPr>
          <p:cNvSpPr txBox="1">
            <a:spLocks/>
          </p:cNvSpPr>
          <p:nvPr/>
        </p:nvSpPr>
        <p:spPr>
          <a:xfrm>
            <a:off x="8287303" y="1890441"/>
            <a:ext cx="3775150" cy="124549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3A76BB"/>
                </a:solidFill>
                <a:cs typeface="Arial" panose="020B0604020202020204" pitchFamily="34" charset="0"/>
              </a:rPr>
              <a:t>2 279 </a:t>
            </a:r>
            <a:r>
              <a:rPr lang="ru-RU" sz="2400" b="1" dirty="0">
                <a:solidFill>
                  <a:srgbClr val="3A76BB"/>
                </a:solidFill>
                <a:cs typeface="Arial" panose="020B0604020202020204" pitchFamily="34" charset="0"/>
              </a:rPr>
              <a:t>тыс. </a:t>
            </a:r>
            <a:r>
              <a:rPr lang="ru-RU" sz="2400" b="1" dirty="0">
                <a:solidFill>
                  <a:srgbClr val="3A76BB"/>
                </a:solidFill>
                <a:latin typeface="+mj-lt"/>
                <a:cs typeface="Arial" panose="020B0604020202020204" pitchFamily="34" charset="0"/>
              </a:rPr>
              <a:t>₽</a:t>
            </a:r>
            <a:endParaRPr lang="en-US" sz="2400" b="1" dirty="0">
              <a:solidFill>
                <a:srgbClr val="3A76BB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E39AF0FD-73C8-5686-291F-D83DB68ACA76}"/>
              </a:ext>
            </a:extLst>
          </p:cNvPr>
          <p:cNvSpPr txBox="1">
            <a:spLocks/>
          </p:cNvSpPr>
          <p:nvPr/>
        </p:nvSpPr>
        <p:spPr>
          <a:xfrm>
            <a:off x="8283830" y="5082997"/>
            <a:ext cx="4183595" cy="64686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</a:pPr>
            <a:r>
              <a:rPr lang="en-US" sz="2400" b="1" dirty="0">
                <a:solidFill>
                  <a:srgbClr val="434343"/>
                </a:solidFill>
                <a:cs typeface="Arial" panose="020B0604020202020204" pitchFamily="34" charset="0"/>
              </a:rPr>
              <a:t>1 254 </a:t>
            </a:r>
            <a:r>
              <a:rPr lang="ru-RU" sz="2400" b="1" dirty="0">
                <a:solidFill>
                  <a:srgbClr val="434343"/>
                </a:solidFill>
                <a:cs typeface="Arial" panose="020B0604020202020204" pitchFamily="34" charset="0"/>
              </a:rPr>
              <a:t>тыс. </a:t>
            </a:r>
            <a:r>
              <a:rPr lang="ru-RU" sz="2400" b="1" dirty="0">
                <a:solidFill>
                  <a:srgbClr val="434343"/>
                </a:solidFill>
                <a:latin typeface="+mj-lt"/>
                <a:cs typeface="Arial" panose="020B0604020202020204" pitchFamily="34" charset="0"/>
              </a:rPr>
              <a:t>₽</a:t>
            </a:r>
            <a:endParaRPr lang="en-US" sz="1800" b="1" dirty="0">
              <a:solidFill>
                <a:srgbClr val="434343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E39AF0FD-73C8-5686-291F-D83DB68ACA76}"/>
              </a:ext>
            </a:extLst>
          </p:cNvPr>
          <p:cNvSpPr txBox="1">
            <a:spLocks/>
          </p:cNvSpPr>
          <p:nvPr/>
        </p:nvSpPr>
        <p:spPr>
          <a:xfrm>
            <a:off x="8479129" y="4430020"/>
            <a:ext cx="3342270" cy="64405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chemeClr val="bg1"/>
                </a:solidFill>
                <a:cs typeface="Arial" panose="020B0604020202020204" pitchFamily="34" charset="0"/>
              </a:rPr>
              <a:t>Депозит в банке: </a:t>
            </a:r>
            <a:endParaRPr lang="en-US" sz="1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1122" y="2679577"/>
            <a:ext cx="7360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14102E"/>
                </a:solidFill>
              </a:rPr>
              <a:t>Сравнение накоплений в ПДС и на депозите, в тыс. </a:t>
            </a:r>
            <a:r>
              <a:rPr lang="ru-RU" sz="1600" b="1" dirty="0">
                <a:solidFill>
                  <a:srgbClr val="14102E"/>
                </a:solidFill>
                <a:latin typeface="+mj-lt"/>
              </a:rPr>
              <a:t>₽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FB21B82-F75D-F9E8-0520-C03317050A96}"/>
              </a:ext>
            </a:extLst>
          </p:cNvPr>
          <p:cNvSpPr txBox="1">
            <a:spLocks/>
          </p:cNvSpPr>
          <p:nvPr/>
        </p:nvSpPr>
        <p:spPr>
          <a:xfrm>
            <a:off x="634368" y="66811"/>
            <a:ext cx="11131954" cy="17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СРАВНЕНИЕ НАКОПЛЕНИЙ </a:t>
            </a:r>
            <a:br>
              <a:rPr lang="ru-RU" sz="4000" b="1" dirty="0">
                <a:solidFill>
                  <a:srgbClr val="3A76BB"/>
                </a:solidFill>
              </a:rPr>
            </a:br>
            <a:r>
              <a:rPr lang="ru-RU" sz="4000" b="1" dirty="0">
                <a:solidFill>
                  <a:srgbClr val="3A76BB"/>
                </a:solidFill>
              </a:rPr>
              <a:t>В ПДС И ДЕПОЗИТЕ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DD11C18-40C5-F108-CFF8-DFE6F745C099}"/>
              </a:ext>
            </a:extLst>
          </p:cNvPr>
          <p:cNvCxnSpPr>
            <a:cxnSpLocks/>
          </p:cNvCxnSpPr>
          <p:nvPr/>
        </p:nvCxnSpPr>
        <p:spPr bwMode="auto">
          <a:xfrm>
            <a:off x="3103041" y="1829120"/>
            <a:ext cx="0" cy="674129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76278753-CBD1-5E1B-5586-B50BABED997C}"/>
              </a:ext>
            </a:extLst>
          </p:cNvPr>
          <p:cNvCxnSpPr>
            <a:cxnSpLocks/>
          </p:cNvCxnSpPr>
          <p:nvPr/>
        </p:nvCxnSpPr>
        <p:spPr bwMode="auto">
          <a:xfrm>
            <a:off x="5403248" y="1803170"/>
            <a:ext cx="0" cy="674129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oogle Shape;331;g277b4458855_0_0">
            <a:extLst>
              <a:ext uri="{FF2B5EF4-FFF2-40B4-BE49-F238E27FC236}">
                <a16:creationId xmlns:a16="http://schemas.microsoft.com/office/drawing/2014/main" id="{39361057-1621-190D-A151-5CB7DB64DD99}"/>
              </a:ext>
            </a:extLst>
          </p:cNvPr>
          <p:cNvSpPr/>
          <p:nvPr/>
        </p:nvSpPr>
        <p:spPr bwMode="auto">
          <a:xfrm>
            <a:off x="8291134" y="2726711"/>
            <a:ext cx="4475761" cy="1243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Личные взносы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Софинансирование (1:1)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Инвестиционный доход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Налоговый вычет</a:t>
            </a:r>
            <a:br>
              <a:rPr lang="ru-RU" sz="16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</a:br>
            <a:r>
              <a:rPr lang="ru-RU" sz="16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(реинвестирование в ПДС)</a:t>
            </a:r>
          </a:p>
        </p:txBody>
      </p:sp>
      <p:sp>
        <p:nvSpPr>
          <p:cNvPr id="19" name="Google Shape;331;g277b4458855_0_0">
            <a:extLst>
              <a:ext uri="{FF2B5EF4-FFF2-40B4-BE49-F238E27FC236}">
                <a16:creationId xmlns:a16="http://schemas.microsoft.com/office/drawing/2014/main" id="{F4127729-3575-A298-1E29-CE4B361057BD}"/>
              </a:ext>
            </a:extLst>
          </p:cNvPr>
          <p:cNvSpPr/>
          <p:nvPr/>
        </p:nvSpPr>
        <p:spPr bwMode="auto">
          <a:xfrm>
            <a:off x="8291135" y="5555433"/>
            <a:ext cx="3109810" cy="931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Личные взносы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Инвестиционный доход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B49DE3D-5B52-7B25-87EB-673E9349C3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660379"/>
              </p:ext>
            </p:extLst>
          </p:nvPr>
        </p:nvGraphicFramePr>
        <p:xfrm>
          <a:off x="791055" y="3071202"/>
          <a:ext cx="6939314" cy="3361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2447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B505035-BF1A-78EA-B229-67E03829F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66879" y="215403"/>
            <a:ext cx="1715926" cy="2287901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81E9D909-9AF8-41C2-B4B5-72336C1B6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104701"/>
              </p:ext>
            </p:extLst>
          </p:nvPr>
        </p:nvGraphicFramePr>
        <p:xfrm>
          <a:off x="742278" y="1758073"/>
          <a:ext cx="11024045" cy="464588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32393">
                  <a:extLst>
                    <a:ext uri="{9D8B030D-6E8A-4147-A177-3AD203B41FA5}">
                      <a16:colId xmlns:a16="http://schemas.microsoft.com/office/drawing/2014/main" val="2806689523"/>
                    </a:ext>
                  </a:extLst>
                </a:gridCol>
                <a:gridCol w="1560661">
                  <a:extLst>
                    <a:ext uri="{9D8B030D-6E8A-4147-A177-3AD203B41FA5}">
                      <a16:colId xmlns:a16="http://schemas.microsoft.com/office/drawing/2014/main" val="1279171615"/>
                    </a:ext>
                  </a:extLst>
                </a:gridCol>
                <a:gridCol w="1871830">
                  <a:extLst>
                    <a:ext uri="{9D8B030D-6E8A-4147-A177-3AD203B41FA5}">
                      <a16:colId xmlns:a16="http://schemas.microsoft.com/office/drawing/2014/main" val="3214363987"/>
                    </a:ext>
                  </a:extLst>
                </a:gridCol>
                <a:gridCol w="1473798">
                  <a:extLst>
                    <a:ext uri="{9D8B030D-6E8A-4147-A177-3AD203B41FA5}">
                      <a16:colId xmlns:a16="http://schemas.microsoft.com/office/drawing/2014/main" val="1961574036"/>
                    </a:ext>
                  </a:extLst>
                </a:gridCol>
                <a:gridCol w="1839558">
                  <a:extLst>
                    <a:ext uri="{9D8B030D-6E8A-4147-A177-3AD203B41FA5}">
                      <a16:colId xmlns:a16="http://schemas.microsoft.com/office/drawing/2014/main" val="3214528249"/>
                    </a:ext>
                  </a:extLst>
                </a:gridCol>
                <a:gridCol w="2245805">
                  <a:extLst>
                    <a:ext uri="{9D8B030D-6E8A-4147-A177-3AD203B41FA5}">
                      <a16:colId xmlns:a16="http://schemas.microsoft.com/office/drawing/2014/main" val="4076184114"/>
                    </a:ext>
                  </a:extLst>
                </a:gridCol>
              </a:tblGrid>
              <a:tr h="80221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Параметры/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финансовый</a:t>
                      </a:r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 продукт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 Medium" pitchFamily="2" charset="0"/>
                        <a:cs typeface="Open Sans Medium" pitchFamily="2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Депозит 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в банке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НСЖ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Накопительное</a:t>
                      </a:r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 страхование жизни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 Medium" pitchFamily="2" charset="0"/>
                        <a:cs typeface="Open Sans Medium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ПИФ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паевые инвестиционные фонды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ИИС 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Индивидуальный инвестиционный</a:t>
                      </a:r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 счет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 Medium" pitchFamily="2" charset="0"/>
                        <a:cs typeface="Open Sans Medium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2000" b="1" kern="1200" dirty="0">
                          <a:solidFill>
                            <a:srgbClr val="F2673A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/>
                      </a:r>
                      <a:br>
                        <a:rPr lang="ru-RU" sz="2000" b="1" kern="1200" dirty="0">
                          <a:solidFill>
                            <a:srgbClr val="F2673A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</a:br>
                      <a:r>
                        <a:rPr lang="ru-RU" sz="2400" b="1" kern="1200" dirty="0">
                          <a:solidFill>
                            <a:srgbClr val="F2673A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ПДС</a:t>
                      </a:r>
                      <a:endParaRPr lang="ru-RU" sz="2000" b="1" kern="1200" dirty="0">
                        <a:solidFill>
                          <a:srgbClr val="F2673A"/>
                        </a:solidFill>
                        <a:effectLst/>
                        <a:latin typeface="+mn-lt"/>
                        <a:ea typeface="Open Sans Medium" pitchFamily="2" charset="0"/>
                        <a:cs typeface="Open Sans Medium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965058"/>
                  </a:ext>
                </a:extLst>
              </a:tr>
              <a:tr h="918844">
                <a:tc>
                  <a:txBody>
                    <a:bodyPr/>
                    <a:lstStyle/>
                    <a:p>
                      <a:pPr marL="144000" lvl="0" algn="l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Софинансирование</a:t>
                      </a: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до 36 000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+mj-lt"/>
                          <a:ea typeface="Open Sans" pitchFamily="2" charset="0"/>
                          <a:cs typeface="Open Sans" pitchFamily="2" charset="0"/>
                        </a:rPr>
                        <a:t>₽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Arial" panose="020B0604020202020204" pitchFamily="34" charset="0"/>
                        </a:rPr>
                        <a:t>(при личных взносах </a:t>
                      </a:r>
                      <a:b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Arial" panose="020B0604020202020204" pitchFamily="34" charset="0"/>
                        </a:rPr>
                      </a:b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Arial" panose="020B0604020202020204" pitchFamily="34" charset="0"/>
                        </a:rPr>
                        <a:t>от 2 тыс.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+mj-lt"/>
                          <a:ea typeface="Open Sans" pitchFamily="2" charset="0"/>
                          <a:cs typeface="Arial" panose="020B0604020202020204" pitchFamily="34" charset="0"/>
                        </a:rPr>
                        <a:t>₽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Arial" panose="020B0604020202020204" pitchFamily="34" charset="0"/>
                        </a:rPr>
                        <a:t> в год)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76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37880"/>
                  </a:ext>
                </a:extLst>
              </a:tr>
              <a:tr h="950294">
                <a:tc>
                  <a:txBody>
                    <a:bodyPr/>
                    <a:lstStyle/>
                    <a:p>
                      <a:pPr marL="144000" lvl="0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Налоговый вычет</a:t>
                      </a:r>
                    </a:p>
                    <a:p>
                      <a:pPr marL="144000" lvl="0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(ежегодно)</a:t>
                      </a: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Можно вернуть </a:t>
                      </a:r>
                      <a:b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</a:b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от 13% </a:t>
                      </a: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на уплаченные взносы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до 150 000 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+mj-lt"/>
                          <a:ea typeface="Open Sans" pitchFamily="2" charset="0"/>
                          <a:cs typeface="Open Sans" pitchFamily="2" charset="0"/>
                        </a:rPr>
                        <a:t>₽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/год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Можно вернуть от 13%</a:t>
                      </a:r>
                      <a:b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</a:b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на уплаченные взносы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до 400 000 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+mj-lt"/>
                          <a:ea typeface="Open Sans" pitchFamily="2" charset="0"/>
                          <a:cs typeface="Open Sans" pitchFamily="2" charset="0"/>
                        </a:rPr>
                        <a:t>₽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/год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Можно вернуть </a:t>
                      </a:r>
                      <a:br>
                        <a:rPr lang="ru-RU" sz="1200" b="1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</a:b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от 13% 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на уплаченные взносы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200" kern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до 400 000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+mj-lt"/>
                          <a:ea typeface="Open Sans" pitchFamily="2" charset="0"/>
                          <a:cs typeface="Open Sans" pitchFamily="2" charset="0"/>
                        </a:rPr>
                        <a:t>₽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/год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76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341305"/>
                  </a:ext>
                </a:extLst>
              </a:tr>
              <a:tr h="908360">
                <a:tc>
                  <a:txBody>
                    <a:bodyPr/>
                    <a:lstStyle/>
                    <a:p>
                      <a:pPr marL="144000" lvl="0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Досрочная выплата</a:t>
                      </a: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Досрочная выплата</a:t>
                      </a:r>
                      <a:r>
                        <a:rPr lang="ru-RU" sz="1100" baseline="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br>
                        <a:rPr lang="ru-RU" sz="1100" baseline="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</a:br>
                      <a:r>
                        <a:rPr lang="ru-RU" sz="1100" baseline="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с потерей дохода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Досрочная выплата </a:t>
                      </a:r>
                      <a:b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</a:b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с потерей дохода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В любое время, </a:t>
                      </a:r>
                      <a:b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</a:b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но могут быть потери из-за снижения стоимости</a:t>
                      </a:r>
                      <a:r>
                        <a:rPr lang="ru-RU" sz="1100" kern="1200" baseline="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 пая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В любое время, </a:t>
                      </a:r>
                      <a:b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</a:b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но могут быть потери из-за снижения стоимости активов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В особых жизненных ситуациях 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до 100%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76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146473"/>
                  </a:ext>
                </a:extLst>
              </a:tr>
              <a:tr h="702956">
                <a:tc>
                  <a:txBody>
                    <a:bodyPr/>
                    <a:lstStyle/>
                    <a:p>
                      <a:pPr marL="144000" lvl="0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Государственное страхование средств АСВ</a:t>
                      </a: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1 400 000 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+mj-lt"/>
                          <a:ea typeface="Open Sans" pitchFamily="2" charset="0"/>
                          <a:cs typeface="Open Sans" pitchFamily="2" charset="0"/>
                        </a:rPr>
                        <a:t>₽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2 800 000 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+mj-lt"/>
                          <a:ea typeface="Open Sans" pitchFamily="2" charset="0"/>
                          <a:cs typeface="Open Sans" pitchFamily="2" charset="0"/>
                        </a:rPr>
                        <a:t>₽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на личные взносы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2 800 000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+mj-lt"/>
                          <a:ea typeface="Open Sans" pitchFamily="2" charset="0"/>
                          <a:cs typeface="Open Sans" pitchFamily="2" charset="0"/>
                        </a:rPr>
                        <a:t>₽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на личные взносы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76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647162"/>
                  </a:ext>
                </a:extLst>
              </a:tr>
              <a:tr h="363215">
                <a:tc>
                  <a:txBody>
                    <a:bodyPr/>
                    <a:lstStyle/>
                    <a:p>
                      <a:pPr marL="144000" lvl="0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Уровень риска</a:t>
                      </a: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Низкий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Низкий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Высокий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Высокий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Низкий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76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576645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8EAE40C-3793-4BEA-9E72-8A28FE783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EB8C-06A6-4CEE-8757-769B3E324293}" type="slidenum">
              <a:rPr lang="ru-RU" smtClean="0"/>
              <a:t>17</a:t>
            </a:fld>
            <a:endParaRPr lang="ru-RU"/>
          </a:p>
        </p:txBody>
      </p:sp>
      <p:pic>
        <p:nvPicPr>
          <p:cNvPr id="9" name="Рисунок 8" descr="Закрыть со сплошной заливкой">
            <a:extLst>
              <a:ext uri="{FF2B5EF4-FFF2-40B4-BE49-F238E27FC236}">
                <a16:creationId xmlns:a16="http://schemas.microsoft.com/office/drawing/2014/main" id="{D1D8E897-2F44-417A-915E-3F95CC48622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315199" y="2790479"/>
            <a:ext cx="482320" cy="482320"/>
          </a:xfrm>
          <a:prstGeom prst="rect">
            <a:avLst/>
          </a:prstGeom>
        </p:spPr>
      </p:pic>
      <p:pic>
        <p:nvPicPr>
          <p:cNvPr id="10" name="Рисунок 9" descr="Закрыть со сплошной заливкой">
            <a:extLst>
              <a:ext uri="{FF2B5EF4-FFF2-40B4-BE49-F238E27FC236}">
                <a16:creationId xmlns:a16="http://schemas.microsoft.com/office/drawing/2014/main" id="{D1D8E897-2F44-417A-915E-3F95CC48622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315199" y="3725827"/>
            <a:ext cx="482320" cy="482320"/>
          </a:xfrm>
          <a:prstGeom prst="rect">
            <a:avLst/>
          </a:prstGeom>
        </p:spPr>
      </p:pic>
      <p:pic>
        <p:nvPicPr>
          <p:cNvPr id="12" name="Рисунок 11" descr="Закрыть со сплошной заливкой">
            <a:extLst>
              <a:ext uri="{FF2B5EF4-FFF2-40B4-BE49-F238E27FC236}">
                <a16:creationId xmlns:a16="http://schemas.microsoft.com/office/drawing/2014/main" id="{D1D8E897-2F44-417A-915E-3F95CC48622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707936" y="3725827"/>
            <a:ext cx="482320" cy="482320"/>
          </a:xfrm>
          <a:prstGeom prst="rect">
            <a:avLst/>
          </a:prstGeom>
        </p:spPr>
      </p:pic>
      <p:pic>
        <p:nvPicPr>
          <p:cNvPr id="13" name="Рисунок 12" descr="Закрыть со сплошной заливкой">
            <a:extLst>
              <a:ext uri="{FF2B5EF4-FFF2-40B4-BE49-F238E27FC236}">
                <a16:creationId xmlns:a16="http://schemas.microsoft.com/office/drawing/2014/main" id="{D1D8E897-2F44-417A-915E-3F95CC48622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370619" y="2790479"/>
            <a:ext cx="482320" cy="482320"/>
          </a:xfrm>
          <a:prstGeom prst="rect">
            <a:avLst/>
          </a:prstGeom>
        </p:spPr>
      </p:pic>
      <p:pic>
        <p:nvPicPr>
          <p:cNvPr id="14" name="Рисунок 13" descr="Закрыть со сплошной заливкой">
            <a:extLst>
              <a:ext uri="{FF2B5EF4-FFF2-40B4-BE49-F238E27FC236}">
                <a16:creationId xmlns:a16="http://schemas.microsoft.com/office/drawing/2014/main" id="{D1D8E897-2F44-417A-915E-3F95CC48622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707936" y="2790479"/>
            <a:ext cx="482320" cy="482320"/>
          </a:xfrm>
          <a:prstGeom prst="rect">
            <a:avLst/>
          </a:prstGeom>
        </p:spPr>
      </p:pic>
      <p:pic>
        <p:nvPicPr>
          <p:cNvPr id="15" name="Рисунок 14" descr="Закрыть со сплошной заливкой">
            <a:extLst>
              <a:ext uri="{FF2B5EF4-FFF2-40B4-BE49-F238E27FC236}">
                <a16:creationId xmlns:a16="http://schemas.microsoft.com/office/drawing/2014/main" id="{D1D8E897-2F44-417A-915E-3F95CC48622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036074" y="2790479"/>
            <a:ext cx="482320" cy="482320"/>
          </a:xfrm>
          <a:prstGeom prst="rect">
            <a:avLst/>
          </a:prstGeom>
        </p:spPr>
      </p:pic>
      <p:pic>
        <p:nvPicPr>
          <p:cNvPr id="19" name="Рисунок 18" descr="Закрыть со сплошной заливкой">
            <a:extLst>
              <a:ext uri="{FF2B5EF4-FFF2-40B4-BE49-F238E27FC236}">
                <a16:creationId xmlns:a16="http://schemas.microsoft.com/office/drawing/2014/main" id="{D1D8E897-2F44-417A-915E-3F95CC48622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707936" y="5453681"/>
            <a:ext cx="482320" cy="482320"/>
          </a:xfrm>
          <a:prstGeom prst="rect">
            <a:avLst/>
          </a:prstGeom>
        </p:spPr>
      </p:pic>
      <p:pic>
        <p:nvPicPr>
          <p:cNvPr id="21" name="Рисунок 20" descr="Закрыть со сплошной заливкой">
            <a:extLst>
              <a:ext uri="{FF2B5EF4-FFF2-40B4-BE49-F238E27FC236}">
                <a16:creationId xmlns:a16="http://schemas.microsoft.com/office/drawing/2014/main" id="{D1D8E897-2F44-417A-915E-3F95CC48622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370619" y="5453681"/>
            <a:ext cx="482320" cy="482320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4396265-8E26-3FAF-0BE9-C4BA128273C1}"/>
              </a:ext>
            </a:extLst>
          </p:cNvPr>
          <p:cNvSpPr txBox="1">
            <a:spLocks/>
          </p:cNvSpPr>
          <p:nvPr/>
        </p:nvSpPr>
        <p:spPr>
          <a:xfrm>
            <a:off x="634368" y="66811"/>
            <a:ext cx="11131954" cy="17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СРАВНЕНИЕ ПДС С ДРУГИМИ ФИНАНСОВЫМИ ПРОДУКТАМИ</a:t>
            </a:r>
          </a:p>
        </p:txBody>
      </p:sp>
    </p:spTree>
    <p:extLst>
      <p:ext uri="{BB962C8B-B14F-4D97-AF65-F5344CB8AC3E}">
        <p14:creationId xmlns:p14="http://schemas.microsoft.com/office/powerpoint/2010/main" val="2622482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Заголовок 1">
            <a:extLst>
              <a:ext uri="{FF2B5EF4-FFF2-40B4-BE49-F238E27FC236}">
                <a16:creationId xmlns:a16="http://schemas.microsoft.com/office/drawing/2014/main" id="{9FF26C1B-EE7B-4972-9A28-DA7130F785B6}"/>
              </a:ext>
            </a:extLst>
          </p:cNvPr>
          <p:cNvSpPr txBox="1">
            <a:spLocks/>
          </p:cNvSpPr>
          <p:nvPr/>
        </p:nvSpPr>
        <p:spPr bwMode="auto">
          <a:xfrm>
            <a:off x="120816" y="2149971"/>
            <a:ext cx="1957279" cy="63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t"/>
          <a:lstStyle>
            <a:defPPr>
              <a:defRPr lang="en-US"/>
            </a:defPPr>
            <a:lvl1pPr marL="0" marR="0" lvl="0" indent="0" defTabSz="914400" eaLnBrk="1" latinLnBrk="0" hangingPunct="1">
              <a:lnSpc>
                <a:spcPct val="90000"/>
              </a:lnSpc>
              <a:buClr>
                <a:srgbClr val="0A2973"/>
              </a:buClr>
              <a:buSzPct val="125000"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A2896"/>
                </a:solidFill>
                <a:effectLst/>
                <a:uLnTx/>
                <a:uFillTx/>
                <a:latin typeface="VTB Group Cond Book" panose="020B0506050504020204" pitchFamily="34" charset="-52"/>
                <a:ea typeface="VTB Group Cond Book" panose="020B0506050504020204" pitchFamily="34" charset="-52"/>
                <a:cs typeface="Calibri" panose="020F0502020204030204" pitchFamily="34" charset="0"/>
              </a:defRPr>
            </a:lvl1pPr>
            <a:lvl2pPr>
              <a:defRPr sz="1700" b="1">
                <a:solidFill>
                  <a:schemeClr val="tx2"/>
                </a:solidFill>
              </a:defRPr>
            </a:lvl2pPr>
            <a:lvl3pPr>
              <a:defRPr sz="1700" b="1">
                <a:solidFill>
                  <a:schemeClr val="tx2"/>
                </a:solidFill>
              </a:defRPr>
            </a:lvl3pPr>
            <a:lvl4pPr>
              <a:defRPr sz="1700" b="1">
                <a:solidFill>
                  <a:schemeClr val="tx2"/>
                </a:solidFill>
              </a:defRPr>
            </a:lvl4pPr>
            <a:lvl5pPr>
              <a:defRPr sz="1700" b="1">
                <a:solidFill>
                  <a:schemeClr val="tx2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A2973"/>
              </a:buClr>
              <a:buSzPct val="125000"/>
              <a:buFontTx/>
              <a:buNone/>
              <a:tabLst/>
              <a:defRPr/>
            </a:pPr>
            <a:r>
              <a:rPr lang="ru-RU" sz="1400" kern="0" dirty="0">
                <a:solidFill>
                  <a:srgbClr val="251A30"/>
                </a:solidFill>
                <a:latin typeface="+mn-lt"/>
                <a:ea typeface="Open Sans Medium" pitchFamily="2" charset="0"/>
                <a:cs typeface="Open Sans Medium" pitchFamily="2" charset="0"/>
              </a:rPr>
              <a:t>Доход участника, </a:t>
            </a:r>
            <a:br>
              <a:rPr lang="ru-RU" sz="1400" kern="0" dirty="0">
                <a:solidFill>
                  <a:srgbClr val="251A30"/>
                </a:solidFill>
                <a:latin typeface="+mn-lt"/>
                <a:ea typeface="Open Sans Medium" pitchFamily="2" charset="0"/>
                <a:cs typeface="Open Sans Medium" pitchFamily="2" charset="0"/>
              </a:rPr>
            </a:br>
            <a:r>
              <a:rPr lang="ru-RU" sz="1400" kern="0" dirty="0">
                <a:solidFill>
                  <a:srgbClr val="251A30"/>
                </a:solidFill>
                <a:latin typeface="+mj-lt"/>
                <a:ea typeface="Open Sans Medium" pitchFamily="2" charset="0"/>
                <a:cs typeface="Open Sans Medium" pitchFamily="2" charset="0"/>
              </a:rPr>
              <a:t>₽</a:t>
            </a: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/мес.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A2973"/>
              </a:buClr>
              <a:buSzPct val="125000"/>
              <a:buFontTx/>
              <a:buNone/>
              <a:tabLst/>
              <a:defRPr/>
            </a:pPr>
            <a:endParaRPr kumimoji="0" lang="ru-RU" sz="1400" i="0" u="none" strike="noStrike" kern="0" cap="none" spc="0" normalizeH="0" baseline="0" noProof="0" dirty="0">
              <a:ln>
                <a:noFill/>
              </a:ln>
              <a:solidFill>
                <a:srgbClr val="251A30"/>
              </a:solidFill>
              <a:effectLst/>
              <a:uLnTx/>
              <a:uFillTx/>
              <a:latin typeface="+mn-lt"/>
              <a:ea typeface="Open Sans Medium" pitchFamily="2" charset="0"/>
              <a:cs typeface="Open Sans Medium" pitchFamily="2" charset="0"/>
            </a:endParaRPr>
          </a:p>
        </p:txBody>
      </p:sp>
      <p:sp>
        <p:nvSpPr>
          <p:cNvPr id="60" name="Заголовок 1">
            <a:extLst>
              <a:ext uri="{FF2B5EF4-FFF2-40B4-BE49-F238E27FC236}">
                <a16:creationId xmlns:a16="http://schemas.microsoft.com/office/drawing/2014/main" id="{5F27DBB6-0C05-4FE1-B0BD-6F398CBC8957}"/>
              </a:ext>
            </a:extLst>
          </p:cNvPr>
          <p:cNvSpPr txBox="1">
            <a:spLocks/>
          </p:cNvSpPr>
          <p:nvPr/>
        </p:nvSpPr>
        <p:spPr bwMode="auto">
          <a:xfrm>
            <a:off x="7361873" y="2149971"/>
            <a:ext cx="2055455" cy="63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t"/>
          <a:lstStyle>
            <a:defPPr>
              <a:defRPr lang="en-US"/>
            </a:defPPr>
            <a:lvl1pPr marL="0" marR="0" lvl="0" indent="0" defTabSz="914400" eaLnBrk="1" latinLnBrk="0" hangingPunct="1">
              <a:lnSpc>
                <a:spcPct val="90000"/>
              </a:lnSpc>
              <a:buClr>
                <a:srgbClr val="0A2973"/>
              </a:buClr>
              <a:buSzPct val="125000"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A2896"/>
                </a:solidFill>
                <a:effectLst/>
                <a:uLnTx/>
                <a:uFillTx/>
                <a:latin typeface="VTB Group Cond Book" panose="020B0506050504020204" pitchFamily="34" charset="-52"/>
                <a:ea typeface="VTB Group Cond Book" panose="020B0506050504020204" pitchFamily="34" charset="-52"/>
                <a:cs typeface="Calibri" panose="020F0502020204030204" pitchFamily="34" charset="0"/>
              </a:defRPr>
            </a:lvl1pPr>
            <a:lvl2pPr>
              <a:defRPr sz="1700" b="1">
                <a:solidFill>
                  <a:schemeClr val="tx2"/>
                </a:solidFill>
              </a:defRPr>
            </a:lvl2pPr>
            <a:lvl3pPr>
              <a:defRPr sz="1700" b="1">
                <a:solidFill>
                  <a:schemeClr val="tx2"/>
                </a:solidFill>
              </a:defRPr>
            </a:lvl3pPr>
            <a:lvl4pPr>
              <a:defRPr sz="1700" b="1">
                <a:solidFill>
                  <a:schemeClr val="tx2"/>
                </a:solidFill>
              </a:defRPr>
            </a:lvl4pPr>
            <a:lvl5pPr>
              <a:defRPr sz="1700" b="1">
                <a:solidFill>
                  <a:schemeClr val="tx2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A2973"/>
              </a:buClr>
              <a:buSzPct val="125000"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Инвестиционный </a:t>
            </a:r>
            <a:b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</a:b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доход</a:t>
            </a:r>
            <a:endParaRPr kumimoji="0" lang="ru-RU" sz="1400" i="0" u="none" strike="noStrike" kern="0" cap="none" spc="0" normalizeH="0" baseline="30000" noProof="0" dirty="0">
              <a:ln>
                <a:noFill/>
              </a:ln>
              <a:solidFill>
                <a:srgbClr val="251A30"/>
              </a:solidFill>
              <a:effectLst/>
              <a:uLnTx/>
              <a:uFillTx/>
              <a:latin typeface="+mn-lt"/>
              <a:ea typeface="Open Sans Medium" pitchFamily="2" charset="0"/>
              <a:cs typeface="Open Sans Medium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A2973"/>
              </a:buClr>
              <a:buSzPct val="125000"/>
              <a:buFontTx/>
              <a:buNone/>
              <a:tabLst/>
              <a:defRPr/>
            </a:pPr>
            <a:endParaRPr kumimoji="0" lang="ru-RU" sz="1400" i="0" u="none" strike="noStrike" kern="0" cap="none" spc="0" normalizeH="0" baseline="30000" noProof="0" dirty="0">
              <a:ln>
                <a:noFill/>
              </a:ln>
              <a:solidFill>
                <a:srgbClr val="251A30"/>
              </a:solidFill>
              <a:effectLst/>
              <a:uLnTx/>
              <a:uFillTx/>
              <a:latin typeface="+mn-lt"/>
              <a:ea typeface="Open Sans Medium" pitchFamily="2" charset="0"/>
              <a:cs typeface="Open Sans Medium" pitchFamily="2" charset="0"/>
            </a:endParaRPr>
          </a:p>
        </p:txBody>
      </p:sp>
      <p:sp>
        <p:nvSpPr>
          <p:cNvPr id="61" name="Заголовок 1">
            <a:extLst>
              <a:ext uri="{FF2B5EF4-FFF2-40B4-BE49-F238E27FC236}">
                <a16:creationId xmlns:a16="http://schemas.microsoft.com/office/drawing/2014/main" id="{123018E0-512B-44A6-8F64-77BB4DB11505}"/>
              </a:ext>
            </a:extLst>
          </p:cNvPr>
          <p:cNvSpPr txBox="1">
            <a:spLocks/>
          </p:cNvSpPr>
          <p:nvPr/>
        </p:nvSpPr>
        <p:spPr bwMode="auto">
          <a:xfrm>
            <a:off x="5681620" y="2149971"/>
            <a:ext cx="1874933" cy="63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t"/>
          <a:lstStyle>
            <a:defPPr>
              <a:defRPr lang="en-US"/>
            </a:defPPr>
            <a:lvl1pPr marL="0" marR="0" lvl="0" indent="0" defTabSz="914400" eaLnBrk="1" latinLnBrk="0" hangingPunct="1">
              <a:lnSpc>
                <a:spcPct val="90000"/>
              </a:lnSpc>
              <a:buClr>
                <a:srgbClr val="0A2973"/>
              </a:buClr>
              <a:buSzPct val="125000"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A2896"/>
                </a:solidFill>
                <a:effectLst/>
                <a:uLnTx/>
                <a:uFillTx/>
                <a:latin typeface="VTB Group Cond Book" panose="020B0506050504020204" pitchFamily="34" charset="-52"/>
                <a:ea typeface="VTB Group Cond Book" panose="020B0506050504020204" pitchFamily="34" charset="-52"/>
                <a:cs typeface="Calibri" panose="020F0502020204030204" pitchFamily="34" charset="0"/>
              </a:defRPr>
            </a:lvl1pPr>
            <a:lvl2pPr>
              <a:defRPr sz="1700" b="1">
                <a:solidFill>
                  <a:schemeClr val="tx2"/>
                </a:solidFill>
              </a:defRPr>
            </a:lvl2pPr>
            <a:lvl3pPr>
              <a:defRPr sz="1700" b="1">
                <a:solidFill>
                  <a:schemeClr val="tx2"/>
                </a:solidFill>
              </a:defRPr>
            </a:lvl3pPr>
            <a:lvl4pPr>
              <a:defRPr sz="1700" b="1">
                <a:solidFill>
                  <a:schemeClr val="tx2"/>
                </a:solidFill>
              </a:defRPr>
            </a:lvl4pPr>
            <a:lvl5pPr>
              <a:defRPr sz="1700" b="1">
                <a:solidFill>
                  <a:schemeClr val="tx2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A2973"/>
              </a:buClr>
              <a:buSzPct val="125000"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Налоговый </a:t>
            </a:r>
            <a:b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</a:b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вычет</a:t>
            </a:r>
            <a:r>
              <a:rPr kumimoji="0" lang="ru-RU" sz="1400" i="0" u="none" strike="noStrike" kern="0" cap="none" spc="0" normalizeH="0" baseline="3000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A2973"/>
              </a:buClr>
              <a:buSzPct val="125000"/>
              <a:buFontTx/>
              <a:buNone/>
              <a:tabLst/>
              <a:defRPr/>
            </a:pPr>
            <a:endParaRPr kumimoji="0" lang="ru-RU" sz="1400" i="0" u="none" strike="noStrike" kern="0" cap="none" spc="0" normalizeH="0" baseline="0" noProof="0" dirty="0">
              <a:ln>
                <a:noFill/>
              </a:ln>
              <a:solidFill>
                <a:srgbClr val="251A30"/>
              </a:solidFill>
              <a:effectLst/>
              <a:uLnTx/>
              <a:uFillTx/>
              <a:latin typeface="+mn-lt"/>
              <a:ea typeface="Open Sans Medium" pitchFamily="2" charset="0"/>
              <a:cs typeface="Open Sans Medium" pitchFamily="2" charset="0"/>
            </a:endParaRPr>
          </a:p>
        </p:txBody>
      </p:sp>
      <p:sp>
        <p:nvSpPr>
          <p:cNvPr id="62" name="Заголовок 1">
            <a:extLst>
              <a:ext uri="{FF2B5EF4-FFF2-40B4-BE49-F238E27FC236}">
                <a16:creationId xmlns:a16="http://schemas.microsoft.com/office/drawing/2014/main" id="{C17384FE-0A6E-465E-A42A-AA61B5D49EA2}"/>
              </a:ext>
            </a:extLst>
          </p:cNvPr>
          <p:cNvSpPr txBox="1">
            <a:spLocks/>
          </p:cNvSpPr>
          <p:nvPr/>
        </p:nvSpPr>
        <p:spPr bwMode="auto">
          <a:xfrm>
            <a:off x="3519326" y="2149971"/>
            <a:ext cx="2767930" cy="63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t"/>
          <a:lstStyle>
            <a:defPPr>
              <a:defRPr lang="en-US"/>
            </a:defPPr>
            <a:lvl1pPr marL="0" marR="0" lvl="0" indent="0" defTabSz="914400" eaLnBrk="1" latinLnBrk="0" hangingPunct="1">
              <a:lnSpc>
                <a:spcPct val="90000"/>
              </a:lnSpc>
              <a:buClr>
                <a:srgbClr val="0A2973"/>
              </a:buClr>
              <a:buSzPct val="125000"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A2896"/>
                </a:solidFill>
                <a:effectLst/>
                <a:uLnTx/>
                <a:uFillTx/>
                <a:latin typeface="VTB Group Cond Book" panose="020B0506050504020204" pitchFamily="34" charset="-52"/>
                <a:ea typeface="VTB Group Cond Book" panose="020B0506050504020204" pitchFamily="34" charset="-52"/>
                <a:cs typeface="Calibri" panose="020F0502020204030204" pitchFamily="34" charset="0"/>
              </a:defRPr>
            </a:lvl1pPr>
            <a:lvl2pPr>
              <a:defRPr sz="1700" b="1">
                <a:solidFill>
                  <a:schemeClr val="tx2"/>
                </a:solidFill>
              </a:defRPr>
            </a:lvl2pPr>
            <a:lvl3pPr>
              <a:defRPr sz="1700" b="1">
                <a:solidFill>
                  <a:schemeClr val="tx2"/>
                </a:solidFill>
              </a:defRPr>
            </a:lvl3pPr>
            <a:lvl4pPr>
              <a:defRPr sz="1700" b="1">
                <a:solidFill>
                  <a:schemeClr val="tx2"/>
                </a:solidFill>
              </a:defRPr>
            </a:lvl4pPr>
            <a:lvl5pPr>
              <a:defRPr sz="1700" b="1">
                <a:solidFill>
                  <a:schemeClr val="tx2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A2973"/>
              </a:buClr>
              <a:buSzPct val="125000"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Софинансирование</a:t>
            </a:r>
            <a:b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</a:b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государства </a:t>
            </a:r>
            <a:b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</a:br>
            <a:endParaRPr kumimoji="0" lang="ru-RU" sz="1400" i="0" u="none" strike="noStrike" kern="0" cap="none" spc="0" normalizeH="0" baseline="30000" noProof="0" dirty="0">
              <a:ln>
                <a:noFill/>
              </a:ln>
              <a:solidFill>
                <a:srgbClr val="251A30"/>
              </a:solidFill>
              <a:effectLst/>
              <a:uLnTx/>
              <a:uFillTx/>
              <a:latin typeface="+mn-lt"/>
              <a:ea typeface="Open Sans Medium" pitchFamily="2" charset="0"/>
              <a:cs typeface="Open Sans Medium" pitchFamily="2" charset="0"/>
            </a:endParaRPr>
          </a:p>
        </p:txBody>
      </p:sp>
      <p:sp>
        <p:nvSpPr>
          <p:cNvPr id="63" name="Заголовок 1">
            <a:extLst>
              <a:ext uri="{FF2B5EF4-FFF2-40B4-BE49-F238E27FC236}">
                <a16:creationId xmlns:a16="http://schemas.microsoft.com/office/drawing/2014/main" id="{64FC46AC-C7DD-4CAA-8372-7B4ED7A1E68F}"/>
              </a:ext>
            </a:extLst>
          </p:cNvPr>
          <p:cNvSpPr txBox="1">
            <a:spLocks/>
          </p:cNvSpPr>
          <p:nvPr/>
        </p:nvSpPr>
        <p:spPr bwMode="auto">
          <a:xfrm>
            <a:off x="9326432" y="2149971"/>
            <a:ext cx="2240479" cy="63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t"/>
          <a:lstStyle>
            <a:defPPr>
              <a:defRPr lang="en-US"/>
            </a:defPPr>
            <a:lvl1pPr marL="0" marR="0" lvl="0" indent="0" defTabSz="914400" eaLnBrk="1" latinLnBrk="0" hangingPunct="1">
              <a:lnSpc>
                <a:spcPct val="90000"/>
              </a:lnSpc>
              <a:buClr>
                <a:srgbClr val="0A2973"/>
              </a:buClr>
              <a:buSzPct val="125000"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A2896"/>
                </a:solidFill>
                <a:effectLst/>
                <a:uLnTx/>
                <a:uFillTx/>
                <a:latin typeface="VTB Group Cond Book" panose="020B0506050504020204" pitchFamily="34" charset="-52"/>
                <a:ea typeface="VTB Group Cond Book" panose="020B0506050504020204" pitchFamily="34" charset="-52"/>
                <a:cs typeface="Calibri" panose="020F0502020204030204" pitchFamily="34" charset="0"/>
              </a:defRPr>
            </a:lvl1pPr>
            <a:lvl2pPr>
              <a:defRPr sz="1700" b="1">
                <a:solidFill>
                  <a:schemeClr val="tx2"/>
                </a:solidFill>
              </a:defRPr>
            </a:lvl2pPr>
            <a:lvl3pPr>
              <a:defRPr sz="1700" b="1">
                <a:solidFill>
                  <a:schemeClr val="tx2"/>
                </a:solidFill>
              </a:defRPr>
            </a:lvl3pPr>
            <a:lvl4pPr>
              <a:defRPr sz="1700" b="1">
                <a:solidFill>
                  <a:schemeClr val="tx2"/>
                </a:solidFill>
              </a:defRPr>
            </a:lvl4pPr>
            <a:lvl5pPr>
              <a:defRPr sz="1700" b="1">
                <a:solidFill>
                  <a:schemeClr val="tx2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A2973"/>
              </a:buClr>
              <a:buSzPct val="125000"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Доходность </a:t>
            </a:r>
            <a:b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</a:b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по программе за год</a:t>
            </a:r>
            <a:endParaRPr kumimoji="0" lang="ru-RU" sz="1400" i="0" u="none" strike="noStrike" kern="0" cap="none" spc="0" normalizeH="0" baseline="30000" noProof="0" dirty="0">
              <a:ln>
                <a:noFill/>
              </a:ln>
              <a:solidFill>
                <a:srgbClr val="251A30"/>
              </a:solidFill>
              <a:effectLst/>
              <a:uLnTx/>
              <a:uFillTx/>
              <a:latin typeface="+mn-lt"/>
              <a:ea typeface="Open Sans Medium" pitchFamily="2" charset="0"/>
              <a:cs typeface="Open Sans Medium" pitchFamily="2" charset="0"/>
            </a:endParaRPr>
          </a:p>
        </p:txBody>
      </p:sp>
      <p:grpSp>
        <p:nvGrpSpPr>
          <p:cNvPr id="330" name="Группа 329">
            <a:extLst>
              <a:ext uri="{FF2B5EF4-FFF2-40B4-BE49-F238E27FC236}">
                <a16:creationId xmlns:a16="http://schemas.microsoft.com/office/drawing/2014/main" id="{C1B10654-C0FC-611B-ED99-4210869D2848}"/>
              </a:ext>
            </a:extLst>
          </p:cNvPr>
          <p:cNvGrpSpPr/>
          <p:nvPr/>
        </p:nvGrpSpPr>
        <p:grpSpPr>
          <a:xfrm>
            <a:off x="786038" y="1593433"/>
            <a:ext cx="548900" cy="525265"/>
            <a:chOff x="786037" y="1548997"/>
            <a:chExt cx="626837" cy="599846"/>
          </a:xfrm>
        </p:grpSpPr>
        <p:grpSp>
          <p:nvGrpSpPr>
            <p:cNvPr id="106" name="Google Shape;943;p33">
              <a:extLst>
                <a:ext uri="{FF2B5EF4-FFF2-40B4-BE49-F238E27FC236}">
                  <a16:creationId xmlns:a16="http://schemas.microsoft.com/office/drawing/2014/main" id="{DE6C575A-5309-443C-A79D-25EC442094BC}"/>
                </a:ext>
              </a:extLst>
            </p:cNvPr>
            <p:cNvGrpSpPr/>
            <p:nvPr/>
          </p:nvGrpSpPr>
          <p:grpSpPr>
            <a:xfrm>
              <a:off x="786037" y="1548997"/>
              <a:ext cx="626837" cy="599846"/>
              <a:chOff x="7390435" y="3680868"/>
              <a:chExt cx="372073" cy="355244"/>
            </a:xfrm>
            <a:solidFill>
              <a:srgbClr val="099A85"/>
            </a:solidFill>
          </p:grpSpPr>
          <p:sp>
            <p:nvSpPr>
              <p:cNvPr id="121" name="Google Shape;944;p33">
                <a:extLst>
                  <a:ext uri="{FF2B5EF4-FFF2-40B4-BE49-F238E27FC236}">
                    <a16:creationId xmlns:a16="http://schemas.microsoft.com/office/drawing/2014/main" id="{C4018132-0CC1-4A9A-B6E3-75093F9678A7}"/>
                  </a:ext>
                </a:extLst>
              </p:cNvPr>
              <p:cNvSpPr/>
              <p:nvPr/>
            </p:nvSpPr>
            <p:spPr>
              <a:xfrm>
                <a:off x="7390435" y="3744950"/>
                <a:ext cx="294178" cy="291162"/>
              </a:xfrm>
              <a:custGeom>
                <a:avLst/>
                <a:gdLst/>
                <a:ahLst/>
                <a:cxnLst/>
                <a:rect l="l" t="t" r="r" b="b"/>
                <a:pathLst>
                  <a:path w="9264" h="9169" extrusionOk="0">
                    <a:moveTo>
                      <a:pt x="4668" y="0"/>
                    </a:moveTo>
                    <a:cubicBezTo>
                      <a:pt x="3441" y="0"/>
                      <a:pt x="2287" y="477"/>
                      <a:pt x="1417" y="1334"/>
                    </a:cubicBezTo>
                    <a:cubicBezTo>
                      <a:pt x="1358" y="1393"/>
                      <a:pt x="1358" y="1501"/>
                      <a:pt x="1417" y="1572"/>
                    </a:cubicBezTo>
                    <a:cubicBezTo>
                      <a:pt x="1447" y="1602"/>
                      <a:pt x="1489" y="1617"/>
                      <a:pt x="1532" y="1617"/>
                    </a:cubicBezTo>
                    <a:cubicBezTo>
                      <a:pt x="1575" y="1617"/>
                      <a:pt x="1620" y="1602"/>
                      <a:pt x="1655" y="1572"/>
                    </a:cubicBezTo>
                    <a:cubicBezTo>
                      <a:pt x="2465" y="774"/>
                      <a:pt x="3537" y="322"/>
                      <a:pt x="4668" y="322"/>
                    </a:cubicBezTo>
                    <a:cubicBezTo>
                      <a:pt x="5799" y="322"/>
                      <a:pt x="6870" y="774"/>
                      <a:pt x="7668" y="1572"/>
                    </a:cubicBezTo>
                    <a:cubicBezTo>
                      <a:pt x="8478" y="2382"/>
                      <a:pt x="8918" y="3453"/>
                      <a:pt x="8918" y="4584"/>
                    </a:cubicBezTo>
                    <a:cubicBezTo>
                      <a:pt x="8918" y="5715"/>
                      <a:pt x="8478" y="6787"/>
                      <a:pt x="7668" y="7585"/>
                    </a:cubicBezTo>
                    <a:cubicBezTo>
                      <a:pt x="6841" y="8412"/>
                      <a:pt x="5751" y="8826"/>
                      <a:pt x="4662" y="8826"/>
                    </a:cubicBezTo>
                    <a:cubicBezTo>
                      <a:pt x="3572" y="8826"/>
                      <a:pt x="2483" y="8412"/>
                      <a:pt x="1655" y="7585"/>
                    </a:cubicBezTo>
                    <a:cubicBezTo>
                      <a:pt x="953" y="6882"/>
                      <a:pt x="524" y="5965"/>
                      <a:pt x="441" y="4977"/>
                    </a:cubicBezTo>
                    <a:cubicBezTo>
                      <a:pt x="346" y="4013"/>
                      <a:pt x="596" y="3037"/>
                      <a:pt x="1132" y="2227"/>
                    </a:cubicBezTo>
                    <a:cubicBezTo>
                      <a:pt x="1179" y="2155"/>
                      <a:pt x="1167" y="2048"/>
                      <a:pt x="1096" y="1989"/>
                    </a:cubicBezTo>
                    <a:cubicBezTo>
                      <a:pt x="1066" y="1972"/>
                      <a:pt x="1035" y="1964"/>
                      <a:pt x="1005" y="1964"/>
                    </a:cubicBezTo>
                    <a:cubicBezTo>
                      <a:pt x="950" y="1964"/>
                      <a:pt x="896" y="1990"/>
                      <a:pt x="858" y="2036"/>
                    </a:cubicBezTo>
                    <a:cubicBezTo>
                      <a:pt x="274" y="2894"/>
                      <a:pt x="1" y="3953"/>
                      <a:pt x="108" y="5013"/>
                    </a:cubicBezTo>
                    <a:cubicBezTo>
                      <a:pt x="215" y="6073"/>
                      <a:pt x="679" y="7085"/>
                      <a:pt x="1429" y="7823"/>
                    </a:cubicBezTo>
                    <a:cubicBezTo>
                      <a:pt x="2322" y="8716"/>
                      <a:pt x="3501" y="9168"/>
                      <a:pt x="4680" y="9168"/>
                    </a:cubicBezTo>
                    <a:cubicBezTo>
                      <a:pt x="5858" y="9168"/>
                      <a:pt x="7025" y="8716"/>
                      <a:pt x="7918" y="7823"/>
                    </a:cubicBezTo>
                    <a:cubicBezTo>
                      <a:pt x="8787" y="6966"/>
                      <a:pt x="9264" y="5799"/>
                      <a:pt x="9264" y="4584"/>
                    </a:cubicBezTo>
                    <a:cubicBezTo>
                      <a:pt x="9264" y="3358"/>
                      <a:pt x="8787" y="2203"/>
                      <a:pt x="7906" y="1334"/>
                    </a:cubicBezTo>
                    <a:cubicBezTo>
                      <a:pt x="7049" y="477"/>
                      <a:pt x="5882" y="0"/>
                      <a:pt x="4668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122" name="Google Shape;945;p33">
                <a:extLst>
                  <a:ext uri="{FF2B5EF4-FFF2-40B4-BE49-F238E27FC236}">
                    <a16:creationId xmlns:a16="http://schemas.microsoft.com/office/drawing/2014/main" id="{7214CFAA-6BA8-4654-B685-CF8BD76B29F1}"/>
                  </a:ext>
                </a:extLst>
              </p:cNvPr>
              <p:cNvSpPr/>
              <p:nvPr/>
            </p:nvSpPr>
            <p:spPr>
              <a:xfrm>
                <a:off x="7408948" y="3772259"/>
                <a:ext cx="259407" cy="236257"/>
              </a:xfrm>
              <a:custGeom>
                <a:avLst/>
                <a:gdLst/>
                <a:ahLst/>
                <a:cxnLst/>
                <a:rect l="l" t="t" r="r" b="b"/>
                <a:pathLst>
                  <a:path w="8169" h="7440" extrusionOk="0">
                    <a:moveTo>
                      <a:pt x="4085" y="319"/>
                    </a:moveTo>
                    <a:cubicBezTo>
                      <a:pt x="4942" y="319"/>
                      <a:pt x="5823" y="653"/>
                      <a:pt x="6478" y="1319"/>
                    </a:cubicBezTo>
                    <a:cubicBezTo>
                      <a:pt x="7800" y="2653"/>
                      <a:pt x="7800" y="4796"/>
                      <a:pt x="6478" y="6117"/>
                    </a:cubicBezTo>
                    <a:cubicBezTo>
                      <a:pt x="5817" y="6778"/>
                      <a:pt x="4951" y="7109"/>
                      <a:pt x="4083" y="7109"/>
                    </a:cubicBezTo>
                    <a:cubicBezTo>
                      <a:pt x="3216" y="7109"/>
                      <a:pt x="2346" y="6778"/>
                      <a:pt x="1680" y="6117"/>
                    </a:cubicBezTo>
                    <a:cubicBezTo>
                      <a:pt x="358" y="4796"/>
                      <a:pt x="358" y="2653"/>
                      <a:pt x="1680" y="1319"/>
                    </a:cubicBezTo>
                    <a:cubicBezTo>
                      <a:pt x="2335" y="664"/>
                      <a:pt x="3216" y="319"/>
                      <a:pt x="4085" y="319"/>
                    </a:cubicBezTo>
                    <a:close/>
                    <a:moveTo>
                      <a:pt x="4088" y="1"/>
                    </a:moveTo>
                    <a:cubicBezTo>
                      <a:pt x="3132" y="1"/>
                      <a:pt x="2174" y="361"/>
                      <a:pt x="1442" y="1081"/>
                    </a:cubicBezTo>
                    <a:cubicBezTo>
                      <a:pt x="1" y="2534"/>
                      <a:pt x="1" y="4891"/>
                      <a:pt x="1442" y="6356"/>
                    </a:cubicBezTo>
                    <a:cubicBezTo>
                      <a:pt x="2180" y="7082"/>
                      <a:pt x="3120" y="7439"/>
                      <a:pt x="4085" y="7439"/>
                    </a:cubicBezTo>
                    <a:cubicBezTo>
                      <a:pt x="5037" y="7439"/>
                      <a:pt x="5978" y="7082"/>
                      <a:pt x="6716" y="6356"/>
                    </a:cubicBezTo>
                    <a:cubicBezTo>
                      <a:pt x="8169" y="4891"/>
                      <a:pt x="8169" y="2546"/>
                      <a:pt x="6716" y="1081"/>
                    </a:cubicBezTo>
                    <a:cubicBezTo>
                      <a:pt x="5996" y="361"/>
                      <a:pt x="5043" y="1"/>
                      <a:pt x="4088" y="1"/>
                    </a:cubicBezTo>
                    <a:close/>
                  </a:path>
                </a:pathLst>
              </a:custGeom>
              <a:grpFill/>
              <a:ln w="9525"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123" name="Google Shape;946;p33">
                <a:extLst>
                  <a:ext uri="{FF2B5EF4-FFF2-40B4-BE49-F238E27FC236}">
                    <a16:creationId xmlns:a16="http://schemas.microsoft.com/office/drawing/2014/main" id="{A8200647-1B04-401F-9B5B-19B39A37E1D8}"/>
                  </a:ext>
                </a:extLst>
              </p:cNvPr>
              <p:cNvSpPr/>
              <p:nvPr/>
            </p:nvSpPr>
            <p:spPr>
              <a:xfrm>
                <a:off x="7487986" y="3680868"/>
                <a:ext cx="274522" cy="259565"/>
              </a:xfrm>
              <a:custGeom>
                <a:avLst/>
                <a:gdLst/>
                <a:ahLst/>
                <a:cxnLst/>
                <a:rect l="l" t="t" r="r" b="b"/>
                <a:pathLst>
                  <a:path w="8645" h="8174" extrusionOk="0">
                    <a:moveTo>
                      <a:pt x="3614" y="0"/>
                    </a:moveTo>
                    <a:cubicBezTo>
                      <a:pt x="2438" y="0"/>
                      <a:pt x="1262" y="447"/>
                      <a:pt x="369" y="1340"/>
                    </a:cubicBezTo>
                    <a:cubicBezTo>
                      <a:pt x="262" y="1447"/>
                      <a:pt x="167" y="1566"/>
                      <a:pt x="60" y="1685"/>
                    </a:cubicBezTo>
                    <a:cubicBezTo>
                      <a:pt x="0" y="1756"/>
                      <a:pt x="12" y="1864"/>
                      <a:pt x="84" y="1923"/>
                    </a:cubicBezTo>
                    <a:cubicBezTo>
                      <a:pt x="118" y="1948"/>
                      <a:pt x="155" y="1960"/>
                      <a:pt x="191" y="1960"/>
                    </a:cubicBezTo>
                    <a:cubicBezTo>
                      <a:pt x="240" y="1960"/>
                      <a:pt x="287" y="1936"/>
                      <a:pt x="322" y="1887"/>
                    </a:cubicBezTo>
                    <a:cubicBezTo>
                      <a:pt x="417" y="1792"/>
                      <a:pt x="500" y="1685"/>
                      <a:pt x="608" y="1578"/>
                    </a:cubicBezTo>
                    <a:cubicBezTo>
                      <a:pt x="1435" y="750"/>
                      <a:pt x="2524" y="337"/>
                      <a:pt x="3614" y="337"/>
                    </a:cubicBezTo>
                    <a:cubicBezTo>
                      <a:pt x="4703" y="337"/>
                      <a:pt x="5793" y="750"/>
                      <a:pt x="6620" y="1578"/>
                    </a:cubicBezTo>
                    <a:cubicBezTo>
                      <a:pt x="8275" y="3233"/>
                      <a:pt x="8275" y="5936"/>
                      <a:pt x="6620" y="7591"/>
                    </a:cubicBezTo>
                    <a:cubicBezTo>
                      <a:pt x="6513" y="7698"/>
                      <a:pt x="6418" y="7781"/>
                      <a:pt x="6311" y="7876"/>
                    </a:cubicBezTo>
                    <a:cubicBezTo>
                      <a:pt x="6239" y="7936"/>
                      <a:pt x="6215" y="8043"/>
                      <a:pt x="6275" y="8114"/>
                    </a:cubicBezTo>
                    <a:cubicBezTo>
                      <a:pt x="6311" y="8162"/>
                      <a:pt x="6358" y="8174"/>
                      <a:pt x="6418" y="8174"/>
                    </a:cubicBezTo>
                    <a:cubicBezTo>
                      <a:pt x="6454" y="8174"/>
                      <a:pt x="6489" y="8162"/>
                      <a:pt x="6513" y="8126"/>
                    </a:cubicBezTo>
                    <a:cubicBezTo>
                      <a:pt x="6632" y="8043"/>
                      <a:pt x="6751" y="7936"/>
                      <a:pt x="6858" y="7817"/>
                    </a:cubicBezTo>
                    <a:cubicBezTo>
                      <a:pt x="8644" y="6031"/>
                      <a:pt x="8644" y="3126"/>
                      <a:pt x="6858" y="1340"/>
                    </a:cubicBezTo>
                    <a:cubicBezTo>
                      <a:pt x="5965" y="447"/>
                      <a:pt x="4790" y="0"/>
                      <a:pt x="3614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128" name="Google Shape;947;p33">
                <a:extLst>
                  <a:ext uri="{FF2B5EF4-FFF2-40B4-BE49-F238E27FC236}">
                    <a16:creationId xmlns:a16="http://schemas.microsoft.com/office/drawing/2014/main" id="{E390B183-925C-4E5E-8FD0-30EAD3256ED1}"/>
                  </a:ext>
                </a:extLst>
              </p:cNvPr>
              <p:cNvSpPr/>
              <p:nvPr/>
            </p:nvSpPr>
            <p:spPr>
              <a:xfrm>
                <a:off x="7691758" y="3789502"/>
                <a:ext cx="34073" cy="102918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3241" extrusionOk="0">
                    <a:moveTo>
                      <a:pt x="589" y="1"/>
                    </a:moveTo>
                    <a:cubicBezTo>
                      <a:pt x="580" y="1"/>
                      <a:pt x="570" y="1"/>
                      <a:pt x="560" y="2"/>
                    </a:cubicBezTo>
                    <a:cubicBezTo>
                      <a:pt x="477" y="38"/>
                      <a:pt x="429" y="121"/>
                      <a:pt x="441" y="217"/>
                    </a:cubicBezTo>
                    <a:cubicBezTo>
                      <a:pt x="715" y="1157"/>
                      <a:pt x="560" y="2145"/>
                      <a:pt x="37" y="2967"/>
                    </a:cubicBezTo>
                    <a:cubicBezTo>
                      <a:pt x="1" y="3038"/>
                      <a:pt x="13" y="3146"/>
                      <a:pt x="84" y="3205"/>
                    </a:cubicBezTo>
                    <a:cubicBezTo>
                      <a:pt x="120" y="3217"/>
                      <a:pt x="144" y="3241"/>
                      <a:pt x="167" y="3241"/>
                    </a:cubicBezTo>
                    <a:cubicBezTo>
                      <a:pt x="239" y="3241"/>
                      <a:pt x="275" y="3205"/>
                      <a:pt x="310" y="3158"/>
                    </a:cubicBezTo>
                    <a:cubicBezTo>
                      <a:pt x="906" y="2265"/>
                      <a:pt x="1072" y="1169"/>
                      <a:pt x="775" y="121"/>
                    </a:cubicBezTo>
                    <a:cubicBezTo>
                      <a:pt x="743" y="47"/>
                      <a:pt x="672" y="1"/>
                      <a:pt x="589" y="1"/>
                    </a:cubicBezTo>
                    <a:close/>
                  </a:path>
                </a:pathLst>
              </a:custGeom>
              <a:grpFill/>
              <a:ln w="9525"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129" name="Google Shape;948;p33">
                <a:extLst>
                  <a:ext uri="{FF2B5EF4-FFF2-40B4-BE49-F238E27FC236}">
                    <a16:creationId xmlns:a16="http://schemas.microsoft.com/office/drawing/2014/main" id="{AF3E4704-31CA-4E67-81FD-33C732DCDFCE}"/>
                  </a:ext>
                </a:extLst>
              </p:cNvPr>
              <p:cNvSpPr/>
              <p:nvPr/>
            </p:nvSpPr>
            <p:spPr>
              <a:xfrm>
                <a:off x="7536000" y="3708082"/>
                <a:ext cx="173192" cy="72052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2269" extrusionOk="0">
                    <a:moveTo>
                      <a:pt x="2121" y="0"/>
                    </a:moveTo>
                    <a:cubicBezTo>
                      <a:pt x="1410" y="0"/>
                      <a:pt x="707" y="204"/>
                      <a:pt x="108" y="590"/>
                    </a:cubicBezTo>
                    <a:cubicBezTo>
                      <a:pt x="36" y="638"/>
                      <a:pt x="0" y="733"/>
                      <a:pt x="60" y="828"/>
                    </a:cubicBezTo>
                    <a:cubicBezTo>
                      <a:pt x="91" y="874"/>
                      <a:pt x="147" y="906"/>
                      <a:pt x="205" y="906"/>
                    </a:cubicBezTo>
                    <a:cubicBezTo>
                      <a:pt x="237" y="906"/>
                      <a:pt x="269" y="897"/>
                      <a:pt x="298" y="876"/>
                    </a:cubicBezTo>
                    <a:cubicBezTo>
                      <a:pt x="841" y="534"/>
                      <a:pt x="1478" y="344"/>
                      <a:pt x="2123" y="344"/>
                    </a:cubicBezTo>
                    <a:cubicBezTo>
                      <a:pt x="2241" y="344"/>
                      <a:pt x="2359" y="351"/>
                      <a:pt x="2477" y="364"/>
                    </a:cubicBezTo>
                    <a:cubicBezTo>
                      <a:pt x="3251" y="435"/>
                      <a:pt x="3977" y="792"/>
                      <a:pt x="4513" y="1328"/>
                    </a:cubicBezTo>
                    <a:cubicBezTo>
                      <a:pt x="4763" y="1590"/>
                      <a:pt x="4977" y="1864"/>
                      <a:pt x="5120" y="2185"/>
                    </a:cubicBezTo>
                    <a:cubicBezTo>
                      <a:pt x="5156" y="2245"/>
                      <a:pt x="5215" y="2269"/>
                      <a:pt x="5275" y="2269"/>
                    </a:cubicBezTo>
                    <a:cubicBezTo>
                      <a:pt x="5299" y="2269"/>
                      <a:pt x="5323" y="2269"/>
                      <a:pt x="5346" y="2257"/>
                    </a:cubicBezTo>
                    <a:cubicBezTo>
                      <a:pt x="5418" y="2197"/>
                      <a:pt x="5453" y="2102"/>
                      <a:pt x="5406" y="2019"/>
                    </a:cubicBezTo>
                    <a:cubicBezTo>
                      <a:pt x="5227" y="1673"/>
                      <a:pt x="5001" y="1364"/>
                      <a:pt x="4739" y="1102"/>
                    </a:cubicBezTo>
                    <a:cubicBezTo>
                      <a:pt x="4144" y="507"/>
                      <a:pt x="3334" y="114"/>
                      <a:pt x="2489" y="18"/>
                    </a:cubicBezTo>
                    <a:cubicBezTo>
                      <a:pt x="2366" y="6"/>
                      <a:pt x="2243" y="0"/>
                      <a:pt x="2121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</p:grpSp>
        <p:pic>
          <p:nvPicPr>
            <p:cNvPr id="119" name="Рисунок 118">
              <a:extLst>
                <a:ext uri="{FF2B5EF4-FFF2-40B4-BE49-F238E27FC236}">
                  <a16:creationId xmlns:a16="http://schemas.microsoft.com/office/drawing/2014/main" id="{152410A9-C21E-460E-8C36-36A4E1C79F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953503" y="1802539"/>
              <a:ext cx="165349" cy="225988"/>
            </a:xfrm>
            <a:prstGeom prst="rect">
              <a:avLst/>
            </a:prstGeom>
          </p:spPr>
        </p:pic>
      </p:grpSp>
      <p:grpSp>
        <p:nvGrpSpPr>
          <p:cNvPr id="329" name="Группа 328">
            <a:extLst>
              <a:ext uri="{FF2B5EF4-FFF2-40B4-BE49-F238E27FC236}">
                <a16:creationId xmlns:a16="http://schemas.microsoft.com/office/drawing/2014/main" id="{7ACDC48C-040E-B5EA-97CD-8B843AF10FBC}"/>
              </a:ext>
            </a:extLst>
          </p:cNvPr>
          <p:cNvGrpSpPr/>
          <p:nvPr/>
        </p:nvGrpSpPr>
        <p:grpSpPr>
          <a:xfrm>
            <a:off x="4615402" y="1604496"/>
            <a:ext cx="504191" cy="503139"/>
            <a:chOff x="4522988" y="1574265"/>
            <a:chExt cx="575779" cy="574578"/>
          </a:xfrm>
        </p:grpSpPr>
        <p:grpSp>
          <p:nvGrpSpPr>
            <p:cNvPr id="130" name="Google Shape;2040;p35">
              <a:extLst>
                <a:ext uri="{FF2B5EF4-FFF2-40B4-BE49-F238E27FC236}">
                  <a16:creationId xmlns:a16="http://schemas.microsoft.com/office/drawing/2014/main" id="{911E5930-BBE7-4F54-99F1-901920B6B251}"/>
                </a:ext>
              </a:extLst>
            </p:cNvPr>
            <p:cNvGrpSpPr/>
            <p:nvPr/>
          </p:nvGrpSpPr>
          <p:grpSpPr>
            <a:xfrm>
              <a:off x="4522988" y="1574265"/>
              <a:ext cx="575779" cy="574578"/>
              <a:chOff x="3996113" y="4291176"/>
              <a:chExt cx="336512" cy="335048"/>
            </a:xfrm>
            <a:solidFill>
              <a:srgbClr val="099A85"/>
            </a:solidFill>
          </p:grpSpPr>
          <p:sp>
            <p:nvSpPr>
              <p:cNvPr id="132" name="Google Shape;2042;p35">
                <a:extLst>
                  <a:ext uri="{FF2B5EF4-FFF2-40B4-BE49-F238E27FC236}">
                    <a16:creationId xmlns:a16="http://schemas.microsoft.com/office/drawing/2014/main" id="{4556E86E-048A-462E-A1F4-B9F019311C09}"/>
                  </a:ext>
                </a:extLst>
              </p:cNvPr>
              <p:cNvSpPr/>
              <p:nvPr/>
            </p:nvSpPr>
            <p:spPr>
              <a:xfrm>
                <a:off x="4226894" y="4523485"/>
                <a:ext cx="52324" cy="51942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632" extrusionOk="0">
                    <a:moveTo>
                      <a:pt x="822" y="310"/>
                    </a:moveTo>
                    <a:cubicBezTo>
                      <a:pt x="1108" y="310"/>
                      <a:pt x="1322" y="536"/>
                      <a:pt x="1322" y="822"/>
                    </a:cubicBezTo>
                    <a:cubicBezTo>
                      <a:pt x="1322" y="1096"/>
                      <a:pt x="1108" y="1322"/>
                      <a:pt x="822" y="1322"/>
                    </a:cubicBezTo>
                    <a:cubicBezTo>
                      <a:pt x="536" y="1322"/>
                      <a:pt x="310" y="1096"/>
                      <a:pt x="310" y="822"/>
                    </a:cubicBezTo>
                    <a:cubicBezTo>
                      <a:pt x="310" y="536"/>
                      <a:pt x="536" y="310"/>
                      <a:pt x="822" y="310"/>
                    </a:cubicBezTo>
                    <a:close/>
                    <a:moveTo>
                      <a:pt x="822" y="0"/>
                    </a:moveTo>
                    <a:cubicBezTo>
                      <a:pt x="370" y="0"/>
                      <a:pt x="0" y="370"/>
                      <a:pt x="0" y="822"/>
                    </a:cubicBezTo>
                    <a:cubicBezTo>
                      <a:pt x="0" y="1263"/>
                      <a:pt x="370" y="1632"/>
                      <a:pt x="822" y="1632"/>
                    </a:cubicBezTo>
                    <a:cubicBezTo>
                      <a:pt x="1263" y="1632"/>
                      <a:pt x="1644" y="1263"/>
                      <a:pt x="1644" y="822"/>
                    </a:cubicBezTo>
                    <a:cubicBezTo>
                      <a:pt x="1644" y="370"/>
                      <a:pt x="1263" y="0"/>
                      <a:pt x="822" y="0"/>
                    </a:cubicBezTo>
                    <a:close/>
                  </a:path>
                </a:pathLst>
              </a:custGeom>
              <a:grpFill/>
              <a:ln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133" name="Google Shape;2043;p35">
                <a:extLst>
                  <a:ext uri="{FF2B5EF4-FFF2-40B4-BE49-F238E27FC236}">
                    <a16:creationId xmlns:a16="http://schemas.microsoft.com/office/drawing/2014/main" id="{C9274172-947A-4A68-A401-0FD239EEDE9F}"/>
                  </a:ext>
                </a:extLst>
              </p:cNvPr>
              <p:cNvSpPr/>
              <p:nvPr/>
            </p:nvSpPr>
            <p:spPr>
              <a:xfrm>
                <a:off x="3996113" y="4291176"/>
                <a:ext cx="336512" cy="335048"/>
              </a:xfrm>
              <a:custGeom>
                <a:avLst/>
                <a:gdLst/>
                <a:ahLst/>
                <a:cxnLst/>
                <a:rect l="l" t="t" r="r" b="b"/>
                <a:pathLst>
                  <a:path w="10573" h="10527" extrusionOk="0">
                    <a:moveTo>
                      <a:pt x="8216" y="5930"/>
                    </a:moveTo>
                    <a:lnTo>
                      <a:pt x="8335" y="6537"/>
                    </a:lnTo>
                    <a:cubicBezTo>
                      <a:pt x="8359" y="6597"/>
                      <a:pt x="8394" y="6645"/>
                      <a:pt x="8442" y="6657"/>
                    </a:cubicBezTo>
                    <a:cubicBezTo>
                      <a:pt x="8502" y="6668"/>
                      <a:pt x="8549" y="6692"/>
                      <a:pt x="8609" y="6716"/>
                    </a:cubicBezTo>
                    <a:cubicBezTo>
                      <a:pt x="8631" y="6729"/>
                      <a:pt x="8653" y="6734"/>
                      <a:pt x="8674" y="6734"/>
                    </a:cubicBezTo>
                    <a:cubicBezTo>
                      <a:pt x="8710" y="6734"/>
                      <a:pt x="8745" y="6719"/>
                      <a:pt x="8775" y="6704"/>
                    </a:cubicBezTo>
                    <a:lnTo>
                      <a:pt x="9252" y="6311"/>
                    </a:lnTo>
                    <a:lnTo>
                      <a:pt x="9561" y="6585"/>
                    </a:lnTo>
                    <a:lnTo>
                      <a:pt x="9264" y="7121"/>
                    </a:lnTo>
                    <a:cubicBezTo>
                      <a:pt x="9228" y="7157"/>
                      <a:pt x="9228" y="7216"/>
                      <a:pt x="9264" y="7276"/>
                    </a:cubicBezTo>
                    <a:cubicBezTo>
                      <a:pt x="9287" y="7323"/>
                      <a:pt x="9323" y="7371"/>
                      <a:pt x="9347" y="7430"/>
                    </a:cubicBezTo>
                    <a:cubicBezTo>
                      <a:pt x="9383" y="7478"/>
                      <a:pt x="9430" y="7514"/>
                      <a:pt x="9490" y="7514"/>
                    </a:cubicBezTo>
                    <a:lnTo>
                      <a:pt x="10109" y="7538"/>
                    </a:lnTo>
                    <a:lnTo>
                      <a:pt x="10180" y="7942"/>
                    </a:lnTo>
                    <a:lnTo>
                      <a:pt x="9645" y="8157"/>
                    </a:lnTo>
                    <a:cubicBezTo>
                      <a:pt x="9585" y="8181"/>
                      <a:pt x="9561" y="8240"/>
                      <a:pt x="9549" y="8276"/>
                    </a:cubicBezTo>
                    <a:cubicBezTo>
                      <a:pt x="9549" y="8335"/>
                      <a:pt x="9526" y="8383"/>
                      <a:pt x="9514" y="8442"/>
                    </a:cubicBezTo>
                    <a:cubicBezTo>
                      <a:pt x="9502" y="8502"/>
                      <a:pt x="9514" y="8562"/>
                      <a:pt x="9561" y="8597"/>
                    </a:cubicBezTo>
                    <a:lnTo>
                      <a:pt x="10014" y="8990"/>
                    </a:lnTo>
                    <a:lnTo>
                      <a:pt x="9811" y="9347"/>
                    </a:lnTo>
                    <a:lnTo>
                      <a:pt x="9228" y="9157"/>
                    </a:lnTo>
                    <a:cubicBezTo>
                      <a:pt x="9213" y="9154"/>
                      <a:pt x="9198" y="9152"/>
                      <a:pt x="9184" y="9152"/>
                    </a:cubicBezTo>
                    <a:cubicBezTo>
                      <a:pt x="9141" y="9152"/>
                      <a:pt x="9103" y="9166"/>
                      <a:pt x="9085" y="9193"/>
                    </a:cubicBezTo>
                    <a:cubicBezTo>
                      <a:pt x="9037" y="9228"/>
                      <a:pt x="8990" y="9264"/>
                      <a:pt x="8954" y="9288"/>
                    </a:cubicBezTo>
                    <a:cubicBezTo>
                      <a:pt x="8906" y="9324"/>
                      <a:pt x="8871" y="9383"/>
                      <a:pt x="8895" y="9443"/>
                    </a:cubicBezTo>
                    <a:lnTo>
                      <a:pt x="8978" y="10050"/>
                    </a:lnTo>
                    <a:lnTo>
                      <a:pt x="8597" y="10181"/>
                    </a:lnTo>
                    <a:lnTo>
                      <a:pt x="8264" y="9669"/>
                    </a:lnTo>
                    <a:cubicBezTo>
                      <a:pt x="8228" y="9621"/>
                      <a:pt x="8192" y="9585"/>
                      <a:pt x="8133" y="9585"/>
                    </a:cubicBezTo>
                    <a:lnTo>
                      <a:pt x="7954" y="9585"/>
                    </a:lnTo>
                    <a:cubicBezTo>
                      <a:pt x="7894" y="9585"/>
                      <a:pt x="7847" y="9621"/>
                      <a:pt x="7811" y="9669"/>
                    </a:cubicBezTo>
                    <a:lnTo>
                      <a:pt x="7490" y="10181"/>
                    </a:lnTo>
                    <a:lnTo>
                      <a:pt x="7097" y="10050"/>
                    </a:lnTo>
                    <a:lnTo>
                      <a:pt x="7192" y="9443"/>
                    </a:lnTo>
                    <a:cubicBezTo>
                      <a:pt x="7204" y="9383"/>
                      <a:pt x="7180" y="9324"/>
                      <a:pt x="7132" y="9288"/>
                    </a:cubicBezTo>
                    <a:cubicBezTo>
                      <a:pt x="7085" y="9264"/>
                      <a:pt x="7037" y="9216"/>
                      <a:pt x="7001" y="9193"/>
                    </a:cubicBezTo>
                    <a:cubicBezTo>
                      <a:pt x="6970" y="9161"/>
                      <a:pt x="6933" y="9145"/>
                      <a:pt x="6897" y="9145"/>
                    </a:cubicBezTo>
                    <a:cubicBezTo>
                      <a:pt x="6880" y="9145"/>
                      <a:pt x="6863" y="9149"/>
                      <a:pt x="6847" y="9157"/>
                    </a:cubicBezTo>
                    <a:lnTo>
                      <a:pt x="6275" y="9347"/>
                    </a:lnTo>
                    <a:lnTo>
                      <a:pt x="6061" y="8990"/>
                    </a:lnTo>
                    <a:lnTo>
                      <a:pt x="6525" y="8597"/>
                    </a:lnTo>
                    <a:cubicBezTo>
                      <a:pt x="6573" y="8550"/>
                      <a:pt x="6585" y="8502"/>
                      <a:pt x="6573" y="8442"/>
                    </a:cubicBezTo>
                    <a:cubicBezTo>
                      <a:pt x="6549" y="8383"/>
                      <a:pt x="6537" y="8335"/>
                      <a:pt x="6537" y="8276"/>
                    </a:cubicBezTo>
                    <a:cubicBezTo>
                      <a:pt x="6537" y="8216"/>
                      <a:pt x="6489" y="8169"/>
                      <a:pt x="6430" y="8157"/>
                    </a:cubicBezTo>
                    <a:lnTo>
                      <a:pt x="5847" y="7942"/>
                    </a:lnTo>
                    <a:lnTo>
                      <a:pt x="5930" y="7538"/>
                    </a:lnTo>
                    <a:lnTo>
                      <a:pt x="6549" y="7514"/>
                    </a:lnTo>
                    <a:cubicBezTo>
                      <a:pt x="6609" y="7514"/>
                      <a:pt x="6656" y="7490"/>
                      <a:pt x="6680" y="7430"/>
                    </a:cubicBezTo>
                    <a:cubicBezTo>
                      <a:pt x="6716" y="7383"/>
                      <a:pt x="6740" y="7323"/>
                      <a:pt x="6775" y="7276"/>
                    </a:cubicBezTo>
                    <a:cubicBezTo>
                      <a:pt x="6811" y="7240"/>
                      <a:pt x="6811" y="7180"/>
                      <a:pt x="6775" y="7121"/>
                    </a:cubicBezTo>
                    <a:lnTo>
                      <a:pt x="6478" y="6585"/>
                    </a:lnTo>
                    <a:lnTo>
                      <a:pt x="6787" y="6311"/>
                    </a:lnTo>
                    <a:lnTo>
                      <a:pt x="7263" y="6704"/>
                    </a:lnTo>
                    <a:cubicBezTo>
                      <a:pt x="7293" y="6719"/>
                      <a:pt x="7327" y="6729"/>
                      <a:pt x="7363" y="6729"/>
                    </a:cubicBezTo>
                    <a:cubicBezTo>
                      <a:pt x="7385" y="6729"/>
                      <a:pt x="7407" y="6725"/>
                      <a:pt x="7430" y="6716"/>
                    </a:cubicBezTo>
                    <a:cubicBezTo>
                      <a:pt x="7478" y="6704"/>
                      <a:pt x="7537" y="6668"/>
                      <a:pt x="7597" y="6657"/>
                    </a:cubicBezTo>
                    <a:cubicBezTo>
                      <a:pt x="7656" y="6645"/>
                      <a:pt x="7680" y="6597"/>
                      <a:pt x="7704" y="6537"/>
                    </a:cubicBezTo>
                    <a:lnTo>
                      <a:pt x="7823" y="5930"/>
                    </a:lnTo>
                    <a:close/>
                    <a:moveTo>
                      <a:pt x="4454" y="1"/>
                    </a:moveTo>
                    <a:cubicBezTo>
                      <a:pt x="3739" y="1"/>
                      <a:pt x="3025" y="180"/>
                      <a:pt x="2382" y="513"/>
                    </a:cubicBezTo>
                    <a:cubicBezTo>
                      <a:pt x="2310" y="561"/>
                      <a:pt x="2287" y="644"/>
                      <a:pt x="2322" y="715"/>
                    </a:cubicBezTo>
                    <a:cubicBezTo>
                      <a:pt x="2354" y="770"/>
                      <a:pt x="2405" y="799"/>
                      <a:pt x="2458" y="799"/>
                    </a:cubicBezTo>
                    <a:cubicBezTo>
                      <a:pt x="2485" y="799"/>
                      <a:pt x="2512" y="791"/>
                      <a:pt x="2537" y="775"/>
                    </a:cubicBezTo>
                    <a:cubicBezTo>
                      <a:pt x="3132" y="465"/>
                      <a:pt x="3787" y="299"/>
                      <a:pt x="4454" y="299"/>
                    </a:cubicBezTo>
                    <a:cubicBezTo>
                      <a:pt x="6728" y="299"/>
                      <a:pt x="8597" y="2168"/>
                      <a:pt x="8597" y="4442"/>
                    </a:cubicBezTo>
                    <a:cubicBezTo>
                      <a:pt x="8597" y="4847"/>
                      <a:pt x="8537" y="5228"/>
                      <a:pt x="8430" y="5621"/>
                    </a:cubicBezTo>
                    <a:lnTo>
                      <a:pt x="7740" y="5621"/>
                    </a:lnTo>
                    <a:cubicBezTo>
                      <a:pt x="7668" y="5621"/>
                      <a:pt x="7609" y="5656"/>
                      <a:pt x="7597" y="5728"/>
                    </a:cubicBezTo>
                    <a:lnTo>
                      <a:pt x="7466" y="6371"/>
                    </a:lnTo>
                    <a:lnTo>
                      <a:pt x="7442" y="6371"/>
                    </a:lnTo>
                    <a:lnTo>
                      <a:pt x="6942" y="5966"/>
                    </a:lnTo>
                    <a:cubicBezTo>
                      <a:pt x="6912" y="5948"/>
                      <a:pt x="6879" y="5939"/>
                      <a:pt x="6847" y="5939"/>
                    </a:cubicBezTo>
                    <a:cubicBezTo>
                      <a:pt x="6814" y="5939"/>
                      <a:pt x="6781" y="5948"/>
                      <a:pt x="6751" y="5966"/>
                    </a:cubicBezTo>
                    <a:lnTo>
                      <a:pt x="6239" y="6407"/>
                    </a:lnTo>
                    <a:cubicBezTo>
                      <a:pt x="6180" y="6442"/>
                      <a:pt x="6168" y="6537"/>
                      <a:pt x="6216" y="6597"/>
                    </a:cubicBezTo>
                    <a:lnTo>
                      <a:pt x="6525" y="7180"/>
                    </a:lnTo>
                    <a:cubicBezTo>
                      <a:pt x="6525" y="7180"/>
                      <a:pt x="6525" y="7192"/>
                      <a:pt x="6513" y="7192"/>
                    </a:cubicBezTo>
                    <a:lnTo>
                      <a:pt x="5858" y="7204"/>
                    </a:lnTo>
                    <a:cubicBezTo>
                      <a:pt x="5775" y="7204"/>
                      <a:pt x="5716" y="7264"/>
                      <a:pt x="5704" y="7335"/>
                    </a:cubicBezTo>
                    <a:lnTo>
                      <a:pt x="5585" y="7990"/>
                    </a:lnTo>
                    <a:cubicBezTo>
                      <a:pt x="5573" y="8073"/>
                      <a:pt x="5620" y="8145"/>
                      <a:pt x="5680" y="8157"/>
                    </a:cubicBezTo>
                    <a:lnTo>
                      <a:pt x="6013" y="8288"/>
                    </a:lnTo>
                    <a:cubicBezTo>
                      <a:pt x="5525" y="8502"/>
                      <a:pt x="5001" y="8585"/>
                      <a:pt x="4454" y="8585"/>
                    </a:cubicBezTo>
                    <a:cubicBezTo>
                      <a:pt x="2179" y="8585"/>
                      <a:pt x="322" y="6728"/>
                      <a:pt x="322" y="4454"/>
                    </a:cubicBezTo>
                    <a:cubicBezTo>
                      <a:pt x="322" y="3168"/>
                      <a:pt x="894" y="2001"/>
                      <a:pt x="1894" y="1203"/>
                    </a:cubicBezTo>
                    <a:cubicBezTo>
                      <a:pt x="1965" y="1144"/>
                      <a:pt x="1965" y="1061"/>
                      <a:pt x="1929" y="989"/>
                    </a:cubicBezTo>
                    <a:cubicBezTo>
                      <a:pt x="1895" y="942"/>
                      <a:pt x="1850" y="921"/>
                      <a:pt x="1804" y="921"/>
                    </a:cubicBezTo>
                    <a:cubicBezTo>
                      <a:pt x="1769" y="921"/>
                      <a:pt x="1734" y="933"/>
                      <a:pt x="1703" y="953"/>
                    </a:cubicBezTo>
                    <a:cubicBezTo>
                      <a:pt x="632" y="1799"/>
                      <a:pt x="1" y="3085"/>
                      <a:pt x="1" y="4454"/>
                    </a:cubicBezTo>
                    <a:cubicBezTo>
                      <a:pt x="1" y="5645"/>
                      <a:pt x="465" y="6764"/>
                      <a:pt x="1298" y="7597"/>
                    </a:cubicBezTo>
                    <a:cubicBezTo>
                      <a:pt x="2132" y="8431"/>
                      <a:pt x="3251" y="8883"/>
                      <a:pt x="4442" y="8883"/>
                    </a:cubicBezTo>
                    <a:cubicBezTo>
                      <a:pt x="5001" y="8883"/>
                      <a:pt x="5537" y="8788"/>
                      <a:pt x="6049" y="8585"/>
                    </a:cubicBezTo>
                    <a:lnTo>
                      <a:pt x="6049" y="8585"/>
                    </a:lnTo>
                    <a:lnTo>
                      <a:pt x="5775" y="8823"/>
                    </a:lnTo>
                    <a:cubicBezTo>
                      <a:pt x="5716" y="8871"/>
                      <a:pt x="5704" y="8966"/>
                      <a:pt x="5751" y="9026"/>
                    </a:cubicBezTo>
                    <a:lnTo>
                      <a:pt x="6073" y="9585"/>
                    </a:lnTo>
                    <a:cubicBezTo>
                      <a:pt x="6101" y="9632"/>
                      <a:pt x="6158" y="9664"/>
                      <a:pt x="6211" y="9664"/>
                    </a:cubicBezTo>
                    <a:cubicBezTo>
                      <a:pt x="6225" y="9664"/>
                      <a:pt x="6239" y="9662"/>
                      <a:pt x="6251" y="9657"/>
                    </a:cubicBezTo>
                    <a:lnTo>
                      <a:pt x="6882" y="9455"/>
                    </a:lnTo>
                    <a:cubicBezTo>
                      <a:pt x="6882" y="9455"/>
                      <a:pt x="6894" y="9455"/>
                      <a:pt x="6894" y="9466"/>
                    </a:cubicBezTo>
                    <a:lnTo>
                      <a:pt x="6787" y="10121"/>
                    </a:lnTo>
                    <a:cubicBezTo>
                      <a:pt x="6775" y="10193"/>
                      <a:pt x="6823" y="10276"/>
                      <a:pt x="6894" y="10288"/>
                    </a:cubicBezTo>
                    <a:lnTo>
                      <a:pt x="7525" y="10514"/>
                    </a:lnTo>
                    <a:cubicBezTo>
                      <a:pt x="7537" y="10514"/>
                      <a:pt x="7549" y="10526"/>
                      <a:pt x="7585" y="10526"/>
                    </a:cubicBezTo>
                    <a:cubicBezTo>
                      <a:pt x="7644" y="10526"/>
                      <a:pt x="7680" y="10490"/>
                      <a:pt x="7716" y="10455"/>
                    </a:cubicBezTo>
                    <a:lnTo>
                      <a:pt x="8061" y="9883"/>
                    </a:lnTo>
                    <a:lnTo>
                      <a:pt x="8073" y="9883"/>
                    </a:lnTo>
                    <a:lnTo>
                      <a:pt x="8418" y="10455"/>
                    </a:lnTo>
                    <a:cubicBezTo>
                      <a:pt x="8445" y="10499"/>
                      <a:pt x="8497" y="10523"/>
                      <a:pt x="8547" y="10523"/>
                    </a:cubicBezTo>
                    <a:cubicBezTo>
                      <a:pt x="8565" y="10523"/>
                      <a:pt x="8582" y="10520"/>
                      <a:pt x="8597" y="10514"/>
                    </a:cubicBezTo>
                    <a:lnTo>
                      <a:pt x="9216" y="10288"/>
                    </a:lnTo>
                    <a:cubicBezTo>
                      <a:pt x="9287" y="10252"/>
                      <a:pt x="9323" y="10193"/>
                      <a:pt x="9323" y="10121"/>
                    </a:cubicBezTo>
                    <a:lnTo>
                      <a:pt x="9216" y="9466"/>
                    </a:lnTo>
                    <a:cubicBezTo>
                      <a:pt x="9216" y="9466"/>
                      <a:pt x="9228" y="9466"/>
                      <a:pt x="9228" y="9455"/>
                    </a:cubicBezTo>
                    <a:lnTo>
                      <a:pt x="9859" y="9657"/>
                    </a:lnTo>
                    <a:cubicBezTo>
                      <a:pt x="9878" y="9666"/>
                      <a:pt x="9897" y="9671"/>
                      <a:pt x="9916" y="9671"/>
                    </a:cubicBezTo>
                    <a:cubicBezTo>
                      <a:pt x="9966" y="9671"/>
                      <a:pt x="10011" y="9638"/>
                      <a:pt x="10038" y="9585"/>
                    </a:cubicBezTo>
                    <a:lnTo>
                      <a:pt x="10359" y="9026"/>
                    </a:lnTo>
                    <a:cubicBezTo>
                      <a:pt x="10395" y="8966"/>
                      <a:pt x="10395" y="8871"/>
                      <a:pt x="10335" y="8823"/>
                    </a:cubicBezTo>
                    <a:lnTo>
                      <a:pt x="9847" y="8395"/>
                    </a:lnTo>
                    <a:lnTo>
                      <a:pt x="9847" y="8383"/>
                    </a:lnTo>
                    <a:lnTo>
                      <a:pt x="10454" y="8145"/>
                    </a:lnTo>
                    <a:cubicBezTo>
                      <a:pt x="10460" y="8146"/>
                      <a:pt x="10465" y="8146"/>
                      <a:pt x="10470" y="8146"/>
                    </a:cubicBezTo>
                    <a:cubicBezTo>
                      <a:pt x="10532" y="8146"/>
                      <a:pt x="10572" y="8080"/>
                      <a:pt x="10561" y="8014"/>
                    </a:cubicBezTo>
                    <a:lnTo>
                      <a:pt x="10442" y="7359"/>
                    </a:lnTo>
                    <a:cubicBezTo>
                      <a:pt x="10419" y="7288"/>
                      <a:pt x="10359" y="7240"/>
                      <a:pt x="10288" y="7228"/>
                    </a:cubicBezTo>
                    <a:lnTo>
                      <a:pt x="9633" y="7204"/>
                    </a:lnTo>
                    <a:cubicBezTo>
                      <a:pt x="9633" y="7204"/>
                      <a:pt x="9633" y="7192"/>
                      <a:pt x="9621" y="7192"/>
                    </a:cubicBezTo>
                    <a:lnTo>
                      <a:pt x="9930" y="6609"/>
                    </a:lnTo>
                    <a:cubicBezTo>
                      <a:pt x="9966" y="6549"/>
                      <a:pt x="9942" y="6466"/>
                      <a:pt x="9907" y="6418"/>
                    </a:cubicBezTo>
                    <a:lnTo>
                      <a:pt x="9395" y="5990"/>
                    </a:lnTo>
                    <a:cubicBezTo>
                      <a:pt x="9365" y="5966"/>
                      <a:pt x="9332" y="5954"/>
                      <a:pt x="9299" y="5954"/>
                    </a:cubicBezTo>
                    <a:cubicBezTo>
                      <a:pt x="9267" y="5954"/>
                      <a:pt x="9234" y="5966"/>
                      <a:pt x="9204" y="5990"/>
                    </a:cubicBezTo>
                    <a:lnTo>
                      <a:pt x="8692" y="6395"/>
                    </a:lnTo>
                    <a:lnTo>
                      <a:pt x="8680" y="6395"/>
                    </a:lnTo>
                    <a:lnTo>
                      <a:pt x="8609" y="6049"/>
                    </a:lnTo>
                    <a:lnTo>
                      <a:pt x="8609" y="6037"/>
                    </a:lnTo>
                    <a:cubicBezTo>
                      <a:pt x="8799" y="5525"/>
                      <a:pt x="8895" y="5002"/>
                      <a:pt x="8895" y="4454"/>
                    </a:cubicBezTo>
                    <a:cubicBezTo>
                      <a:pt x="8895" y="3263"/>
                      <a:pt x="8430" y="2144"/>
                      <a:pt x="7597" y="1311"/>
                    </a:cubicBezTo>
                    <a:cubicBezTo>
                      <a:pt x="6763" y="477"/>
                      <a:pt x="5644" y="1"/>
                      <a:pt x="4454" y="1"/>
                    </a:cubicBezTo>
                    <a:close/>
                  </a:path>
                </a:pathLst>
              </a:custGeom>
              <a:grpFill/>
              <a:ln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</p:grpSp>
        <p:pic>
          <p:nvPicPr>
            <p:cNvPr id="134" name="Рисунок 133">
              <a:extLst>
                <a:ext uri="{FF2B5EF4-FFF2-40B4-BE49-F238E27FC236}">
                  <a16:creationId xmlns:a16="http://schemas.microsoft.com/office/drawing/2014/main" id="{5453AC55-CD31-456C-88B1-A558C2C26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4682607" y="1690581"/>
              <a:ext cx="191118" cy="261209"/>
            </a:xfrm>
            <a:prstGeom prst="rect">
              <a:avLst/>
            </a:prstGeom>
          </p:spPr>
        </p:pic>
      </p:grpSp>
      <p:grpSp>
        <p:nvGrpSpPr>
          <p:cNvPr id="328" name="Группа 327">
            <a:extLst>
              <a:ext uri="{FF2B5EF4-FFF2-40B4-BE49-F238E27FC236}">
                <a16:creationId xmlns:a16="http://schemas.microsoft.com/office/drawing/2014/main" id="{B5290C23-5580-D3FF-7F94-A86FC27E67EB}"/>
              </a:ext>
            </a:extLst>
          </p:cNvPr>
          <p:cNvGrpSpPr/>
          <p:nvPr/>
        </p:nvGrpSpPr>
        <p:grpSpPr>
          <a:xfrm>
            <a:off x="6313617" y="1563287"/>
            <a:ext cx="510898" cy="585557"/>
            <a:chOff x="6286572" y="1480145"/>
            <a:chExt cx="583439" cy="668698"/>
          </a:xfrm>
        </p:grpSpPr>
        <p:grpSp>
          <p:nvGrpSpPr>
            <p:cNvPr id="135" name="Google Shape;2345;p36">
              <a:extLst>
                <a:ext uri="{FF2B5EF4-FFF2-40B4-BE49-F238E27FC236}">
                  <a16:creationId xmlns:a16="http://schemas.microsoft.com/office/drawing/2014/main" id="{84424050-2C20-40EE-B02B-F6C4AF9C6CDA}"/>
                </a:ext>
              </a:extLst>
            </p:cNvPr>
            <p:cNvGrpSpPr/>
            <p:nvPr/>
          </p:nvGrpSpPr>
          <p:grpSpPr>
            <a:xfrm>
              <a:off x="6286572" y="1501247"/>
              <a:ext cx="531367" cy="647596"/>
              <a:chOff x="1767069" y="3360146"/>
              <a:chExt cx="286327" cy="348164"/>
            </a:xfrm>
            <a:solidFill>
              <a:srgbClr val="099A85"/>
            </a:solidFill>
          </p:grpSpPr>
          <p:sp>
            <p:nvSpPr>
              <p:cNvPr id="136" name="Google Shape;2346;p36">
                <a:extLst>
                  <a:ext uri="{FF2B5EF4-FFF2-40B4-BE49-F238E27FC236}">
                    <a16:creationId xmlns:a16="http://schemas.microsoft.com/office/drawing/2014/main" id="{805A3C8C-56A9-47E4-AA6C-38036E4FEC66}"/>
                  </a:ext>
                </a:extLst>
              </p:cNvPr>
              <p:cNvSpPr/>
              <p:nvPr/>
            </p:nvSpPr>
            <p:spPr>
              <a:xfrm>
                <a:off x="1767069" y="3404277"/>
                <a:ext cx="228223" cy="304033"/>
              </a:xfrm>
              <a:custGeom>
                <a:avLst/>
                <a:gdLst/>
                <a:ahLst/>
                <a:cxnLst/>
                <a:rect l="l" t="t" r="r" b="b"/>
                <a:pathLst>
                  <a:path w="7204" h="9597" extrusionOk="0">
                    <a:moveTo>
                      <a:pt x="2072" y="7537"/>
                    </a:moveTo>
                    <a:lnTo>
                      <a:pt x="2072" y="9049"/>
                    </a:lnTo>
                    <a:lnTo>
                      <a:pt x="572" y="7537"/>
                    </a:lnTo>
                    <a:close/>
                    <a:moveTo>
                      <a:pt x="167" y="0"/>
                    </a:moveTo>
                    <a:cubicBezTo>
                      <a:pt x="72" y="0"/>
                      <a:pt x="0" y="72"/>
                      <a:pt x="0" y="155"/>
                    </a:cubicBezTo>
                    <a:lnTo>
                      <a:pt x="0" y="7382"/>
                    </a:lnTo>
                    <a:cubicBezTo>
                      <a:pt x="0" y="7418"/>
                      <a:pt x="12" y="7465"/>
                      <a:pt x="48" y="7501"/>
                    </a:cubicBezTo>
                    <a:lnTo>
                      <a:pt x="2096" y="9549"/>
                    </a:lnTo>
                    <a:cubicBezTo>
                      <a:pt x="2132" y="9585"/>
                      <a:pt x="2179" y="9597"/>
                      <a:pt x="2215" y="9597"/>
                    </a:cubicBezTo>
                    <a:lnTo>
                      <a:pt x="7025" y="9597"/>
                    </a:lnTo>
                    <a:cubicBezTo>
                      <a:pt x="7120" y="9597"/>
                      <a:pt x="7192" y="9513"/>
                      <a:pt x="7192" y="9430"/>
                    </a:cubicBezTo>
                    <a:lnTo>
                      <a:pt x="7192" y="7811"/>
                    </a:lnTo>
                    <a:cubicBezTo>
                      <a:pt x="7204" y="7715"/>
                      <a:pt x="7132" y="7644"/>
                      <a:pt x="7037" y="7644"/>
                    </a:cubicBezTo>
                    <a:cubicBezTo>
                      <a:pt x="6954" y="7644"/>
                      <a:pt x="6882" y="7715"/>
                      <a:pt x="6882" y="7811"/>
                    </a:cubicBezTo>
                    <a:lnTo>
                      <a:pt x="6882" y="9263"/>
                    </a:lnTo>
                    <a:lnTo>
                      <a:pt x="2382" y="9263"/>
                    </a:lnTo>
                    <a:lnTo>
                      <a:pt x="2382" y="7382"/>
                    </a:lnTo>
                    <a:cubicBezTo>
                      <a:pt x="2382" y="7287"/>
                      <a:pt x="2310" y="7215"/>
                      <a:pt x="2215" y="7215"/>
                    </a:cubicBezTo>
                    <a:lnTo>
                      <a:pt x="334" y="7215"/>
                    </a:lnTo>
                    <a:lnTo>
                      <a:pt x="334" y="322"/>
                    </a:lnTo>
                    <a:lnTo>
                      <a:pt x="1858" y="322"/>
                    </a:lnTo>
                    <a:cubicBezTo>
                      <a:pt x="1953" y="322"/>
                      <a:pt x="2024" y="250"/>
                      <a:pt x="2024" y="155"/>
                    </a:cubicBezTo>
                    <a:cubicBezTo>
                      <a:pt x="2024" y="72"/>
                      <a:pt x="1953" y="0"/>
                      <a:pt x="1858" y="0"/>
                    </a:cubicBezTo>
                    <a:close/>
                  </a:path>
                </a:pathLst>
              </a:custGeom>
              <a:grpFill/>
              <a:ln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137" name="Google Shape;2347;p36">
                <a:extLst>
                  <a:ext uri="{FF2B5EF4-FFF2-40B4-BE49-F238E27FC236}">
                    <a16:creationId xmlns:a16="http://schemas.microsoft.com/office/drawing/2014/main" id="{0FEC1790-F6BA-450C-AEE9-1F167F82E0A7}"/>
                  </a:ext>
                </a:extLst>
              </p:cNvPr>
              <p:cNvSpPr/>
              <p:nvPr/>
            </p:nvSpPr>
            <p:spPr>
              <a:xfrm>
                <a:off x="1799512" y="3360146"/>
                <a:ext cx="253884" cy="276883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8740" extrusionOk="0">
                    <a:moveTo>
                      <a:pt x="4406" y="3751"/>
                    </a:moveTo>
                    <a:cubicBezTo>
                      <a:pt x="4525" y="3870"/>
                      <a:pt x="4680" y="3965"/>
                      <a:pt x="4822" y="4048"/>
                    </a:cubicBezTo>
                    <a:lnTo>
                      <a:pt x="4822" y="4132"/>
                    </a:lnTo>
                    <a:lnTo>
                      <a:pt x="334" y="4132"/>
                    </a:lnTo>
                    <a:lnTo>
                      <a:pt x="334" y="3751"/>
                    </a:lnTo>
                    <a:close/>
                    <a:moveTo>
                      <a:pt x="5870" y="0"/>
                    </a:moveTo>
                    <a:cubicBezTo>
                      <a:pt x="4941" y="0"/>
                      <a:pt x="4156" y="583"/>
                      <a:pt x="3846" y="1405"/>
                    </a:cubicBezTo>
                    <a:lnTo>
                      <a:pt x="1477" y="1405"/>
                    </a:lnTo>
                    <a:cubicBezTo>
                      <a:pt x="1393" y="1405"/>
                      <a:pt x="1310" y="1476"/>
                      <a:pt x="1310" y="1572"/>
                    </a:cubicBezTo>
                    <a:cubicBezTo>
                      <a:pt x="1310" y="1655"/>
                      <a:pt x="1393" y="1726"/>
                      <a:pt x="1477" y="1726"/>
                    </a:cubicBezTo>
                    <a:lnTo>
                      <a:pt x="3739" y="1726"/>
                    </a:lnTo>
                    <a:cubicBezTo>
                      <a:pt x="3715" y="1869"/>
                      <a:pt x="3691" y="2012"/>
                      <a:pt x="3691" y="2167"/>
                    </a:cubicBezTo>
                    <a:cubicBezTo>
                      <a:pt x="3691" y="2643"/>
                      <a:pt x="3858" y="3084"/>
                      <a:pt x="4108" y="3441"/>
                    </a:cubicBezTo>
                    <a:lnTo>
                      <a:pt x="167" y="3441"/>
                    </a:lnTo>
                    <a:cubicBezTo>
                      <a:pt x="84" y="3441"/>
                      <a:pt x="0" y="3512"/>
                      <a:pt x="0" y="3608"/>
                    </a:cubicBezTo>
                    <a:lnTo>
                      <a:pt x="0" y="4310"/>
                    </a:lnTo>
                    <a:cubicBezTo>
                      <a:pt x="0" y="4393"/>
                      <a:pt x="84" y="4465"/>
                      <a:pt x="167" y="4465"/>
                    </a:cubicBezTo>
                    <a:lnTo>
                      <a:pt x="4977" y="4465"/>
                    </a:lnTo>
                    <a:cubicBezTo>
                      <a:pt x="5061" y="4465"/>
                      <a:pt x="5144" y="4393"/>
                      <a:pt x="5144" y="4310"/>
                    </a:cubicBezTo>
                    <a:lnTo>
                      <a:pt x="5144" y="4203"/>
                    </a:lnTo>
                    <a:cubicBezTo>
                      <a:pt x="5358" y="4274"/>
                      <a:pt x="5596" y="4322"/>
                      <a:pt x="5834" y="4322"/>
                    </a:cubicBezTo>
                    <a:lnTo>
                      <a:pt x="5834" y="8573"/>
                    </a:lnTo>
                    <a:cubicBezTo>
                      <a:pt x="5834" y="8668"/>
                      <a:pt x="5918" y="8739"/>
                      <a:pt x="6001" y="8739"/>
                    </a:cubicBezTo>
                    <a:cubicBezTo>
                      <a:pt x="6096" y="8739"/>
                      <a:pt x="6168" y="8668"/>
                      <a:pt x="6168" y="8573"/>
                    </a:cubicBezTo>
                    <a:lnTo>
                      <a:pt x="6168" y="4286"/>
                    </a:lnTo>
                    <a:cubicBezTo>
                      <a:pt x="6549" y="4227"/>
                      <a:pt x="6906" y="4084"/>
                      <a:pt x="7204" y="3834"/>
                    </a:cubicBezTo>
                    <a:cubicBezTo>
                      <a:pt x="7585" y="3512"/>
                      <a:pt x="7847" y="3096"/>
                      <a:pt x="7954" y="2619"/>
                    </a:cubicBezTo>
                    <a:cubicBezTo>
                      <a:pt x="7978" y="2536"/>
                      <a:pt x="7918" y="2441"/>
                      <a:pt x="7835" y="2429"/>
                    </a:cubicBezTo>
                    <a:cubicBezTo>
                      <a:pt x="7825" y="2428"/>
                      <a:pt x="7815" y="2427"/>
                      <a:pt x="7806" y="2427"/>
                    </a:cubicBezTo>
                    <a:cubicBezTo>
                      <a:pt x="7723" y="2427"/>
                      <a:pt x="7655" y="2473"/>
                      <a:pt x="7644" y="2548"/>
                    </a:cubicBezTo>
                    <a:cubicBezTo>
                      <a:pt x="7466" y="3381"/>
                      <a:pt x="6704" y="3989"/>
                      <a:pt x="5858" y="3989"/>
                    </a:cubicBezTo>
                    <a:cubicBezTo>
                      <a:pt x="4846" y="3989"/>
                      <a:pt x="4025" y="3179"/>
                      <a:pt x="4025" y="2167"/>
                    </a:cubicBezTo>
                    <a:cubicBezTo>
                      <a:pt x="4025" y="1155"/>
                      <a:pt x="4846" y="333"/>
                      <a:pt x="5858" y="333"/>
                    </a:cubicBezTo>
                    <a:cubicBezTo>
                      <a:pt x="6787" y="333"/>
                      <a:pt x="7585" y="1048"/>
                      <a:pt x="7680" y="1965"/>
                    </a:cubicBezTo>
                    <a:cubicBezTo>
                      <a:pt x="7704" y="2060"/>
                      <a:pt x="7775" y="2119"/>
                      <a:pt x="7858" y="2119"/>
                    </a:cubicBezTo>
                    <a:cubicBezTo>
                      <a:pt x="7954" y="2107"/>
                      <a:pt x="8013" y="2024"/>
                      <a:pt x="8013" y="1941"/>
                    </a:cubicBezTo>
                    <a:cubicBezTo>
                      <a:pt x="7954" y="1417"/>
                      <a:pt x="7716" y="929"/>
                      <a:pt x="7311" y="572"/>
                    </a:cubicBezTo>
                    <a:cubicBezTo>
                      <a:pt x="6906" y="214"/>
                      <a:pt x="6406" y="0"/>
                      <a:pt x="5870" y="0"/>
                    </a:cubicBezTo>
                    <a:close/>
                  </a:path>
                </a:pathLst>
              </a:custGeom>
              <a:grpFill/>
              <a:ln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139" name="Google Shape;2349;p36">
                <a:extLst>
                  <a:ext uri="{FF2B5EF4-FFF2-40B4-BE49-F238E27FC236}">
                    <a16:creationId xmlns:a16="http://schemas.microsoft.com/office/drawing/2014/main" id="{82BF6D3E-3767-4E7D-8B35-2FA8C6E4C77C}"/>
                  </a:ext>
                </a:extLst>
              </p:cNvPr>
              <p:cNvSpPr/>
              <p:nvPr/>
            </p:nvSpPr>
            <p:spPr>
              <a:xfrm>
                <a:off x="1800270" y="3513636"/>
                <a:ext cx="162582" cy="10233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323" extrusionOk="0">
                    <a:moveTo>
                      <a:pt x="155" y="1"/>
                    </a:moveTo>
                    <a:cubicBezTo>
                      <a:pt x="72" y="1"/>
                      <a:pt x="0" y="72"/>
                      <a:pt x="0" y="156"/>
                    </a:cubicBezTo>
                    <a:cubicBezTo>
                      <a:pt x="0" y="251"/>
                      <a:pt x="72" y="322"/>
                      <a:pt x="155" y="322"/>
                    </a:cubicBezTo>
                    <a:lnTo>
                      <a:pt x="4965" y="322"/>
                    </a:lnTo>
                    <a:cubicBezTo>
                      <a:pt x="5060" y="322"/>
                      <a:pt x="5132" y="251"/>
                      <a:pt x="5132" y="156"/>
                    </a:cubicBezTo>
                    <a:cubicBezTo>
                      <a:pt x="5132" y="72"/>
                      <a:pt x="5060" y="1"/>
                      <a:pt x="4965" y="1"/>
                    </a:cubicBezTo>
                    <a:close/>
                  </a:path>
                </a:pathLst>
              </a:custGeom>
              <a:grpFill/>
              <a:ln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140" name="Google Shape;2350;p36">
                <a:extLst>
                  <a:ext uri="{FF2B5EF4-FFF2-40B4-BE49-F238E27FC236}">
                    <a16:creationId xmlns:a16="http://schemas.microsoft.com/office/drawing/2014/main" id="{58FCE51C-96D2-43F2-B5B7-1C6B12318EB6}"/>
                  </a:ext>
                </a:extLst>
              </p:cNvPr>
              <p:cNvSpPr/>
              <p:nvPr/>
            </p:nvSpPr>
            <p:spPr>
              <a:xfrm>
                <a:off x="1800270" y="3536287"/>
                <a:ext cx="162582" cy="10201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322" extrusionOk="0">
                    <a:moveTo>
                      <a:pt x="155" y="0"/>
                    </a:moveTo>
                    <a:cubicBezTo>
                      <a:pt x="72" y="0"/>
                      <a:pt x="0" y="72"/>
                      <a:pt x="0" y="155"/>
                    </a:cubicBezTo>
                    <a:cubicBezTo>
                      <a:pt x="0" y="250"/>
                      <a:pt x="72" y="322"/>
                      <a:pt x="155" y="322"/>
                    </a:cubicBezTo>
                    <a:lnTo>
                      <a:pt x="4965" y="322"/>
                    </a:lnTo>
                    <a:cubicBezTo>
                      <a:pt x="5060" y="322"/>
                      <a:pt x="5132" y="250"/>
                      <a:pt x="5132" y="155"/>
                    </a:cubicBezTo>
                    <a:cubicBezTo>
                      <a:pt x="5132" y="72"/>
                      <a:pt x="5060" y="0"/>
                      <a:pt x="4965" y="0"/>
                    </a:cubicBezTo>
                    <a:close/>
                  </a:path>
                </a:pathLst>
              </a:custGeom>
              <a:grpFill/>
              <a:ln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141" name="Google Shape;2351;p36">
                <a:extLst>
                  <a:ext uri="{FF2B5EF4-FFF2-40B4-BE49-F238E27FC236}">
                    <a16:creationId xmlns:a16="http://schemas.microsoft.com/office/drawing/2014/main" id="{EE804BB7-40AB-4F21-AD8C-2C419BB0F661}"/>
                  </a:ext>
                </a:extLst>
              </p:cNvPr>
              <p:cNvSpPr/>
              <p:nvPr/>
            </p:nvSpPr>
            <p:spPr>
              <a:xfrm>
                <a:off x="1800270" y="3558146"/>
                <a:ext cx="162582" cy="10613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335" extrusionOk="0">
                    <a:moveTo>
                      <a:pt x="155" y="1"/>
                    </a:moveTo>
                    <a:cubicBezTo>
                      <a:pt x="72" y="1"/>
                      <a:pt x="0" y="84"/>
                      <a:pt x="0" y="168"/>
                    </a:cubicBezTo>
                    <a:cubicBezTo>
                      <a:pt x="0" y="263"/>
                      <a:pt x="72" y="334"/>
                      <a:pt x="155" y="334"/>
                    </a:cubicBezTo>
                    <a:lnTo>
                      <a:pt x="4965" y="334"/>
                    </a:lnTo>
                    <a:cubicBezTo>
                      <a:pt x="5060" y="334"/>
                      <a:pt x="5132" y="263"/>
                      <a:pt x="5132" y="168"/>
                    </a:cubicBezTo>
                    <a:cubicBezTo>
                      <a:pt x="5132" y="84"/>
                      <a:pt x="5060" y="1"/>
                      <a:pt x="4965" y="1"/>
                    </a:cubicBezTo>
                    <a:close/>
                  </a:path>
                </a:pathLst>
              </a:custGeom>
              <a:grpFill/>
              <a:ln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142" name="Google Shape;2352;p36">
                <a:extLst>
                  <a:ext uri="{FF2B5EF4-FFF2-40B4-BE49-F238E27FC236}">
                    <a16:creationId xmlns:a16="http://schemas.microsoft.com/office/drawing/2014/main" id="{621ABC50-0082-4B4F-A457-91D700580727}"/>
                  </a:ext>
                </a:extLst>
              </p:cNvPr>
              <p:cNvSpPr/>
              <p:nvPr/>
            </p:nvSpPr>
            <p:spPr>
              <a:xfrm>
                <a:off x="1800270" y="3580798"/>
                <a:ext cx="162582" cy="10581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334" extrusionOk="0">
                    <a:moveTo>
                      <a:pt x="155" y="0"/>
                    </a:moveTo>
                    <a:cubicBezTo>
                      <a:pt x="72" y="0"/>
                      <a:pt x="0" y="84"/>
                      <a:pt x="0" y="167"/>
                    </a:cubicBezTo>
                    <a:cubicBezTo>
                      <a:pt x="0" y="262"/>
                      <a:pt x="72" y="334"/>
                      <a:pt x="155" y="334"/>
                    </a:cubicBezTo>
                    <a:lnTo>
                      <a:pt x="4965" y="334"/>
                    </a:lnTo>
                    <a:cubicBezTo>
                      <a:pt x="5060" y="334"/>
                      <a:pt x="5132" y="262"/>
                      <a:pt x="5132" y="167"/>
                    </a:cubicBezTo>
                    <a:cubicBezTo>
                      <a:pt x="5132" y="84"/>
                      <a:pt x="5060" y="0"/>
                      <a:pt x="4965" y="0"/>
                    </a:cubicBezTo>
                    <a:close/>
                  </a:path>
                </a:pathLst>
              </a:custGeom>
              <a:grpFill/>
              <a:ln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904CA99-3993-49BD-876C-D16718D88F1F}"/>
                </a:ext>
              </a:extLst>
            </p:cNvPr>
            <p:cNvSpPr txBox="1"/>
            <p:nvPr/>
          </p:nvSpPr>
          <p:spPr>
            <a:xfrm>
              <a:off x="6514506" y="1480145"/>
              <a:ext cx="355505" cy="29875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100" b="1" dirty="0">
                  <a:solidFill>
                    <a:srgbClr val="099A85"/>
                  </a:solidFill>
                  <a:ea typeface="Open Sans Medium" pitchFamily="2" charset="0"/>
                  <a:cs typeface="Open Sans Medium" pitchFamily="2" charset="0"/>
                </a:rPr>
                <a:t>%</a:t>
              </a:r>
            </a:p>
          </p:txBody>
        </p:sp>
      </p:grpSp>
      <p:grpSp>
        <p:nvGrpSpPr>
          <p:cNvPr id="143" name="Google Shape;950;p33">
            <a:extLst>
              <a:ext uri="{FF2B5EF4-FFF2-40B4-BE49-F238E27FC236}">
                <a16:creationId xmlns:a16="http://schemas.microsoft.com/office/drawing/2014/main" id="{74599426-823C-42EA-AD87-087BCFD9ADAD}"/>
              </a:ext>
            </a:extLst>
          </p:cNvPr>
          <p:cNvGrpSpPr/>
          <p:nvPr/>
        </p:nvGrpSpPr>
        <p:grpSpPr>
          <a:xfrm>
            <a:off x="10130453" y="1598488"/>
            <a:ext cx="553806" cy="515155"/>
            <a:chOff x="1421638" y="4125629"/>
            <a:chExt cx="374709" cy="374010"/>
          </a:xfrm>
          <a:solidFill>
            <a:srgbClr val="099A85"/>
          </a:solidFill>
        </p:grpSpPr>
        <p:sp>
          <p:nvSpPr>
            <p:cNvPr id="144" name="Google Shape;951;p33">
              <a:extLst>
                <a:ext uri="{FF2B5EF4-FFF2-40B4-BE49-F238E27FC236}">
                  <a16:creationId xmlns:a16="http://schemas.microsoft.com/office/drawing/2014/main" id="{51A32EDB-0E22-4BEA-9F84-191BC622CC9E}"/>
                </a:ext>
              </a:extLst>
            </p:cNvPr>
            <p:cNvSpPr/>
            <p:nvPr/>
          </p:nvSpPr>
          <p:spPr>
            <a:xfrm>
              <a:off x="1421638" y="4265954"/>
              <a:ext cx="374709" cy="233685"/>
            </a:xfrm>
            <a:custGeom>
              <a:avLst/>
              <a:gdLst/>
              <a:ahLst/>
              <a:cxnLst/>
              <a:rect l="l" t="t" r="r" b="b"/>
              <a:pathLst>
                <a:path w="11800" h="7359" extrusionOk="0">
                  <a:moveTo>
                    <a:pt x="3180" y="3298"/>
                  </a:moveTo>
                  <a:lnTo>
                    <a:pt x="3180" y="7001"/>
                  </a:lnTo>
                  <a:lnTo>
                    <a:pt x="1691" y="7001"/>
                  </a:lnTo>
                  <a:lnTo>
                    <a:pt x="1691" y="3298"/>
                  </a:lnTo>
                  <a:close/>
                  <a:moveTo>
                    <a:pt x="6680" y="2370"/>
                  </a:moveTo>
                  <a:lnTo>
                    <a:pt x="6680" y="7001"/>
                  </a:lnTo>
                  <a:lnTo>
                    <a:pt x="5192" y="7001"/>
                  </a:lnTo>
                  <a:lnTo>
                    <a:pt x="5192" y="2370"/>
                  </a:lnTo>
                  <a:close/>
                  <a:moveTo>
                    <a:pt x="10180" y="345"/>
                  </a:moveTo>
                  <a:lnTo>
                    <a:pt x="10180" y="7001"/>
                  </a:lnTo>
                  <a:lnTo>
                    <a:pt x="8692" y="7001"/>
                  </a:lnTo>
                  <a:lnTo>
                    <a:pt x="8692" y="345"/>
                  </a:lnTo>
                  <a:close/>
                  <a:moveTo>
                    <a:pt x="8502" y="0"/>
                  </a:moveTo>
                  <a:cubicBezTo>
                    <a:pt x="8406" y="0"/>
                    <a:pt x="8323" y="84"/>
                    <a:pt x="8323" y="179"/>
                  </a:cubicBezTo>
                  <a:lnTo>
                    <a:pt x="8323" y="7001"/>
                  </a:lnTo>
                  <a:lnTo>
                    <a:pt x="7013" y="7001"/>
                  </a:lnTo>
                  <a:lnTo>
                    <a:pt x="7013" y="2203"/>
                  </a:lnTo>
                  <a:cubicBezTo>
                    <a:pt x="7013" y="2120"/>
                    <a:pt x="6930" y="2024"/>
                    <a:pt x="6835" y="2024"/>
                  </a:cubicBezTo>
                  <a:lnTo>
                    <a:pt x="4989" y="2024"/>
                  </a:lnTo>
                  <a:cubicBezTo>
                    <a:pt x="4894" y="2024"/>
                    <a:pt x="4811" y="2108"/>
                    <a:pt x="4811" y="2203"/>
                  </a:cubicBezTo>
                  <a:lnTo>
                    <a:pt x="4811" y="7001"/>
                  </a:lnTo>
                  <a:lnTo>
                    <a:pt x="3501" y="7001"/>
                  </a:lnTo>
                  <a:lnTo>
                    <a:pt x="3501" y="3132"/>
                  </a:lnTo>
                  <a:cubicBezTo>
                    <a:pt x="3501" y="3036"/>
                    <a:pt x="3418" y="2953"/>
                    <a:pt x="3322" y="2953"/>
                  </a:cubicBezTo>
                  <a:lnTo>
                    <a:pt x="1477" y="2953"/>
                  </a:lnTo>
                  <a:cubicBezTo>
                    <a:pt x="1382" y="2953"/>
                    <a:pt x="1298" y="3024"/>
                    <a:pt x="1298" y="3132"/>
                  </a:cubicBezTo>
                  <a:lnTo>
                    <a:pt x="1298" y="7001"/>
                  </a:lnTo>
                  <a:lnTo>
                    <a:pt x="179" y="7001"/>
                  </a:lnTo>
                  <a:cubicBezTo>
                    <a:pt x="84" y="7001"/>
                    <a:pt x="1" y="7073"/>
                    <a:pt x="1" y="7180"/>
                  </a:cubicBezTo>
                  <a:cubicBezTo>
                    <a:pt x="1" y="7287"/>
                    <a:pt x="72" y="7358"/>
                    <a:pt x="179" y="7358"/>
                  </a:cubicBezTo>
                  <a:lnTo>
                    <a:pt x="11597" y="7358"/>
                  </a:lnTo>
                  <a:cubicBezTo>
                    <a:pt x="11681" y="7358"/>
                    <a:pt x="11776" y="7287"/>
                    <a:pt x="11776" y="7180"/>
                  </a:cubicBezTo>
                  <a:cubicBezTo>
                    <a:pt x="11800" y="7073"/>
                    <a:pt x="11728" y="7001"/>
                    <a:pt x="11633" y="7001"/>
                  </a:cubicBezTo>
                  <a:lnTo>
                    <a:pt x="10526" y="7001"/>
                  </a:lnTo>
                  <a:lnTo>
                    <a:pt x="10526" y="179"/>
                  </a:lnTo>
                  <a:cubicBezTo>
                    <a:pt x="10526" y="95"/>
                    <a:pt x="10442" y="0"/>
                    <a:pt x="10347" y="0"/>
                  </a:cubicBezTo>
                  <a:close/>
                </a:path>
              </a:pathLst>
            </a:custGeom>
            <a:grpFill/>
            <a:ln>
              <a:solidFill>
                <a:srgbClr val="099A8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EB6B6"/>
                </a:solidFill>
              </a:endParaRPr>
            </a:p>
          </p:txBody>
        </p:sp>
        <p:sp>
          <p:nvSpPr>
            <p:cNvPr id="145" name="Google Shape;952;p33">
              <a:extLst>
                <a:ext uri="{FF2B5EF4-FFF2-40B4-BE49-F238E27FC236}">
                  <a16:creationId xmlns:a16="http://schemas.microsoft.com/office/drawing/2014/main" id="{29D9F78B-9EE6-4C26-B518-D95071AAFB36}"/>
                </a:ext>
              </a:extLst>
            </p:cNvPr>
            <p:cNvSpPr/>
            <p:nvPr/>
          </p:nvSpPr>
          <p:spPr>
            <a:xfrm>
              <a:off x="1428052" y="4125629"/>
              <a:ext cx="356958" cy="215585"/>
            </a:xfrm>
            <a:custGeom>
              <a:avLst/>
              <a:gdLst/>
              <a:ahLst/>
              <a:cxnLst/>
              <a:rect l="l" t="t" r="r" b="b"/>
              <a:pathLst>
                <a:path w="11241" h="6789" extrusionOk="0">
                  <a:moveTo>
                    <a:pt x="10668" y="0"/>
                  </a:moveTo>
                  <a:cubicBezTo>
                    <a:pt x="10653" y="0"/>
                    <a:pt x="10637" y="1"/>
                    <a:pt x="10621" y="2"/>
                  </a:cubicBezTo>
                  <a:lnTo>
                    <a:pt x="9145" y="181"/>
                  </a:lnTo>
                  <a:cubicBezTo>
                    <a:pt x="8847" y="216"/>
                    <a:pt x="8633" y="490"/>
                    <a:pt x="8669" y="788"/>
                  </a:cubicBezTo>
                  <a:cubicBezTo>
                    <a:pt x="8691" y="1064"/>
                    <a:pt x="8938" y="1268"/>
                    <a:pt x="9211" y="1268"/>
                  </a:cubicBezTo>
                  <a:cubicBezTo>
                    <a:pt x="9232" y="1268"/>
                    <a:pt x="9254" y="1267"/>
                    <a:pt x="9276" y="1264"/>
                  </a:cubicBezTo>
                  <a:lnTo>
                    <a:pt x="9395" y="1252"/>
                  </a:lnTo>
                  <a:lnTo>
                    <a:pt x="9395" y="1252"/>
                  </a:lnTo>
                  <a:cubicBezTo>
                    <a:pt x="7597" y="3348"/>
                    <a:pt x="5442" y="4443"/>
                    <a:pt x="3918" y="4979"/>
                  </a:cubicBezTo>
                  <a:cubicBezTo>
                    <a:pt x="2025" y="5657"/>
                    <a:pt x="561" y="5717"/>
                    <a:pt x="537" y="5717"/>
                  </a:cubicBezTo>
                  <a:cubicBezTo>
                    <a:pt x="239" y="5729"/>
                    <a:pt x="1" y="5967"/>
                    <a:pt x="25" y="6265"/>
                  </a:cubicBezTo>
                  <a:cubicBezTo>
                    <a:pt x="37" y="6562"/>
                    <a:pt x="275" y="6789"/>
                    <a:pt x="561" y="6789"/>
                  </a:cubicBezTo>
                  <a:lnTo>
                    <a:pt x="572" y="6789"/>
                  </a:lnTo>
                  <a:cubicBezTo>
                    <a:pt x="632" y="6789"/>
                    <a:pt x="2192" y="6729"/>
                    <a:pt x="4263" y="6003"/>
                  </a:cubicBezTo>
                  <a:cubicBezTo>
                    <a:pt x="5418" y="5586"/>
                    <a:pt x="6514" y="5050"/>
                    <a:pt x="7490" y="4383"/>
                  </a:cubicBezTo>
                  <a:cubicBezTo>
                    <a:pt x="7561" y="4324"/>
                    <a:pt x="7597" y="4217"/>
                    <a:pt x="7538" y="4145"/>
                  </a:cubicBezTo>
                  <a:cubicBezTo>
                    <a:pt x="7501" y="4093"/>
                    <a:pt x="7445" y="4065"/>
                    <a:pt x="7391" y="4065"/>
                  </a:cubicBezTo>
                  <a:cubicBezTo>
                    <a:pt x="7358" y="4065"/>
                    <a:pt x="7326" y="4075"/>
                    <a:pt x="7299" y="4098"/>
                  </a:cubicBezTo>
                  <a:cubicBezTo>
                    <a:pt x="6335" y="4753"/>
                    <a:pt x="5275" y="5288"/>
                    <a:pt x="4144" y="5693"/>
                  </a:cubicBezTo>
                  <a:cubicBezTo>
                    <a:pt x="2132" y="6408"/>
                    <a:pt x="632" y="6467"/>
                    <a:pt x="561" y="6467"/>
                  </a:cubicBezTo>
                  <a:cubicBezTo>
                    <a:pt x="453" y="6467"/>
                    <a:pt x="358" y="6372"/>
                    <a:pt x="358" y="6265"/>
                  </a:cubicBezTo>
                  <a:cubicBezTo>
                    <a:pt x="358" y="6169"/>
                    <a:pt x="441" y="6074"/>
                    <a:pt x="561" y="6062"/>
                  </a:cubicBezTo>
                  <a:cubicBezTo>
                    <a:pt x="572" y="6062"/>
                    <a:pt x="2085" y="6003"/>
                    <a:pt x="4037" y="5300"/>
                  </a:cubicBezTo>
                  <a:cubicBezTo>
                    <a:pt x="5680" y="4717"/>
                    <a:pt x="8026" y="3514"/>
                    <a:pt x="9943" y="1133"/>
                  </a:cubicBezTo>
                  <a:cubicBezTo>
                    <a:pt x="10035" y="1018"/>
                    <a:pt x="9949" y="847"/>
                    <a:pt x="9813" y="847"/>
                  </a:cubicBezTo>
                  <a:cubicBezTo>
                    <a:pt x="9809" y="847"/>
                    <a:pt x="9804" y="847"/>
                    <a:pt x="9800" y="847"/>
                  </a:cubicBezTo>
                  <a:lnTo>
                    <a:pt x="9252" y="931"/>
                  </a:lnTo>
                  <a:cubicBezTo>
                    <a:pt x="9244" y="932"/>
                    <a:pt x="9236" y="932"/>
                    <a:pt x="9228" y="932"/>
                  </a:cubicBezTo>
                  <a:cubicBezTo>
                    <a:pt x="9139" y="932"/>
                    <a:pt x="9049" y="874"/>
                    <a:pt x="9038" y="776"/>
                  </a:cubicBezTo>
                  <a:cubicBezTo>
                    <a:pt x="9014" y="657"/>
                    <a:pt x="9085" y="550"/>
                    <a:pt x="9204" y="538"/>
                  </a:cubicBezTo>
                  <a:lnTo>
                    <a:pt x="10681" y="359"/>
                  </a:lnTo>
                  <a:cubicBezTo>
                    <a:pt x="10688" y="358"/>
                    <a:pt x="10696" y="358"/>
                    <a:pt x="10703" y="358"/>
                  </a:cubicBezTo>
                  <a:cubicBezTo>
                    <a:pt x="10812" y="358"/>
                    <a:pt x="10895" y="438"/>
                    <a:pt x="10895" y="550"/>
                  </a:cubicBezTo>
                  <a:lnTo>
                    <a:pt x="10895" y="2026"/>
                  </a:lnTo>
                  <a:cubicBezTo>
                    <a:pt x="10895" y="2133"/>
                    <a:pt x="10812" y="2217"/>
                    <a:pt x="10705" y="2217"/>
                  </a:cubicBezTo>
                  <a:cubicBezTo>
                    <a:pt x="10598" y="2217"/>
                    <a:pt x="10514" y="2133"/>
                    <a:pt x="10514" y="2026"/>
                  </a:cubicBezTo>
                  <a:lnTo>
                    <a:pt x="10514" y="1586"/>
                  </a:lnTo>
                  <a:cubicBezTo>
                    <a:pt x="10514" y="1502"/>
                    <a:pt x="10467" y="1443"/>
                    <a:pt x="10407" y="1419"/>
                  </a:cubicBezTo>
                  <a:cubicBezTo>
                    <a:pt x="10387" y="1409"/>
                    <a:pt x="10368" y="1405"/>
                    <a:pt x="10349" y="1405"/>
                  </a:cubicBezTo>
                  <a:cubicBezTo>
                    <a:pt x="10298" y="1405"/>
                    <a:pt x="10251" y="1435"/>
                    <a:pt x="10217" y="1478"/>
                  </a:cubicBezTo>
                  <a:cubicBezTo>
                    <a:pt x="9574" y="2264"/>
                    <a:pt x="8835" y="2979"/>
                    <a:pt x="8026" y="3610"/>
                  </a:cubicBezTo>
                  <a:cubicBezTo>
                    <a:pt x="7954" y="3669"/>
                    <a:pt x="7942" y="3764"/>
                    <a:pt x="8002" y="3848"/>
                  </a:cubicBezTo>
                  <a:cubicBezTo>
                    <a:pt x="8036" y="3888"/>
                    <a:pt x="8081" y="3910"/>
                    <a:pt x="8129" y="3910"/>
                  </a:cubicBezTo>
                  <a:cubicBezTo>
                    <a:pt x="8166" y="3910"/>
                    <a:pt x="8204" y="3897"/>
                    <a:pt x="8240" y="3872"/>
                  </a:cubicBezTo>
                  <a:cubicBezTo>
                    <a:pt x="8931" y="3336"/>
                    <a:pt x="9585" y="2729"/>
                    <a:pt x="10169" y="2062"/>
                  </a:cubicBezTo>
                  <a:cubicBezTo>
                    <a:pt x="10181" y="2336"/>
                    <a:pt x="10419" y="2574"/>
                    <a:pt x="10705" y="2574"/>
                  </a:cubicBezTo>
                  <a:cubicBezTo>
                    <a:pt x="11002" y="2574"/>
                    <a:pt x="11240" y="2336"/>
                    <a:pt x="11240" y="2038"/>
                  </a:cubicBezTo>
                  <a:lnTo>
                    <a:pt x="11240" y="573"/>
                  </a:lnTo>
                  <a:cubicBezTo>
                    <a:pt x="11240" y="395"/>
                    <a:pt x="11169" y="240"/>
                    <a:pt x="11050" y="133"/>
                  </a:cubicBezTo>
                  <a:cubicBezTo>
                    <a:pt x="10943" y="47"/>
                    <a:pt x="10807" y="0"/>
                    <a:pt x="10668" y="0"/>
                  </a:cubicBezTo>
                  <a:close/>
                </a:path>
              </a:pathLst>
            </a:custGeom>
            <a:grpFill/>
            <a:ln>
              <a:solidFill>
                <a:srgbClr val="099A8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EB6B6"/>
                </a:solidFill>
              </a:endParaRPr>
            </a:p>
          </p:txBody>
        </p:sp>
      </p:grpSp>
      <p:grpSp>
        <p:nvGrpSpPr>
          <p:cNvPr id="146" name="Google Shape;1947;p35">
            <a:extLst>
              <a:ext uri="{FF2B5EF4-FFF2-40B4-BE49-F238E27FC236}">
                <a16:creationId xmlns:a16="http://schemas.microsoft.com/office/drawing/2014/main" id="{E1FB4C3D-9023-4752-9192-20CFE9BE4D63}"/>
              </a:ext>
            </a:extLst>
          </p:cNvPr>
          <p:cNvGrpSpPr/>
          <p:nvPr/>
        </p:nvGrpSpPr>
        <p:grpSpPr>
          <a:xfrm>
            <a:off x="8048483" y="1586347"/>
            <a:ext cx="597410" cy="539437"/>
            <a:chOff x="3988156" y="3380210"/>
            <a:chExt cx="353954" cy="318880"/>
          </a:xfrm>
          <a:solidFill>
            <a:srgbClr val="099A85"/>
          </a:solidFill>
        </p:grpSpPr>
        <p:sp>
          <p:nvSpPr>
            <p:cNvPr id="147" name="Google Shape;1949;p35">
              <a:extLst>
                <a:ext uri="{FF2B5EF4-FFF2-40B4-BE49-F238E27FC236}">
                  <a16:creationId xmlns:a16="http://schemas.microsoft.com/office/drawing/2014/main" id="{D9E01537-D664-4FDF-8E5F-EBB28B71CE9F}"/>
                </a:ext>
              </a:extLst>
            </p:cNvPr>
            <p:cNvSpPr/>
            <p:nvPr/>
          </p:nvSpPr>
          <p:spPr>
            <a:xfrm>
              <a:off x="4188988" y="3398001"/>
              <a:ext cx="81510" cy="81510"/>
            </a:xfrm>
            <a:custGeom>
              <a:avLst/>
              <a:gdLst/>
              <a:ahLst/>
              <a:cxnLst/>
              <a:rect l="l" t="t" r="r" b="b"/>
              <a:pathLst>
                <a:path w="2561" h="2561" extrusionOk="0">
                  <a:moveTo>
                    <a:pt x="1287" y="311"/>
                  </a:moveTo>
                  <a:cubicBezTo>
                    <a:pt x="1823" y="311"/>
                    <a:pt x="2251" y="739"/>
                    <a:pt x="2251" y="1275"/>
                  </a:cubicBezTo>
                  <a:cubicBezTo>
                    <a:pt x="2251" y="1811"/>
                    <a:pt x="1823" y="2251"/>
                    <a:pt x="1287" y="2251"/>
                  </a:cubicBezTo>
                  <a:cubicBezTo>
                    <a:pt x="751" y="2251"/>
                    <a:pt x="310" y="1811"/>
                    <a:pt x="310" y="1275"/>
                  </a:cubicBezTo>
                  <a:cubicBezTo>
                    <a:pt x="310" y="739"/>
                    <a:pt x="751" y="311"/>
                    <a:pt x="1287" y="311"/>
                  </a:cubicBezTo>
                  <a:close/>
                  <a:moveTo>
                    <a:pt x="1287" y="1"/>
                  </a:moveTo>
                  <a:cubicBezTo>
                    <a:pt x="572" y="1"/>
                    <a:pt x="1" y="584"/>
                    <a:pt x="1" y="1275"/>
                  </a:cubicBezTo>
                  <a:cubicBezTo>
                    <a:pt x="1" y="1989"/>
                    <a:pt x="584" y="2561"/>
                    <a:pt x="1287" y="2561"/>
                  </a:cubicBezTo>
                  <a:cubicBezTo>
                    <a:pt x="2001" y="2561"/>
                    <a:pt x="2561" y="1977"/>
                    <a:pt x="2561" y="1275"/>
                  </a:cubicBezTo>
                  <a:cubicBezTo>
                    <a:pt x="2561" y="584"/>
                    <a:pt x="2001" y="1"/>
                    <a:pt x="1287" y="1"/>
                  </a:cubicBezTo>
                  <a:close/>
                </a:path>
              </a:pathLst>
            </a:custGeom>
            <a:grpFill/>
            <a:ln>
              <a:solidFill>
                <a:srgbClr val="099A8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EB6B6"/>
                </a:solidFill>
              </a:endParaRPr>
            </a:p>
          </p:txBody>
        </p:sp>
        <p:sp>
          <p:nvSpPr>
            <p:cNvPr id="148" name="Google Shape;1950;p35">
              <a:extLst>
                <a:ext uri="{FF2B5EF4-FFF2-40B4-BE49-F238E27FC236}">
                  <a16:creationId xmlns:a16="http://schemas.microsoft.com/office/drawing/2014/main" id="{F54E0D69-0273-4B50-9E4D-078F0501D7C9}"/>
                </a:ext>
              </a:extLst>
            </p:cNvPr>
            <p:cNvSpPr/>
            <p:nvPr/>
          </p:nvSpPr>
          <p:spPr>
            <a:xfrm>
              <a:off x="4090863" y="3380210"/>
              <a:ext cx="195930" cy="146311"/>
            </a:xfrm>
            <a:custGeom>
              <a:avLst/>
              <a:gdLst/>
              <a:ahLst/>
              <a:cxnLst/>
              <a:rect l="l" t="t" r="r" b="b"/>
              <a:pathLst>
                <a:path w="6156" h="4597" extrusionOk="0">
                  <a:moveTo>
                    <a:pt x="1810" y="1834"/>
                  </a:moveTo>
                  <a:cubicBezTo>
                    <a:pt x="2131" y="1834"/>
                    <a:pt x="2429" y="2001"/>
                    <a:pt x="2608" y="2274"/>
                  </a:cubicBezTo>
                  <a:cubicBezTo>
                    <a:pt x="2643" y="2405"/>
                    <a:pt x="2703" y="2536"/>
                    <a:pt x="2762" y="2667"/>
                  </a:cubicBezTo>
                  <a:cubicBezTo>
                    <a:pt x="2762" y="2715"/>
                    <a:pt x="2774" y="2763"/>
                    <a:pt x="2774" y="2810"/>
                  </a:cubicBezTo>
                  <a:cubicBezTo>
                    <a:pt x="2774" y="3346"/>
                    <a:pt x="2346" y="3775"/>
                    <a:pt x="1810" y="3775"/>
                  </a:cubicBezTo>
                  <a:cubicBezTo>
                    <a:pt x="1274" y="3775"/>
                    <a:pt x="834" y="3346"/>
                    <a:pt x="834" y="2810"/>
                  </a:cubicBezTo>
                  <a:cubicBezTo>
                    <a:pt x="834" y="2274"/>
                    <a:pt x="1274" y="1834"/>
                    <a:pt x="1810" y="1834"/>
                  </a:cubicBezTo>
                  <a:close/>
                  <a:moveTo>
                    <a:pt x="1810" y="1322"/>
                  </a:moveTo>
                  <a:cubicBezTo>
                    <a:pt x="2084" y="1322"/>
                    <a:pt x="2346" y="1393"/>
                    <a:pt x="2584" y="1536"/>
                  </a:cubicBezTo>
                  <a:cubicBezTo>
                    <a:pt x="2560" y="1620"/>
                    <a:pt x="2560" y="1703"/>
                    <a:pt x="2548" y="1774"/>
                  </a:cubicBezTo>
                  <a:cubicBezTo>
                    <a:pt x="2346" y="1632"/>
                    <a:pt x="2072" y="1536"/>
                    <a:pt x="1810" y="1536"/>
                  </a:cubicBezTo>
                  <a:cubicBezTo>
                    <a:pt x="1096" y="1536"/>
                    <a:pt x="524" y="2120"/>
                    <a:pt x="524" y="2822"/>
                  </a:cubicBezTo>
                  <a:cubicBezTo>
                    <a:pt x="524" y="3537"/>
                    <a:pt x="1107" y="4096"/>
                    <a:pt x="1810" y="4096"/>
                  </a:cubicBezTo>
                  <a:cubicBezTo>
                    <a:pt x="2417" y="4096"/>
                    <a:pt x="2917" y="3668"/>
                    <a:pt x="3060" y="3108"/>
                  </a:cubicBezTo>
                  <a:cubicBezTo>
                    <a:pt x="3120" y="3167"/>
                    <a:pt x="3155" y="3203"/>
                    <a:pt x="3239" y="3263"/>
                  </a:cubicBezTo>
                  <a:cubicBezTo>
                    <a:pt x="3036" y="3882"/>
                    <a:pt x="2477" y="4299"/>
                    <a:pt x="1810" y="4299"/>
                  </a:cubicBezTo>
                  <a:cubicBezTo>
                    <a:pt x="988" y="4299"/>
                    <a:pt x="322" y="3620"/>
                    <a:pt x="322" y="2810"/>
                  </a:cubicBezTo>
                  <a:cubicBezTo>
                    <a:pt x="322" y="1989"/>
                    <a:pt x="988" y="1322"/>
                    <a:pt x="1810" y="1322"/>
                  </a:cubicBezTo>
                  <a:close/>
                  <a:moveTo>
                    <a:pt x="4382" y="0"/>
                  </a:moveTo>
                  <a:cubicBezTo>
                    <a:pt x="3608" y="0"/>
                    <a:pt x="2929" y="500"/>
                    <a:pt x="2679" y="1179"/>
                  </a:cubicBezTo>
                  <a:cubicBezTo>
                    <a:pt x="2417" y="1036"/>
                    <a:pt x="2131" y="953"/>
                    <a:pt x="1822" y="953"/>
                  </a:cubicBezTo>
                  <a:cubicBezTo>
                    <a:pt x="822" y="953"/>
                    <a:pt x="0" y="1774"/>
                    <a:pt x="0" y="2775"/>
                  </a:cubicBezTo>
                  <a:cubicBezTo>
                    <a:pt x="0" y="3775"/>
                    <a:pt x="822" y="4596"/>
                    <a:pt x="1822" y="4596"/>
                  </a:cubicBezTo>
                  <a:cubicBezTo>
                    <a:pt x="2596" y="4596"/>
                    <a:pt x="3262" y="4120"/>
                    <a:pt x="3512" y="3417"/>
                  </a:cubicBezTo>
                  <a:cubicBezTo>
                    <a:pt x="3763" y="3548"/>
                    <a:pt x="4060" y="3644"/>
                    <a:pt x="4382" y="3644"/>
                  </a:cubicBezTo>
                  <a:cubicBezTo>
                    <a:pt x="4798" y="3644"/>
                    <a:pt x="5191" y="3489"/>
                    <a:pt x="5513" y="3239"/>
                  </a:cubicBezTo>
                  <a:cubicBezTo>
                    <a:pt x="5822" y="2989"/>
                    <a:pt x="6049" y="2632"/>
                    <a:pt x="6132" y="2239"/>
                  </a:cubicBezTo>
                  <a:cubicBezTo>
                    <a:pt x="6156" y="2167"/>
                    <a:pt x="6096" y="2072"/>
                    <a:pt x="6013" y="2060"/>
                  </a:cubicBezTo>
                  <a:cubicBezTo>
                    <a:pt x="6004" y="2059"/>
                    <a:pt x="5996" y="2058"/>
                    <a:pt x="5987" y="2058"/>
                  </a:cubicBezTo>
                  <a:cubicBezTo>
                    <a:pt x="5911" y="2058"/>
                    <a:pt x="5833" y="2104"/>
                    <a:pt x="5822" y="2179"/>
                  </a:cubicBezTo>
                  <a:cubicBezTo>
                    <a:pt x="5656" y="2870"/>
                    <a:pt x="5060" y="3322"/>
                    <a:pt x="4370" y="3322"/>
                  </a:cubicBezTo>
                  <a:cubicBezTo>
                    <a:pt x="3834" y="3322"/>
                    <a:pt x="3334" y="3048"/>
                    <a:pt x="3072" y="2572"/>
                  </a:cubicBezTo>
                  <a:cubicBezTo>
                    <a:pt x="3036" y="2417"/>
                    <a:pt x="2977" y="2274"/>
                    <a:pt x="2905" y="2132"/>
                  </a:cubicBezTo>
                  <a:cubicBezTo>
                    <a:pt x="2715" y="1215"/>
                    <a:pt x="3429" y="334"/>
                    <a:pt x="4370" y="334"/>
                  </a:cubicBezTo>
                  <a:cubicBezTo>
                    <a:pt x="5060" y="334"/>
                    <a:pt x="5656" y="810"/>
                    <a:pt x="5822" y="1477"/>
                  </a:cubicBezTo>
                  <a:cubicBezTo>
                    <a:pt x="5832" y="1556"/>
                    <a:pt x="5899" y="1602"/>
                    <a:pt x="5969" y="1602"/>
                  </a:cubicBezTo>
                  <a:cubicBezTo>
                    <a:pt x="5984" y="1602"/>
                    <a:pt x="5998" y="1600"/>
                    <a:pt x="6013" y="1596"/>
                  </a:cubicBezTo>
                  <a:cubicBezTo>
                    <a:pt x="6108" y="1584"/>
                    <a:pt x="6144" y="1489"/>
                    <a:pt x="6132" y="1405"/>
                  </a:cubicBezTo>
                  <a:cubicBezTo>
                    <a:pt x="6049" y="1024"/>
                    <a:pt x="5822" y="667"/>
                    <a:pt x="5513" y="405"/>
                  </a:cubicBezTo>
                  <a:cubicBezTo>
                    <a:pt x="5191" y="155"/>
                    <a:pt x="4775" y="0"/>
                    <a:pt x="4382" y="0"/>
                  </a:cubicBezTo>
                  <a:close/>
                </a:path>
              </a:pathLst>
            </a:custGeom>
            <a:grpFill/>
            <a:ln>
              <a:solidFill>
                <a:srgbClr val="099A8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EB6B6"/>
                </a:solidFill>
              </a:endParaRPr>
            </a:p>
          </p:txBody>
        </p:sp>
        <p:sp>
          <p:nvSpPr>
            <p:cNvPr id="149" name="Google Shape;1952;p35">
              <a:extLst>
                <a:ext uri="{FF2B5EF4-FFF2-40B4-BE49-F238E27FC236}">
                  <a16:creationId xmlns:a16="http://schemas.microsoft.com/office/drawing/2014/main" id="{A2618BC9-CD63-462F-A456-D609727A7611}"/>
                </a:ext>
              </a:extLst>
            </p:cNvPr>
            <p:cNvSpPr/>
            <p:nvPr/>
          </p:nvSpPr>
          <p:spPr>
            <a:xfrm>
              <a:off x="3988156" y="3495935"/>
              <a:ext cx="353954" cy="203155"/>
            </a:xfrm>
            <a:custGeom>
              <a:avLst/>
              <a:gdLst/>
              <a:ahLst/>
              <a:cxnLst/>
              <a:rect l="l" t="t" r="r" b="b"/>
              <a:pathLst>
                <a:path w="11121" h="6383" extrusionOk="0">
                  <a:moveTo>
                    <a:pt x="3525" y="1884"/>
                  </a:moveTo>
                  <a:cubicBezTo>
                    <a:pt x="3540" y="1884"/>
                    <a:pt x="3561" y="1898"/>
                    <a:pt x="3561" y="1925"/>
                  </a:cubicBezTo>
                  <a:cubicBezTo>
                    <a:pt x="3632" y="2103"/>
                    <a:pt x="4632" y="4770"/>
                    <a:pt x="4680" y="4854"/>
                  </a:cubicBezTo>
                  <a:cubicBezTo>
                    <a:pt x="4692" y="4865"/>
                    <a:pt x="4680" y="4901"/>
                    <a:pt x="4644" y="4901"/>
                  </a:cubicBezTo>
                  <a:lnTo>
                    <a:pt x="3930" y="5163"/>
                  </a:lnTo>
                  <a:cubicBezTo>
                    <a:pt x="3882" y="5032"/>
                    <a:pt x="2870" y="2341"/>
                    <a:pt x="2799" y="2163"/>
                  </a:cubicBezTo>
                  <a:lnTo>
                    <a:pt x="3513" y="1889"/>
                  </a:lnTo>
                  <a:cubicBezTo>
                    <a:pt x="3516" y="1886"/>
                    <a:pt x="3520" y="1884"/>
                    <a:pt x="3525" y="1884"/>
                  </a:cubicBezTo>
                  <a:close/>
                  <a:moveTo>
                    <a:pt x="2501" y="2294"/>
                  </a:moveTo>
                  <a:lnTo>
                    <a:pt x="3632" y="5306"/>
                  </a:lnTo>
                  <a:cubicBezTo>
                    <a:pt x="3096" y="5496"/>
                    <a:pt x="1763" y="5997"/>
                    <a:pt x="1536" y="6092"/>
                  </a:cubicBezTo>
                  <a:cubicBezTo>
                    <a:pt x="1528" y="6095"/>
                    <a:pt x="1520" y="6096"/>
                    <a:pt x="1511" y="6096"/>
                  </a:cubicBezTo>
                  <a:cubicBezTo>
                    <a:pt x="1485" y="6096"/>
                    <a:pt x="1459" y="6081"/>
                    <a:pt x="1441" y="6044"/>
                  </a:cubicBezTo>
                  <a:lnTo>
                    <a:pt x="358" y="3175"/>
                  </a:lnTo>
                  <a:cubicBezTo>
                    <a:pt x="346" y="3139"/>
                    <a:pt x="358" y="3103"/>
                    <a:pt x="405" y="3080"/>
                  </a:cubicBezTo>
                  <a:cubicBezTo>
                    <a:pt x="1084" y="2829"/>
                    <a:pt x="2025" y="2472"/>
                    <a:pt x="2501" y="2294"/>
                  </a:cubicBezTo>
                  <a:close/>
                  <a:moveTo>
                    <a:pt x="10195" y="0"/>
                  </a:moveTo>
                  <a:cubicBezTo>
                    <a:pt x="9949" y="0"/>
                    <a:pt x="9714" y="126"/>
                    <a:pt x="9537" y="282"/>
                  </a:cubicBezTo>
                  <a:lnTo>
                    <a:pt x="7835" y="1698"/>
                  </a:lnTo>
                  <a:cubicBezTo>
                    <a:pt x="7740" y="1496"/>
                    <a:pt x="7537" y="1282"/>
                    <a:pt x="7144" y="1282"/>
                  </a:cubicBezTo>
                  <a:cubicBezTo>
                    <a:pt x="6745" y="1282"/>
                    <a:pt x="6434" y="1280"/>
                    <a:pt x="6185" y="1280"/>
                  </a:cubicBezTo>
                  <a:cubicBezTo>
                    <a:pt x="5437" y="1280"/>
                    <a:pt x="5254" y="1294"/>
                    <a:pt x="4977" y="1401"/>
                  </a:cubicBezTo>
                  <a:lnTo>
                    <a:pt x="3882" y="1853"/>
                  </a:lnTo>
                  <a:lnTo>
                    <a:pt x="3870" y="1806"/>
                  </a:lnTo>
                  <a:cubicBezTo>
                    <a:pt x="3814" y="1665"/>
                    <a:pt x="3669" y="1569"/>
                    <a:pt x="3523" y="1569"/>
                  </a:cubicBezTo>
                  <a:cubicBezTo>
                    <a:pt x="3484" y="1569"/>
                    <a:pt x="3444" y="1576"/>
                    <a:pt x="3406" y="1591"/>
                  </a:cubicBezTo>
                  <a:lnTo>
                    <a:pt x="2596" y="1913"/>
                  </a:lnTo>
                  <a:cubicBezTo>
                    <a:pt x="2239" y="2044"/>
                    <a:pt x="1084" y="2472"/>
                    <a:pt x="298" y="2770"/>
                  </a:cubicBezTo>
                  <a:cubicBezTo>
                    <a:pt x="108" y="2841"/>
                    <a:pt x="1" y="3068"/>
                    <a:pt x="72" y="3258"/>
                  </a:cubicBezTo>
                  <a:lnTo>
                    <a:pt x="1167" y="6139"/>
                  </a:lnTo>
                  <a:cubicBezTo>
                    <a:pt x="1222" y="6285"/>
                    <a:pt x="1368" y="6382"/>
                    <a:pt x="1518" y="6382"/>
                  </a:cubicBezTo>
                  <a:cubicBezTo>
                    <a:pt x="1564" y="6382"/>
                    <a:pt x="1611" y="6373"/>
                    <a:pt x="1656" y="6354"/>
                  </a:cubicBezTo>
                  <a:cubicBezTo>
                    <a:pt x="1906" y="6270"/>
                    <a:pt x="3549" y="5639"/>
                    <a:pt x="3894" y="5508"/>
                  </a:cubicBezTo>
                  <a:lnTo>
                    <a:pt x="4763" y="5175"/>
                  </a:lnTo>
                  <a:cubicBezTo>
                    <a:pt x="4942" y="5104"/>
                    <a:pt x="5049" y="4901"/>
                    <a:pt x="4965" y="4723"/>
                  </a:cubicBezTo>
                  <a:lnTo>
                    <a:pt x="4954" y="4675"/>
                  </a:lnTo>
                  <a:cubicBezTo>
                    <a:pt x="5525" y="4437"/>
                    <a:pt x="5537" y="4413"/>
                    <a:pt x="6120" y="4413"/>
                  </a:cubicBezTo>
                  <a:cubicBezTo>
                    <a:pt x="6204" y="4413"/>
                    <a:pt x="6275" y="4330"/>
                    <a:pt x="6275" y="4246"/>
                  </a:cubicBezTo>
                  <a:cubicBezTo>
                    <a:pt x="6275" y="4151"/>
                    <a:pt x="6204" y="4080"/>
                    <a:pt x="6120" y="4080"/>
                  </a:cubicBezTo>
                  <a:cubicBezTo>
                    <a:pt x="5477" y="4080"/>
                    <a:pt x="5418" y="4127"/>
                    <a:pt x="4834" y="4377"/>
                  </a:cubicBezTo>
                  <a:lnTo>
                    <a:pt x="3989" y="2127"/>
                  </a:lnTo>
                  <a:lnTo>
                    <a:pt x="5073" y="1686"/>
                  </a:lnTo>
                  <a:cubicBezTo>
                    <a:pt x="5294" y="1601"/>
                    <a:pt x="5460" y="1589"/>
                    <a:pt x="6106" y="1589"/>
                  </a:cubicBezTo>
                  <a:cubicBezTo>
                    <a:pt x="6364" y="1589"/>
                    <a:pt x="6699" y="1591"/>
                    <a:pt x="7144" y="1591"/>
                  </a:cubicBezTo>
                  <a:cubicBezTo>
                    <a:pt x="7323" y="1591"/>
                    <a:pt x="7442" y="1651"/>
                    <a:pt x="7513" y="1770"/>
                  </a:cubicBezTo>
                  <a:cubicBezTo>
                    <a:pt x="7573" y="1865"/>
                    <a:pt x="7573" y="1948"/>
                    <a:pt x="7585" y="1984"/>
                  </a:cubicBezTo>
                  <a:cubicBezTo>
                    <a:pt x="7585" y="2044"/>
                    <a:pt x="7549" y="2341"/>
                    <a:pt x="7263" y="2389"/>
                  </a:cubicBezTo>
                  <a:cubicBezTo>
                    <a:pt x="6835" y="2460"/>
                    <a:pt x="5882" y="2591"/>
                    <a:pt x="5882" y="2591"/>
                  </a:cubicBezTo>
                  <a:cubicBezTo>
                    <a:pt x="5787" y="2603"/>
                    <a:pt x="5727" y="2687"/>
                    <a:pt x="5739" y="2770"/>
                  </a:cubicBezTo>
                  <a:cubicBezTo>
                    <a:pt x="5763" y="2841"/>
                    <a:pt x="5823" y="2901"/>
                    <a:pt x="5906" y="2901"/>
                  </a:cubicBezTo>
                  <a:lnTo>
                    <a:pt x="5942" y="2901"/>
                  </a:lnTo>
                  <a:cubicBezTo>
                    <a:pt x="5954" y="2901"/>
                    <a:pt x="6894" y="2770"/>
                    <a:pt x="7335" y="2699"/>
                  </a:cubicBezTo>
                  <a:cubicBezTo>
                    <a:pt x="7740" y="2627"/>
                    <a:pt x="7882" y="2282"/>
                    <a:pt x="7918" y="2056"/>
                  </a:cubicBezTo>
                  <a:lnTo>
                    <a:pt x="9764" y="520"/>
                  </a:lnTo>
                  <a:cubicBezTo>
                    <a:pt x="9875" y="408"/>
                    <a:pt x="10028" y="311"/>
                    <a:pt x="10188" y="311"/>
                  </a:cubicBezTo>
                  <a:cubicBezTo>
                    <a:pt x="10285" y="311"/>
                    <a:pt x="10384" y="347"/>
                    <a:pt x="10478" y="436"/>
                  </a:cubicBezTo>
                  <a:cubicBezTo>
                    <a:pt x="10776" y="734"/>
                    <a:pt x="10502" y="1091"/>
                    <a:pt x="10430" y="1151"/>
                  </a:cubicBezTo>
                  <a:cubicBezTo>
                    <a:pt x="10359" y="1222"/>
                    <a:pt x="8097" y="3651"/>
                    <a:pt x="8097" y="3651"/>
                  </a:cubicBezTo>
                  <a:cubicBezTo>
                    <a:pt x="7763" y="4020"/>
                    <a:pt x="7323" y="4080"/>
                    <a:pt x="7144" y="4092"/>
                  </a:cubicBezTo>
                  <a:lnTo>
                    <a:pt x="6847" y="4092"/>
                  </a:lnTo>
                  <a:cubicBezTo>
                    <a:pt x="6751" y="4092"/>
                    <a:pt x="6680" y="4175"/>
                    <a:pt x="6680" y="4258"/>
                  </a:cubicBezTo>
                  <a:cubicBezTo>
                    <a:pt x="6680" y="4353"/>
                    <a:pt x="6751" y="4425"/>
                    <a:pt x="6847" y="4425"/>
                  </a:cubicBezTo>
                  <a:lnTo>
                    <a:pt x="7156" y="4425"/>
                  </a:lnTo>
                  <a:cubicBezTo>
                    <a:pt x="7382" y="4413"/>
                    <a:pt x="7918" y="4330"/>
                    <a:pt x="8335" y="3877"/>
                  </a:cubicBezTo>
                  <a:cubicBezTo>
                    <a:pt x="10669" y="1377"/>
                    <a:pt x="10669" y="1377"/>
                    <a:pt x="10669" y="1353"/>
                  </a:cubicBezTo>
                  <a:cubicBezTo>
                    <a:pt x="10883" y="1151"/>
                    <a:pt x="11121" y="627"/>
                    <a:pt x="10704" y="210"/>
                  </a:cubicBezTo>
                  <a:cubicBezTo>
                    <a:pt x="10539" y="60"/>
                    <a:pt x="10365" y="0"/>
                    <a:pt x="10195" y="0"/>
                  </a:cubicBezTo>
                  <a:close/>
                </a:path>
              </a:pathLst>
            </a:custGeom>
            <a:grpFill/>
            <a:ln>
              <a:solidFill>
                <a:srgbClr val="099A8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EB6B6"/>
                </a:solidFill>
              </a:endParaRPr>
            </a:p>
          </p:txBody>
        </p:sp>
      </p:grpSp>
      <p:sp>
        <p:nvSpPr>
          <p:cNvPr id="185" name="Заголовок 1">
            <a:extLst>
              <a:ext uri="{FF2B5EF4-FFF2-40B4-BE49-F238E27FC236}">
                <a16:creationId xmlns:a16="http://schemas.microsoft.com/office/drawing/2014/main" id="{C17384FE-0A6E-465E-A42A-AA61B5D49EA2}"/>
              </a:ext>
            </a:extLst>
          </p:cNvPr>
          <p:cNvSpPr txBox="1">
            <a:spLocks/>
          </p:cNvSpPr>
          <p:nvPr/>
        </p:nvSpPr>
        <p:spPr bwMode="auto">
          <a:xfrm>
            <a:off x="1602347" y="2149971"/>
            <a:ext cx="2767930" cy="63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t"/>
          <a:lstStyle>
            <a:defPPr>
              <a:defRPr lang="en-US"/>
            </a:defPPr>
            <a:lvl1pPr marL="0" marR="0" lvl="0" indent="0" defTabSz="914400" eaLnBrk="1" latinLnBrk="0" hangingPunct="1">
              <a:lnSpc>
                <a:spcPct val="90000"/>
              </a:lnSpc>
              <a:buClr>
                <a:srgbClr val="0A2973"/>
              </a:buClr>
              <a:buSzPct val="125000"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A2896"/>
                </a:solidFill>
                <a:effectLst/>
                <a:uLnTx/>
                <a:uFillTx/>
                <a:latin typeface="VTB Group Cond Book" panose="020B0506050504020204" pitchFamily="34" charset="-52"/>
                <a:ea typeface="VTB Group Cond Book" panose="020B0506050504020204" pitchFamily="34" charset="-52"/>
                <a:cs typeface="Calibri" panose="020F0502020204030204" pitchFamily="34" charset="0"/>
              </a:defRPr>
            </a:lvl1pPr>
            <a:lvl2pPr>
              <a:defRPr sz="1700" b="1">
                <a:solidFill>
                  <a:schemeClr val="tx2"/>
                </a:solidFill>
              </a:defRPr>
            </a:lvl2pPr>
            <a:lvl3pPr>
              <a:defRPr sz="1700" b="1">
                <a:solidFill>
                  <a:schemeClr val="tx2"/>
                </a:solidFill>
              </a:defRPr>
            </a:lvl3pPr>
            <a:lvl4pPr>
              <a:defRPr sz="1700" b="1">
                <a:solidFill>
                  <a:schemeClr val="tx2"/>
                </a:solidFill>
              </a:defRPr>
            </a:lvl4pPr>
            <a:lvl5pPr>
              <a:defRPr sz="1700" b="1">
                <a:solidFill>
                  <a:schemeClr val="tx2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A2973"/>
              </a:buClr>
              <a:buSzPct val="125000"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Взносы участника,</a:t>
            </a:r>
          </a:p>
          <a:p>
            <a:pPr algn="ctr">
              <a:lnSpc>
                <a:spcPts val="1500"/>
              </a:lnSpc>
              <a:defRPr/>
            </a:pPr>
            <a:r>
              <a:rPr lang="ru-RU" sz="1400" kern="0" dirty="0">
                <a:solidFill>
                  <a:srgbClr val="251A30"/>
                </a:solidFill>
                <a:latin typeface="+mn-lt"/>
                <a:ea typeface="Open Sans Medium" pitchFamily="2" charset="0"/>
                <a:cs typeface="Open Sans Medium" pitchFamily="2" charset="0"/>
              </a:rPr>
              <a:t>руб./год</a:t>
            </a:r>
          </a:p>
          <a:p>
            <a:pPr algn="ctr">
              <a:lnSpc>
                <a:spcPts val="1500"/>
              </a:lnSpc>
              <a:defRPr/>
            </a:pPr>
            <a:endParaRPr kumimoji="0" lang="ru-RU" sz="1400" i="0" u="none" strike="noStrike" kern="0" cap="none" spc="0" normalizeH="0" baseline="30000" noProof="0" dirty="0">
              <a:ln>
                <a:noFill/>
              </a:ln>
              <a:solidFill>
                <a:srgbClr val="251A30"/>
              </a:solidFill>
              <a:effectLst/>
              <a:uLnTx/>
              <a:uFillTx/>
              <a:latin typeface="+mn-lt"/>
              <a:ea typeface="Open Sans Medium" pitchFamily="2" charset="0"/>
              <a:cs typeface="Open Sans Medium" pitchFamily="2" charset="0"/>
            </a:endParaRPr>
          </a:p>
        </p:txBody>
      </p:sp>
      <p:sp>
        <p:nvSpPr>
          <p:cNvPr id="249" name="Freeform 16">
            <a:extLst>
              <a:ext uri="{FF2B5EF4-FFF2-40B4-BE49-F238E27FC236}">
                <a16:creationId xmlns:a16="http://schemas.microsoft.com/office/drawing/2014/main" id="{62F29CB5-BA64-4AF9-8C54-ECF7C3217A22}"/>
              </a:ext>
            </a:extLst>
          </p:cNvPr>
          <p:cNvSpPr>
            <a:spLocks noEditPoints="1"/>
          </p:cNvSpPr>
          <p:nvPr/>
        </p:nvSpPr>
        <p:spPr bwMode="auto">
          <a:xfrm>
            <a:off x="2641579" y="1619000"/>
            <a:ext cx="603746" cy="474131"/>
          </a:xfrm>
          <a:custGeom>
            <a:avLst/>
            <a:gdLst>
              <a:gd name="T0" fmla="*/ 160 w 160"/>
              <a:gd name="T1" fmla="*/ 19 h 139"/>
              <a:gd name="T2" fmla="*/ 88 w 160"/>
              <a:gd name="T3" fmla="*/ 19 h 139"/>
              <a:gd name="T4" fmla="*/ 124 w 160"/>
              <a:gd name="T5" fmla="*/ 8 h 139"/>
              <a:gd name="T6" fmla="*/ 124 w 160"/>
              <a:gd name="T7" fmla="*/ 29 h 139"/>
              <a:gd name="T8" fmla="*/ 124 w 160"/>
              <a:gd name="T9" fmla="*/ 8 h 139"/>
              <a:gd name="T10" fmla="*/ 146 w 160"/>
              <a:gd name="T11" fmla="*/ 54 h 139"/>
              <a:gd name="T12" fmla="*/ 89 w 160"/>
              <a:gd name="T13" fmla="*/ 44 h 139"/>
              <a:gd name="T14" fmla="*/ 96 w 160"/>
              <a:gd name="T15" fmla="*/ 40 h 139"/>
              <a:gd name="T16" fmla="*/ 152 w 160"/>
              <a:gd name="T17" fmla="*/ 40 h 139"/>
              <a:gd name="T18" fmla="*/ 159 w 160"/>
              <a:gd name="T19" fmla="*/ 43 h 139"/>
              <a:gd name="T20" fmla="*/ 146 w 160"/>
              <a:gd name="T21" fmla="*/ 74 h 139"/>
              <a:gd name="T22" fmla="*/ 89 w 160"/>
              <a:gd name="T23" fmla="*/ 64 h 139"/>
              <a:gd name="T24" fmla="*/ 96 w 160"/>
              <a:gd name="T25" fmla="*/ 61 h 139"/>
              <a:gd name="T26" fmla="*/ 152 w 160"/>
              <a:gd name="T27" fmla="*/ 60 h 139"/>
              <a:gd name="T28" fmla="*/ 159 w 160"/>
              <a:gd name="T29" fmla="*/ 63 h 139"/>
              <a:gd name="T30" fmla="*/ 146 w 160"/>
              <a:gd name="T31" fmla="*/ 95 h 139"/>
              <a:gd name="T32" fmla="*/ 89 w 160"/>
              <a:gd name="T33" fmla="*/ 84 h 139"/>
              <a:gd name="T34" fmla="*/ 96 w 160"/>
              <a:gd name="T35" fmla="*/ 81 h 139"/>
              <a:gd name="T36" fmla="*/ 152 w 160"/>
              <a:gd name="T37" fmla="*/ 81 h 139"/>
              <a:gd name="T38" fmla="*/ 159 w 160"/>
              <a:gd name="T39" fmla="*/ 83 h 139"/>
              <a:gd name="T40" fmla="*/ 146 w 160"/>
              <a:gd name="T41" fmla="*/ 115 h 139"/>
              <a:gd name="T42" fmla="*/ 89 w 160"/>
              <a:gd name="T43" fmla="*/ 105 h 139"/>
              <a:gd name="T44" fmla="*/ 96 w 160"/>
              <a:gd name="T45" fmla="*/ 101 h 139"/>
              <a:gd name="T46" fmla="*/ 152 w 160"/>
              <a:gd name="T47" fmla="*/ 101 h 139"/>
              <a:gd name="T48" fmla="*/ 159 w 160"/>
              <a:gd name="T49" fmla="*/ 104 h 139"/>
              <a:gd name="T50" fmla="*/ 146 w 160"/>
              <a:gd name="T51" fmla="*/ 135 h 139"/>
              <a:gd name="T52" fmla="*/ 89 w 160"/>
              <a:gd name="T53" fmla="*/ 125 h 139"/>
              <a:gd name="T54" fmla="*/ 96 w 160"/>
              <a:gd name="T55" fmla="*/ 122 h 139"/>
              <a:gd name="T56" fmla="*/ 152 w 160"/>
              <a:gd name="T57" fmla="*/ 121 h 139"/>
              <a:gd name="T58" fmla="*/ 159 w 160"/>
              <a:gd name="T59" fmla="*/ 124 h 139"/>
              <a:gd name="T60" fmla="*/ 59 w 160"/>
              <a:gd name="T61" fmla="*/ 95 h 139"/>
              <a:gd name="T62" fmla="*/ 1 w 160"/>
              <a:gd name="T63" fmla="*/ 84 h 139"/>
              <a:gd name="T64" fmla="*/ 8 w 160"/>
              <a:gd name="T65" fmla="*/ 81 h 139"/>
              <a:gd name="T66" fmla="*/ 64 w 160"/>
              <a:gd name="T67" fmla="*/ 81 h 139"/>
              <a:gd name="T68" fmla="*/ 72 w 160"/>
              <a:gd name="T69" fmla="*/ 83 h 139"/>
              <a:gd name="T70" fmla="*/ 59 w 160"/>
              <a:gd name="T71" fmla="*/ 115 h 139"/>
              <a:gd name="T72" fmla="*/ 1 w 160"/>
              <a:gd name="T73" fmla="*/ 105 h 139"/>
              <a:gd name="T74" fmla="*/ 8 w 160"/>
              <a:gd name="T75" fmla="*/ 101 h 139"/>
              <a:gd name="T76" fmla="*/ 64 w 160"/>
              <a:gd name="T77" fmla="*/ 101 h 139"/>
              <a:gd name="T78" fmla="*/ 72 w 160"/>
              <a:gd name="T79" fmla="*/ 104 h 139"/>
              <a:gd name="T80" fmla="*/ 59 w 160"/>
              <a:gd name="T81" fmla="*/ 135 h 139"/>
              <a:gd name="T82" fmla="*/ 1 w 160"/>
              <a:gd name="T83" fmla="*/ 125 h 139"/>
              <a:gd name="T84" fmla="*/ 8 w 160"/>
              <a:gd name="T85" fmla="*/ 122 h 139"/>
              <a:gd name="T86" fmla="*/ 64 w 160"/>
              <a:gd name="T87" fmla="*/ 121 h 139"/>
              <a:gd name="T88" fmla="*/ 72 w 160"/>
              <a:gd name="T89" fmla="*/ 124 h 139"/>
              <a:gd name="T90" fmla="*/ 0 w 160"/>
              <a:gd name="T91" fmla="*/ 59 h 139"/>
              <a:gd name="T92" fmla="*/ 72 w 160"/>
              <a:gd name="T93" fmla="*/ 59 h 139"/>
              <a:gd name="T94" fmla="*/ 36 w 160"/>
              <a:gd name="T95" fmla="*/ 70 h 139"/>
              <a:gd name="T96" fmla="*/ 36 w 160"/>
              <a:gd name="T97" fmla="*/ 49 h 139"/>
              <a:gd name="T98" fmla="*/ 36 w 160"/>
              <a:gd name="T99" fmla="*/ 7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0" h="139">
                <a:moveTo>
                  <a:pt x="124" y="37"/>
                </a:moveTo>
                <a:cubicBezTo>
                  <a:pt x="144" y="37"/>
                  <a:pt x="160" y="29"/>
                  <a:pt x="160" y="19"/>
                </a:cubicBezTo>
                <a:cubicBezTo>
                  <a:pt x="160" y="8"/>
                  <a:pt x="144" y="0"/>
                  <a:pt x="124" y="0"/>
                </a:cubicBezTo>
                <a:cubicBezTo>
                  <a:pt x="103" y="0"/>
                  <a:pt x="88" y="8"/>
                  <a:pt x="88" y="19"/>
                </a:cubicBezTo>
                <a:cubicBezTo>
                  <a:pt x="88" y="29"/>
                  <a:pt x="103" y="37"/>
                  <a:pt x="124" y="37"/>
                </a:cubicBezTo>
                <a:close/>
                <a:moveTo>
                  <a:pt x="124" y="8"/>
                </a:moveTo>
                <a:cubicBezTo>
                  <a:pt x="141" y="8"/>
                  <a:pt x="152" y="14"/>
                  <a:pt x="152" y="19"/>
                </a:cubicBezTo>
                <a:cubicBezTo>
                  <a:pt x="152" y="23"/>
                  <a:pt x="141" y="29"/>
                  <a:pt x="124" y="29"/>
                </a:cubicBezTo>
                <a:cubicBezTo>
                  <a:pt x="107" y="29"/>
                  <a:pt x="96" y="23"/>
                  <a:pt x="96" y="19"/>
                </a:cubicBezTo>
                <a:cubicBezTo>
                  <a:pt x="96" y="14"/>
                  <a:pt x="107" y="8"/>
                  <a:pt x="124" y="8"/>
                </a:cubicBezTo>
                <a:close/>
                <a:moveTo>
                  <a:pt x="159" y="43"/>
                </a:moveTo>
                <a:cubicBezTo>
                  <a:pt x="158" y="47"/>
                  <a:pt x="153" y="51"/>
                  <a:pt x="146" y="54"/>
                </a:cubicBezTo>
                <a:cubicBezTo>
                  <a:pt x="140" y="56"/>
                  <a:pt x="132" y="58"/>
                  <a:pt x="124" y="58"/>
                </a:cubicBezTo>
                <a:cubicBezTo>
                  <a:pt x="107" y="58"/>
                  <a:pt x="93" y="52"/>
                  <a:pt x="89" y="44"/>
                </a:cubicBezTo>
                <a:cubicBezTo>
                  <a:pt x="88" y="42"/>
                  <a:pt x="89" y="39"/>
                  <a:pt x="91" y="38"/>
                </a:cubicBezTo>
                <a:cubicBezTo>
                  <a:pt x="93" y="38"/>
                  <a:pt x="95" y="38"/>
                  <a:pt x="96" y="40"/>
                </a:cubicBezTo>
                <a:cubicBezTo>
                  <a:pt x="98" y="45"/>
                  <a:pt x="109" y="50"/>
                  <a:pt x="124" y="50"/>
                </a:cubicBezTo>
                <a:cubicBezTo>
                  <a:pt x="139" y="50"/>
                  <a:pt x="150" y="45"/>
                  <a:pt x="152" y="40"/>
                </a:cubicBezTo>
                <a:cubicBezTo>
                  <a:pt x="153" y="38"/>
                  <a:pt x="155" y="37"/>
                  <a:pt x="157" y="38"/>
                </a:cubicBezTo>
                <a:cubicBezTo>
                  <a:pt x="159" y="38"/>
                  <a:pt x="160" y="41"/>
                  <a:pt x="159" y="43"/>
                </a:cubicBezTo>
                <a:close/>
                <a:moveTo>
                  <a:pt x="159" y="63"/>
                </a:moveTo>
                <a:cubicBezTo>
                  <a:pt x="158" y="68"/>
                  <a:pt x="153" y="72"/>
                  <a:pt x="146" y="74"/>
                </a:cubicBezTo>
                <a:cubicBezTo>
                  <a:pt x="140" y="77"/>
                  <a:pt x="132" y="78"/>
                  <a:pt x="124" y="78"/>
                </a:cubicBezTo>
                <a:cubicBezTo>
                  <a:pt x="107" y="78"/>
                  <a:pt x="93" y="72"/>
                  <a:pt x="89" y="64"/>
                </a:cubicBezTo>
                <a:cubicBezTo>
                  <a:pt x="88" y="62"/>
                  <a:pt x="89" y="60"/>
                  <a:pt x="91" y="59"/>
                </a:cubicBezTo>
                <a:cubicBezTo>
                  <a:pt x="93" y="58"/>
                  <a:pt x="95" y="59"/>
                  <a:pt x="96" y="61"/>
                </a:cubicBezTo>
                <a:cubicBezTo>
                  <a:pt x="98" y="65"/>
                  <a:pt x="109" y="70"/>
                  <a:pt x="124" y="70"/>
                </a:cubicBezTo>
                <a:cubicBezTo>
                  <a:pt x="139" y="70"/>
                  <a:pt x="150" y="65"/>
                  <a:pt x="152" y="60"/>
                </a:cubicBezTo>
                <a:cubicBezTo>
                  <a:pt x="153" y="58"/>
                  <a:pt x="155" y="57"/>
                  <a:pt x="157" y="58"/>
                </a:cubicBezTo>
                <a:cubicBezTo>
                  <a:pt x="159" y="59"/>
                  <a:pt x="160" y="61"/>
                  <a:pt x="159" y="63"/>
                </a:cubicBezTo>
                <a:close/>
                <a:moveTo>
                  <a:pt x="159" y="83"/>
                </a:moveTo>
                <a:cubicBezTo>
                  <a:pt x="158" y="88"/>
                  <a:pt x="153" y="92"/>
                  <a:pt x="146" y="95"/>
                </a:cubicBezTo>
                <a:cubicBezTo>
                  <a:pt x="140" y="97"/>
                  <a:pt x="132" y="98"/>
                  <a:pt x="124" y="98"/>
                </a:cubicBezTo>
                <a:cubicBezTo>
                  <a:pt x="107" y="98"/>
                  <a:pt x="93" y="93"/>
                  <a:pt x="89" y="84"/>
                </a:cubicBezTo>
                <a:cubicBezTo>
                  <a:pt x="88" y="82"/>
                  <a:pt x="89" y="80"/>
                  <a:pt x="91" y="79"/>
                </a:cubicBezTo>
                <a:cubicBezTo>
                  <a:pt x="93" y="78"/>
                  <a:pt x="95" y="79"/>
                  <a:pt x="96" y="81"/>
                </a:cubicBezTo>
                <a:cubicBezTo>
                  <a:pt x="98" y="86"/>
                  <a:pt x="109" y="90"/>
                  <a:pt x="124" y="90"/>
                </a:cubicBezTo>
                <a:cubicBezTo>
                  <a:pt x="139" y="90"/>
                  <a:pt x="150" y="85"/>
                  <a:pt x="152" y="81"/>
                </a:cubicBezTo>
                <a:cubicBezTo>
                  <a:pt x="153" y="79"/>
                  <a:pt x="155" y="78"/>
                  <a:pt x="157" y="78"/>
                </a:cubicBezTo>
                <a:cubicBezTo>
                  <a:pt x="159" y="79"/>
                  <a:pt x="160" y="81"/>
                  <a:pt x="159" y="83"/>
                </a:cubicBezTo>
                <a:close/>
                <a:moveTo>
                  <a:pt x="159" y="104"/>
                </a:moveTo>
                <a:cubicBezTo>
                  <a:pt x="158" y="108"/>
                  <a:pt x="153" y="112"/>
                  <a:pt x="146" y="115"/>
                </a:cubicBezTo>
                <a:cubicBezTo>
                  <a:pt x="140" y="117"/>
                  <a:pt x="132" y="119"/>
                  <a:pt x="124" y="119"/>
                </a:cubicBezTo>
                <a:cubicBezTo>
                  <a:pt x="107" y="119"/>
                  <a:pt x="93" y="113"/>
                  <a:pt x="89" y="105"/>
                </a:cubicBezTo>
                <a:cubicBezTo>
                  <a:pt x="88" y="103"/>
                  <a:pt x="89" y="100"/>
                  <a:pt x="91" y="99"/>
                </a:cubicBezTo>
                <a:cubicBezTo>
                  <a:pt x="93" y="99"/>
                  <a:pt x="95" y="99"/>
                  <a:pt x="96" y="101"/>
                </a:cubicBezTo>
                <a:cubicBezTo>
                  <a:pt x="98" y="106"/>
                  <a:pt x="109" y="111"/>
                  <a:pt x="124" y="111"/>
                </a:cubicBezTo>
                <a:cubicBezTo>
                  <a:pt x="139" y="111"/>
                  <a:pt x="150" y="106"/>
                  <a:pt x="152" y="101"/>
                </a:cubicBezTo>
                <a:cubicBezTo>
                  <a:pt x="153" y="99"/>
                  <a:pt x="155" y="98"/>
                  <a:pt x="157" y="99"/>
                </a:cubicBezTo>
                <a:cubicBezTo>
                  <a:pt x="159" y="99"/>
                  <a:pt x="160" y="102"/>
                  <a:pt x="159" y="104"/>
                </a:cubicBezTo>
                <a:close/>
                <a:moveTo>
                  <a:pt x="159" y="124"/>
                </a:moveTo>
                <a:cubicBezTo>
                  <a:pt x="158" y="129"/>
                  <a:pt x="153" y="133"/>
                  <a:pt x="146" y="135"/>
                </a:cubicBezTo>
                <a:cubicBezTo>
                  <a:pt x="140" y="138"/>
                  <a:pt x="132" y="139"/>
                  <a:pt x="124" y="139"/>
                </a:cubicBezTo>
                <a:cubicBezTo>
                  <a:pt x="107" y="139"/>
                  <a:pt x="93" y="133"/>
                  <a:pt x="89" y="125"/>
                </a:cubicBezTo>
                <a:cubicBezTo>
                  <a:pt x="88" y="123"/>
                  <a:pt x="89" y="121"/>
                  <a:pt x="91" y="120"/>
                </a:cubicBezTo>
                <a:cubicBezTo>
                  <a:pt x="93" y="119"/>
                  <a:pt x="95" y="120"/>
                  <a:pt x="96" y="122"/>
                </a:cubicBezTo>
                <a:cubicBezTo>
                  <a:pt x="98" y="126"/>
                  <a:pt x="109" y="131"/>
                  <a:pt x="124" y="131"/>
                </a:cubicBezTo>
                <a:cubicBezTo>
                  <a:pt x="139" y="131"/>
                  <a:pt x="150" y="126"/>
                  <a:pt x="152" y="121"/>
                </a:cubicBezTo>
                <a:cubicBezTo>
                  <a:pt x="153" y="119"/>
                  <a:pt x="155" y="118"/>
                  <a:pt x="157" y="119"/>
                </a:cubicBezTo>
                <a:cubicBezTo>
                  <a:pt x="159" y="120"/>
                  <a:pt x="160" y="122"/>
                  <a:pt x="159" y="124"/>
                </a:cubicBezTo>
                <a:close/>
                <a:moveTo>
                  <a:pt x="72" y="83"/>
                </a:moveTo>
                <a:cubicBezTo>
                  <a:pt x="70" y="88"/>
                  <a:pt x="65" y="92"/>
                  <a:pt x="59" y="95"/>
                </a:cubicBezTo>
                <a:cubicBezTo>
                  <a:pt x="52" y="97"/>
                  <a:pt x="44" y="98"/>
                  <a:pt x="36" y="98"/>
                </a:cubicBezTo>
                <a:cubicBezTo>
                  <a:pt x="19" y="98"/>
                  <a:pt x="5" y="93"/>
                  <a:pt x="1" y="84"/>
                </a:cubicBezTo>
                <a:cubicBezTo>
                  <a:pt x="0" y="82"/>
                  <a:pt x="1" y="80"/>
                  <a:pt x="3" y="79"/>
                </a:cubicBezTo>
                <a:cubicBezTo>
                  <a:pt x="5" y="78"/>
                  <a:pt x="7" y="79"/>
                  <a:pt x="8" y="81"/>
                </a:cubicBezTo>
                <a:cubicBezTo>
                  <a:pt x="10" y="86"/>
                  <a:pt x="21" y="90"/>
                  <a:pt x="36" y="90"/>
                </a:cubicBezTo>
                <a:cubicBezTo>
                  <a:pt x="51" y="90"/>
                  <a:pt x="62" y="85"/>
                  <a:pt x="64" y="81"/>
                </a:cubicBezTo>
                <a:cubicBezTo>
                  <a:pt x="65" y="79"/>
                  <a:pt x="67" y="78"/>
                  <a:pt x="69" y="78"/>
                </a:cubicBezTo>
                <a:cubicBezTo>
                  <a:pt x="71" y="79"/>
                  <a:pt x="72" y="81"/>
                  <a:pt x="72" y="83"/>
                </a:cubicBezTo>
                <a:close/>
                <a:moveTo>
                  <a:pt x="72" y="104"/>
                </a:moveTo>
                <a:cubicBezTo>
                  <a:pt x="70" y="108"/>
                  <a:pt x="65" y="112"/>
                  <a:pt x="59" y="115"/>
                </a:cubicBezTo>
                <a:cubicBezTo>
                  <a:pt x="52" y="117"/>
                  <a:pt x="44" y="119"/>
                  <a:pt x="36" y="119"/>
                </a:cubicBezTo>
                <a:cubicBezTo>
                  <a:pt x="19" y="119"/>
                  <a:pt x="5" y="113"/>
                  <a:pt x="1" y="105"/>
                </a:cubicBezTo>
                <a:cubicBezTo>
                  <a:pt x="0" y="103"/>
                  <a:pt x="1" y="100"/>
                  <a:pt x="3" y="99"/>
                </a:cubicBezTo>
                <a:cubicBezTo>
                  <a:pt x="5" y="99"/>
                  <a:pt x="7" y="99"/>
                  <a:pt x="8" y="101"/>
                </a:cubicBezTo>
                <a:cubicBezTo>
                  <a:pt x="10" y="106"/>
                  <a:pt x="21" y="111"/>
                  <a:pt x="36" y="111"/>
                </a:cubicBezTo>
                <a:cubicBezTo>
                  <a:pt x="51" y="111"/>
                  <a:pt x="62" y="106"/>
                  <a:pt x="64" y="101"/>
                </a:cubicBezTo>
                <a:cubicBezTo>
                  <a:pt x="65" y="99"/>
                  <a:pt x="67" y="98"/>
                  <a:pt x="69" y="99"/>
                </a:cubicBezTo>
                <a:cubicBezTo>
                  <a:pt x="71" y="99"/>
                  <a:pt x="72" y="102"/>
                  <a:pt x="72" y="104"/>
                </a:cubicBezTo>
                <a:close/>
                <a:moveTo>
                  <a:pt x="72" y="124"/>
                </a:moveTo>
                <a:cubicBezTo>
                  <a:pt x="70" y="129"/>
                  <a:pt x="65" y="133"/>
                  <a:pt x="59" y="135"/>
                </a:cubicBezTo>
                <a:cubicBezTo>
                  <a:pt x="52" y="138"/>
                  <a:pt x="44" y="139"/>
                  <a:pt x="36" y="139"/>
                </a:cubicBezTo>
                <a:cubicBezTo>
                  <a:pt x="19" y="139"/>
                  <a:pt x="5" y="133"/>
                  <a:pt x="1" y="125"/>
                </a:cubicBezTo>
                <a:cubicBezTo>
                  <a:pt x="0" y="123"/>
                  <a:pt x="1" y="121"/>
                  <a:pt x="3" y="120"/>
                </a:cubicBezTo>
                <a:cubicBezTo>
                  <a:pt x="5" y="119"/>
                  <a:pt x="7" y="120"/>
                  <a:pt x="8" y="122"/>
                </a:cubicBezTo>
                <a:cubicBezTo>
                  <a:pt x="10" y="126"/>
                  <a:pt x="21" y="131"/>
                  <a:pt x="36" y="131"/>
                </a:cubicBezTo>
                <a:cubicBezTo>
                  <a:pt x="51" y="131"/>
                  <a:pt x="62" y="126"/>
                  <a:pt x="64" y="121"/>
                </a:cubicBezTo>
                <a:cubicBezTo>
                  <a:pt x="65" y="119"/>
                  <a:pt x="67" y="118"/>
                  <a:pt x="69" y="119"/>
                </a:cubicBezTo>
                <a:cubicBezTo>
                  <a:pt x="71" y="120"/>
                  <a:pt x="72" y="122"/>
                  <a:pt x="72" y="124"/>
                </a:cubicBezTo>
                <a:close/>
                <a:moveTo>
                  <a:pt x="36" y="41"/>
                </a:moveTo>
                <a:cubicBezTo>
                  <a:pt x="16" y="41"/>
                  <a:pt x="0" y="49"/>
                  <a:pt x="0" y="59"/>
                </a:cubicBezTo>
                <a:cubicBezTo>
                  <a:pt x="0" y="70"/>
                  <a:pt x="16" y="78"/>
                  <a:pt x="36" y="78"/>
                </a:cubicBezTo>
                <a:cubicBezTo>
                  <a:pt x="57" y="78"/>
                  <a:pt x="72" y="70"/>
                  <a:pt x="72" y="59"/>
                </a:cubicBezTo>
                <a:cubicBezTo>
                  <a:pt x="72" y="49"/>
                  <a:pt x="57" y="41"/>
                  <a:pt x="36" y="41"/>
                </a:cubicBezTo>
                <a:close/>
                <a:moveTo>
                  <a:pt x="36" y="70"/>
                </a:moveTo>
                <a:cubicBezTo>
                  <a:pt x="19" y="70"/>
                  <a:pt x="8" y="64"/>
                  <a:pt x="8" y="59"/>
                </a:cubicBezTo>
                <a:cubicBezTo>
                  <a:pt x="8" y="55"/>
                  <a:pt x="19" y="49"/>
                  <a:pt x="36" y="49"/>
                </a:cubicBezTo>
                <a:cubicBezTo>
                  <a:pt x="53" y="49"/>
                  <a:pt x="64" y="55"/>
                  <a:pt x="64" y="59"/>
                </a:cubicBezTo>
                <a:cubicBezTo>
                  <a:pt x="64" y="64"/>
                  <a:pt x="53" y="70"/>
                  <a:pt x="36" y="70"/>
                </a:cubicBezTo>
                <a:close/>
              </a:path>
            </a:pathLst>
          </a:custGeom>
          <a:solidFill>
            <a:srgbClr val="099A85"/>
          </a:solidFill>
          <a:ln>
            <a:noFill/>
          </a:ln>
        </p:spPr>
        <p:txBody>
          <a:bodyPr vert="horz" wrap="square" lIns="79178" tIns="39589" rIns="79178" bIns="39589" numCol="1" anchor="t" anchorCtr="0" compatLnSpc="1">
            <a:prstTxWarp prst="textNoShape">
              <a:avLst/>
            </a:prstTxWarp>
          </a:bodyPr>
          <a:lstStyle/>
          <a:p>
            <a:pPr defTabSz="791779">
              <a:defRPr/>
            </a:pPr>
            <a:endParaRPr lang="en-US" sz="1559" kern="0">
              <a:solidFill>
                <a:srgbClr val="0EB6B6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36209D-E279-4972-8DB7-16EECC67E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EB8C-06A6-4CEE-8757-769B3E324293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3E217BFE-0F6A-E3F3-4F3A-EE009A13CEB3}"/>
              </a:ext>
            </a:extLst>
          </p:cNvPr>
          <p:cNvSpPr txBox="1">
            <a:spLocks/>
          </p:cNvSpPr>
          <p:nvPr/>
        </p:nvSpPr>
        <p:spPr>
          <a:xfrm>
            <a:off x="634368" y="66811"/>
            <a:ext cx="11131954" cy="17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ПРИМЕР ЭФФЕКТИВНОЙ ДОХОДНОСТИ ПО ПДС</a:t>
            </a:r>
          </a:p>
        </p:txBody>
      </p:sp>
      <p:cxnSp>
        <p:nvCxnSpPr>
          <p:cNvPr id="170" name="Straight Connector 347">
            <a:extLst>
              <a:ext uri="{FF2B5EF4-FFF2-40B4-BE49-F238E27FC236}">
                <a16:creationId xmlns:a16="http://schemas.microsoft.com/office/drawing/2014/main" id="{34CF6A7F-5837-DC7A-3743-A6AC4521DF9B}"/>
              </a:ext>
            </a:extLst>
          </p:cNvPr>
          <p:cNvCxnSpPr>
            <a:cxnSpLocks/>
          </p:cNvCxnSpPr>
          <p:nvPr/>
        </p:nvCxnSpPr>
        <p:spPr>
          <a:xfrm>
            <a:off x="120816" y="3208019"/>
            <a:ext cx="8730253" cy="41729"/>
          </a:xfrm>
          <a:prstGeom prst="line">
            <a:avLst/>
          </a:prstGeom>
          <a:noFill/>
          <a:ln w="82550" cap="rnd" cmpd="sng" algn="ctr">
            <a:solidFill>
              <a:srgbClr val="F2673A"/>
            </a:solidFill>
            <a:prstDash val="solid"/>
            <a:miter lim="800000"/>
          </a:ln>
          <a:effectLst>
            <a:outerShdw blurRad="38100" dist="38100" dir="8100000" algn="tr" rotWithShape="0">
              <a:schemeClr val="bg2"/>
            </a:outerShdw>
          </a:effectLst>
        </p:spPr>
      </p:cxnSp>
      <p:cxnSp>
        <p:nvCxnSpPr>
          <p:cNvPr id="171" name="Straight Connector 347">
            <a:extLst>
              <a:ext uri="{FF2B5EF4-FFF2-40B4-BE49-F238E27FC236}">
                <a16:creationId xmlns:a16="http://schemas.microsoft.com/office/drawing/2014/main" id="{3066F975-166E-8796-F424-A55928A5283D}"/>
              </a:ext>
            </a:extLst>
          </p:cNvPr>
          <p:cNvCxnSpPr>
            <a:cxnSpLocks/>
          </p:cNvCxnSpPr>
          <p:nvPr/>
        </p:nvCxnSpPr>
        <p:spPr>
          <a:xfrm>
            <a:off x="120816" y="4565041"/>
            <a:ext cx="8730253" cy="41729"/>
          </a:xfrm>
          <a:prstGeom prst="line">
            <a:avLst/>
          </a:prstGeom>
          <a:noFill/>
          <a:ln w="82550" cap="rnd" cmpd="sng" algn="ctr">
            <a:solidFill>
              <a:srgbClr val="F2673A"/>
            </a:solidFill>
            <a:prstDash val="solid"/>
            <a:miter lim="800000"/>
          </a:ln>
          <a:effectLst>
            <a:outerShdw blurRad="38100" dist="38100" dir="8100000" algn="tr" rotWithShape="0">
              <a:schemeClr val="bg2"/>
            </a:outerShdw>
          </a:effectLst>
        </p:spPr>
      </p:cxnSp>
      <p:cxnSp>
        <p:nvCxnSpPr>
          <p:cNvPr id="172" name="Straight Connector 347">
            <a:extLst>
              <a:ext uri="{FF2B5EF4-FFF2-40B4-BE49-F238E27FC236}">
                <a16:creationId xmlns:a16="http://schemas.microsoft.com/office/drawing/2014/main" id="{A1CBF2C8-634A-5F70-0A2A-F6D0DF2960F8}"/>
              </a:ext>
            </a:extLst>
          </p:cNvPr>
          <p:cNvCxnSpPr>
            <a:cxnSpLocks/>
          </p:cNvCxnSpPr>
          <p:nvPr/>
        </p:nvCxnSpPr>
        <p:spPr>
          <a:xfrm>
            <a:off x="103538" y="5913272"/>
            <a:ext cx="8747531" cy="41729"/>
          </a:xfrm>
          <a:prstGeom prst="line">
            <a:avLst/>
          </a:prstGeom>
          <a:noFill/>
          <a:ln w="82550" cap="rnd" cmpd="sng" algn="ctr">
            <a:solidFill>
              <a:srgbClr val="F2673A"/>
            </a:solidFill>
            <a:prstDash val="solid"/>
            <a:miter lim="800000"/>
          </a:ln>
          <a:effectLst>
            <a:outerShdw blurRad="38100" dist="38100" dir="8100000" algn="tr" rotWithShape="0">
              <a:schemeClr val="bg2"/>
            </a:outerShdw>
          </a:effectLst>
        </p:spPr>
      </p:cxnSp>
      <p:sp>
        <p:nvSpPr>
          <p:cNvPr id="173" name="Rectangle 32">
            <a:extLst>
              <a:ext uri="{FF2B5EF4-FFF2-40B4-BE49-F238E27FC236}">
                <a16:creationId xmlns:a16="http://schemas.microsoft.com/office/drawing/2014/main" id="{AA0B69E4-EFA6-1A4E-87EE-ED2B610F91B0}"/>
              </a:ext>
            </a:extLst>
          </p:cNvPr>
          <p:cNvSpPr/>
          <p:nvPr/>
        </p:nvSpPr>
        <p:spPr bwMode="auto">
          <a:xfrm>
            <a:off x="8851069" y="2773044"/>
            <a:ext cx="7334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93834">
              <a:defRPr/>
            </a:pPr>
            <a:endParaRPr lang="en-US" sz="1200" dirty="0">
              <a:solidFill>
                <a:srgbClr val="3981C4"/>
              </a:solidFill>
              <a:latin typeface="+mn-lt"/>
              <a:ea typeface="Jost" pitchFamily="2" charset="-52"/>
              <a:cs typeface="Arial" panose="020B0604020202020204" pitchFamily="34" charset="0"/>
            </a:endParaRPr>
          </a:p>
        </p:txBody>
      </p:sp>
      <p:sp>
        <p:nvSpPr>
          <p:cNvPr id="174" name="Rectangle 32">
            <a:extLst>
              <a:ext uri="{FF2B5EF4-FFF2-40B4-BE49-F238E27FC236}">
                <a16:creationId xmlns:a16="http://schemas.microsoft.com/office/drawing/2014/main" id="{D3E4B768-7E72-FBC8-F6AB-32E289B4B552}"/>
              </a:ext>
            </a:extLst>
          </p:cNvPr>
          <p:cNvSpPr/>
          <p:nvPr/>
        </p:nvSpPr>
        <p:spPr bwMode="auto">
          <a:xfrm>
            <a:off x="5039576" y="2783499"/>
            <a:ext cx="733482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593834">
              <a:defRPr/>
            </a:pPr>
            <a:endParaRPr lang="en-US" sz="1200" dirty="0">
              <a:solidFill>
                <a:srgbClr val="3981C4"/>
              </a:solidFill>
              <a:latin typeface="+mn-lt"/>
              <a:ea typeface="Jost" pitchFamily="2" charset="-52"/>
              <a:cs typeface="Arial" panose="020B0604020202020204" pitchFamily="34" charset="0"/>
            </a:endParaRPr>
          </a:p>
        </p:txBody>
      </p:sp>
      <p:sp>
        <p:nvSpPr>
          <p:cNvPr id="175" name="Прямоугольник 174">
            <a:extLst>
              <a:ext uri="{FF2B5EF4-FFF2-40B4-BE49-F238E27FC236}">
                <a16:creationId xmlns:a16="http://schemas.microsoft.com/office/drawing/2014/main" id="{3B816349-2E6A-58D8-C3CF-0C640B6C5ABD}"/>
              </a:ext>
            </a:extLst>
          </p:cNvPr>
          <p:cNvSpPr/>
          <p:nvPr/>
        </p:nvSpPr>
        <p:spPr bwMode="auto">
          <a:xfrm>
            <a:off x="9293326" y="2899498"/>
            <a:ext cx="14174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93"/>
              </a:spcAft>
            </a:pPr>
            <a:r>
              <a:rPr lang="ru-RU" sz="3600" b="1" dirty="0">
                <a:solidFill>
                  <a:srgbClr val="3A76BB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123</a:t>
            </a:r>
            <a:r>
              <a:rPr lang="ru-RU" sz="2000" b="1" dirty="0">
                <a:solidFill>
                  <a:srgbClr val="3A76BB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grpSp>
        <p:nvGrpSpPr>
          <p:cNvPr id="176" name="Group 63">
            <a:extLst>
              <a:ext uri="{FF2B5EF4-FFF2-40B4-BE49-F238E27FC236}">
                <a16:creationId xmlns:a16="http://schemas.microsoft.com/office/drawing/2014/main" id="{BF778882-4F44-962F-759B-895DCBD6367D}"/>
              </a:ext>
            </a:extLst>
          </p:cNvPr>
          <p:cNvGrpSpPr/>
          <p:nvPr/>
        </p:nvGrpSpPr>
        <p:grpSpPr>
          <a:xfrm>
            <a:off x="994200" y="3132778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182" name="Oval 61">
              <a:extLst>
                <a:ext uri="{FF2B5EF4-FFF2-40B4-BE49-F238E27FC236}">
                  <a16:creationId xmlns:a16="http://schemas.microsoft.com/office/drawing/2014/main" id="{1ECBA2B1-6B49-B629-506D-67C99996ACE5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83" name="Oval 62">
              <a:extLst>
                <a:ext uri="{FF2B5EF4-FFF2-40B4-BE49-F238E27FC236}">
                  <a16:creationId xmlns:a16="http://schemas.microsoft.com/office/drawing/2014/main" id="{66E45EF7-F89A-FF90-1244-C08832ADDEBA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184" name="Group 63">
            <a:extLst>
              <a:ext uri="{FF2B5EF4-FFF2-40B4-BE49-F238E27FC236}">
                <a16:creationId xmlns:a16="http://schemas.microsoft.com/office/drawing/2014/main" id="{F6444925-7826-2C6F-55A6-534BC3B8D5A2}"/>
              </a:ext>
            </a:extLst>
          </p:cNvPr>
          <p:cNvGrpSpPr/>
          <p:nvPr/>
        </p:nvGrpSpPr>
        <p:grpSpPr>
          <a:xfrm>
            <a:off x="4573212" y="3145857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16" name="Oval 61">
              <a:extLst>
                <a:ext uri="{FF2B5EF4-FFF2-40B4-BE49-F238E27FC236}">
                  <a16:creationId xmlns:a16="http://schemas.microsoft.com/office/drawing/2014/main" id="{0A8822CA-2CB3-CBC9-022D-1C8A246972EC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17" name="Oval 62">
              <a:extLst>
                <a:ext uri="{FF2B5EF4-FFF2-40B4-BE49-F238E27FC236}">
                  <a16:creationId xmlns:a16="http://schemas.microsoft.com/office/drawing/2014/main" id="{6C1C858C-81D8-C9EC-8F9A-28F88C6A441D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228" name="Group 63">
            <a:extLst>
              <a:ext uri="{FF2B5EF4-FFF2-40B4-BE49-F238E27FC236}">
                <a16:creationId xmlns:a16="http://schemas.microsoft.com/office/drawing/2014/main" id="{FEA4AAEF-6EB6-45F1-C8A9-5192E2ED08B1}"/>
              </a:ext>
            </a:extLst>
          </p:cNvPr>
          <p:cNvGrpSpPr/>
          <p:nvPr/>
        </p:nvGrpSpPr>
        <p:grpSpPr>
          <a:xfrm>
            <a:off x="6418797" y="3150949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31" name="Oval 61">
              <a:extLst>
                <a:ext uri="{FF2B5EF4-FFF2-40B4-BE49-F238E27FC236}">
                  <a16:creationId xmlns:a16="http://schemas.microsoft.com/office/drawing/2014/main" id="{27D531F9-EB72-CBD9-DD5A-F74C3D6EBDB8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32" name="Oval 62">
              <a:extLst>
                <a:ext uri="{FF2B5EF4-FFF2-40B4-BE49-F238E27FC236}">
                  <a16:creationId xmlns:a16="http://schemas.microsoft.com/office/drawing/2014/main" id="{6BB48752-3678-43B0-77B7-6ABA56C7D84A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233" name="Group 63">
            <a:extLst>
              <a:ext uri="{FF2B5EF4-FFF2-40B4-BE49-F238E27FC236}">
                <a16:creationId xmlns:a16="http://schemas.microsoft.com/office/drawing/2014/main" id="{0E2F1CD9-2791-867D-C9A0-D18130E0C5E2}"/>
              </a:ext>
            </a:extLst>
          </p:cNvPr>
          <p:cNvGrpSpPr/>
          <p:nvPr/>
        </p:nvGrpSpPr>
        <p:grpSpPr>
          <a:xfrm>
            <a:off x="8181074" y="3142212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34" name="Oval 61">
              <a:extLst>
                <a:ext uri="{FF2B5EF4-FFF2-40B4-BE49-F238E27FC236}">
                  <a16:creationId xmlns:a16="http://schemas.microsoft.com/office/drawing/2014/main" id="{1896A90C-6CCF-E7BF-A0F7-71C773A4CC4B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35" name="Oval 62">
              <a:extLst>
                <a:ext uri="{FF2B5EF4-FFF2-40B4-BE49-F238E27FC236}">
                  <a16:creationId xmlns:a16="http://schemas.microsoft.com/office/drawing/2014/main" id="{09281094-45B5-BB49-DFB5-1D9D41575E5B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246" name="Прямоугольник 245">
            <a:extLst>
              <a:ext uri="{FF2B5EF4-FFF2-40B4-BE49-F238E27FC236}">
                <a16:creationId xmlns:a16="http://schemas.microsoft.com/office/drawing/2014/main" id="{43BFA5CF-9255-156A-0D92-4F3921DE8DAD}"/>
              </a:ext>
            </a:extLst>
          </p:cNvPr>
          <p:cNvSpPr/>
          <p:nvPr/>
        </p:nvSpPr>
        <p:spPr bwMode="auto">
          <a:xfrm>
            <a:off x="8949480" y="3190435"/>
            <a:ext cx="939884" cy="296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99"/>
              </a:lnSpc>
              <a:spcAft>
                <a:spcPts val="693"/>
              </a:spcAft>
            </a:pPr>
            <a:r>
              <a:rPr lang="ru-RU" sz="2400" b="1" dirty="0">
                <a:latin typeface="+mn-lt"/>
                <a:ea typeface="Jost" pitchFamily="2" charset="-52"/>
                <a:cs typeface="Golos Text" panose="020B0503020202020204" pitchFamily="34" charset="-52"/>
              </a:rPr>
              <a:t>=</a:t>
            </a:r>
          </a:p>
        </p:txBody>
      </p:sp>
      <p:sp>
        <p:nvSpPr>
          <p:cNvPr id="247" name="Прямоугольник 246">
            <a:extLst>
              <a:ext uri="{FF2B5EF4-FFF2-40B4-BE49-F238E27FC236}">
                <a16:creationId xmlns:a16="http://schemas.microsoft.com/office/drawing/2014/main" id="{0CF6A6EB-1AD1-757F-9CCD-37F0E867075B}"/>
              </a:ext>
            </a:extLst>
          </p:cNvPr>
          <p:cNvSpPr/>
          <p:nvPr/>
        </p:nvSpPr>
        <p:spPr bwMode="auto">
          <a:xfrm>
            <a:off x="254890" y="2619728"/>
            <a:ext cx="1926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1200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до</a:t>
            </a:r>
            <a:r>
              <a:rPr lang="ru-RU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 </a:t>
            </a:r>
            <a:r>
              <a:rPr lang="ru-RU" b="1" dirty="0">
                <a:solidFill>
                  <a:srgbClr val="251A30"/>
                </a:solidFill>
                <a:latin typeface="+mj-lt"/>
                <a:ea typeface="Open Sans" pitchFamily="2" charset="0"/>
                <a:cs typeface="Golos Text" panose="020B0503020202020204" pitchFamily="34" charset="-52"/>
              </a:rPr>
              <a:t>₽</a:t>
            </a:r>
            <a:r>
              <a:rPr lang="ru-RU" sz="1050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 </a:t>
            </a:r>
            <a:r>
              <a:rPr lang="ru-RU" sz="2400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80</a:t>
            </a:r>
            <a:r>
              <a:rPr lang="ru-RU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 тыс.</a:t>
            </a:r>
          </a:p>
        </p:txBody>
      </p:sp>
      <p:sp>
        <p:nvSpPr>
          <p:cNvPr id="248" name="Прямоугольник 247">
            <a:extLst>
              <a:ext uri="{FF2B5EF4-FFF2-40B4-BE49-F238E27FC236}">
                <a16:creationId xmlns:a16="http://schemas.microsoft.com/office/drawing/2014/main" id="{E4BBE06E-89BE-45D1-ABF7-DDE76DDC5587}"/>
              </a:ext>
            </a:extLst>
          </p:cNvPr>
          <p:cNvSpPr/>
          <p:nvPr/>
        </p:nvSpPr>
        <p:spPr bwMode="auto">
          <a:xfrm>
            <a:off x="3895811" y="2634573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100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grpSp>
        <p:nvGrpSpPr>
          <p:cNvPr id="250" name="Группа 249">
            <a:extLst>
              <a:ext uri="{FF2B5EF4-FFF2-40B4-BE49-F238E27FC236}">
                <a16:creationId xmlns:a16="http://schemas.microsoft.com/office/drawing/2014/main" id="{EB75B881-E9A9-CD03-D1C6-A9C63E50481D}"/>
              </a:ext>
            </a:extLst>
          </p:cNvPr>
          <p:cNvGrpSpPr/>
          <p:nvPr/>
        </p:nvGrpSpPr>
        <p:grpSpPr>
          <a:xfrm>
            <a:off x="5651633" y="2706119"/>
            <a:ext cx="319318" cy="369332"/>
            <a:chOff x="4455935" y="2012649"/>
            <a:chExt cx="319318" cy="369332"/>
          </a:xfrm>
        </p:grpSpPr>
        <p:sp>
          <p:nvSpPr>
            <p:cNvPr id="251" name="Скругленный прямоугольник 90">
              <a:extLst>
                <a:ext uri="{FF2B5EF4-FFF2-40B4-BE49-F238E27FC236}">
                  <a16:creationId xmlns:a16="http://schemas.microsoft.com/office/drawing/2014/main" id="{259D62ED-DCCC-B31B-857F-84520BC33700}"/>
                </a:ext>
              </a:extLst>
            </p:cNvPr>
            <p:cNvSpPr/>
            <p:nvPr/>
          </p:nvSpPr>
          <p:spPr>
            <a:xfrm>
              <a:off x="4489054" y="2075060"/>
              <a:ext cx="243470" cy="2458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rgbClr val="F267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solidFill>
                  <a:srgbClr val="F2673A"/>
                </a:solidFill>
                <a:ea typeface="Jost" pitchFamily="2" charset="-52"/>
                <a:cs typeface="Arial" panose="020B0604020202020204" pitchFamily="34" charset="0"/>
              </a:endParaRPr>
            </a:p>
          </p:txBody>
        </p:sp>
        <p:sp>
          <p:nvSpPr>
            <p:cNvPr id="252" name="Прямоугольник 251">
              <a:extLst>
                <a:ext uri="{FF2B5EF4-FFF2-40B4-BE49-F238E27FC236}">
                  <a16:creationId xmlns:a16="http://schemas.microsoft.com/office/drawing/2014/main" id="{FCE24F01-E207-A016-D06E-9ABA07FAC6C4}"/>
                </a:ext>
              </a:extLst>
            </p:cNvPr>
            <p:cNvSpPr/>
            <p:nvPr/>
          </p:nvSpPr>
          <p:spPr>
            <a:xfrm>
              <a:off x="4455935" y="2012649"/>
              <a:ext cx="319318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1800" b="1" dirty="0">
                  <a:solidFill>
                    <a:srgbClr val="F2673A"/>
                  </a:solidFill>
                  <a:latin typeface="+mn-lt"/>
                  <a:ea typeface="Open Sans" pitchFamily="2" charset="0"/>
                  <a:cs typeface="Open Sans" pitchFamily="2" charset="0"/>
                </a:rPr>
                <a:t>+</a:t>
              </a:r>
              <a:endParaRPr lang="ru-RU" sz="3200" dirty="0">
                <a:solidFill>
                  <a:srgbClr val="F2673A"/>
                </a:solidFill>
                <a:latin typeface="+mn-lt"/>
                <a:ea typeface="Open Sans" pitchFamily="2" charset="0"/>
                <a:cs typeface="Open Sans" pitchFamily="2" charset="0"/>
              </a:endParaRPr>
            </a:p>
          </p:txBody>
        </p:sp>
      </p:grpSp>
      <p:sp>
        <p:nvSpPr>
          <p:cNvPr id="253" name="Прямоугольник 252">
            <a:extLst>
              <a:ext uri="{FF2B5EF4-FFF2-40B4-BE49-F238E27FC236}">
                <a16:creationId xmlns:a16="http://schemas.microsoft.com/office/drawing/2014/main" id="{258A67FC-E086-9E02-7369-6F61C33EE3D8}"/>
              </a:ext>
            </a:extLst>
          </p:cNvPr>
          <p:cNvSpPr/>
          <p:nvPr/>
        </p:nvSpPr>
        <p:spPr bwMode="auto">
          <a:xfrm>
            <a:off x="5715532" y="2639665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13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sp>
        <p:nvSpPr>
          <p:cNvPr id="254" name="Прямоугольник 253">
            <a:extLst>
              <a:ext uri="{FF2B5EF4-FFF2-40B4-BE49-F238E27FC236}">
                <a16:creationId xmlns:a16="http://schemas.microsoft.com/office/drawing/2014/main" id="{343DC50E-EF8F-8B6D-E396-EE1215204866}"/>
              </a:ext>
            </a:extLst>
          </p:cNvPr>
          <p:cNvSpPr/>
          <p:nvPr/>
        </p:nvSpPr>
        <p:spPr bwMode="auto">
          <a:xfrm>
            <a:off x="7493326" y="2627729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10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sp>
        <p:nvSpPr>
          <p:cNvPr id="255" name="Прямоугольник 254">
            <a:extLst>
              <a:ext uri="{FF2B5EF4-FFF2-40B4-BE49-F238E27FC236}">
                <a16:creationId xmlns:a16="http://schemas.microsoft.com/office/drawing/2014/main" id="{CB13CA27-F3A1-6D4D-5DE6-75AEF5DDDB7E}"/>
              </a:ext>
            </a:extLst>
          </p:cNvPr>
          <p:cNvSpPr/>
          <p:nvPr/>
        </p:nvSpPr>
        <p:spPr bwMode="auto">
          <a:xfrm>
            <a:off x="9232732" y="4274747"/>
            <a:ext cx="1316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93"/>
              </a:spcAft>
            </a:pPr>
            <a:r>
              <a:rPr lang="ru-RU" sz="3600" b="1" dirty="0">
                <a:solidFill>
                  <a:srgbClr val="3A76BB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73</a:t>
            </a:r>
            <a:r>
              <a:rPr lang="ru-RU" sz="2000" b="1" dirty="0">
                <a:solidFill>
                  <a:srgbClr val="3A76BB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grpSp>
        <p:nvGrpSpPr>
          <p:cNvPr id="256" name="Group 63">
            <a:extLst>
              <a:ext uri="{FF2B5EF4-FFF2-40B4-BE49-F238E27FC236}">
                <a16:creationId xmlns:a16="http://schemas.microsoft.com/office/drawing/2014/main" id="{4D602D6F-6AD5-5D65-C6A8-71308A6AF203}"/>
              </a:ext>
            </a:extLst>
          </p:cNvPr>
          <p:cNvGrpSpPr/>
          <p:nvPr/>
        </p:nvGrpSpPr>
        <p:grpSpPr>
          <a:xfrm>
            <a:off x="994200" y="4489800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57" name="Oval 61">
              <a:extLst>
                <a:ext uri="{FF2B5EF4-FFF2-40B4-BE49-F238E27FC236}">
                  <a16:creationId xmlns:a16="http://schemas.microsoft.com/office/drawing/2014/main" id="{0229BF55-D698-B462-A60F-703D7A0DC20D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58" name="Oval 62">
              <a:extLst>
                <a:ext uri="{FF2B5EF4-FFF2-40B4-BE49-F238E27FC236}">
                  <a16:creationId xmlns:a16="http://schemas.microsoft.com/office/drawing/2014/main" id="{A57CD4AB-9A33-609C-EC52-A42E6ECB343B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259" name="Group 63">
            <a:extLst>
              <a:ext uri="{FF2B5EF4-FFF2-40B4-BE49-F238E27FC236}">
                <a16:creationId xmlns:a16="http://schemas.microsoft.com/office/drawing/2014/main" id="{4FEA17CC-F126-3341-01B7-F8FEAEC10C6B}"/>
              </a:ext>
            </a:extLst>
          </p:cNvPr>
          <p:cNvGrpSpPr/>
          <p:nvPr/>
        </p:nvGrpSpPr>
        <p:grpSpPr>
          <a:xfrm>
            <a:off x="4573212" y="4502879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60" name="Oval 61">
              <a:extLst>
                <a:ext uri="{FF2B5EF4-FFF2-40B4-BE49-F238E27FC236}">
                  <a16:creationId xmlns:a16="http://schemas.microsoft.com/office/drawing/2014/main" id="{B65528D5-A3B8-B97F-4324-670CB5753488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61" name="Oval 62">
              <a:extLst>
                <a:ext uri="{FF2B5EF4-FFF2-40B4-BE49-F238E27FC236}">
                  <a16:creationId xmlns:a16="http://schemas.microsoft.com/office/drawing/2014/main" id="{1A2AA6AC-DE0E-06CE-F1CC-FE0D55A89446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262" name="Group 63">
            <a:extLst>
              <a:ext uri="{FF2B5EF4-FFF2-40B4-BE49-F238E27FC236}">
                <a16:creationId xmlns:a16="http://schemas.microsoft.com/office/drawing/2014/main" id="{D5A70C10-EFDA-7E22-F2A4-1023D4A96F11}"/>
              </a:ext>
            </a:extLst>
          </p:cNvPr>
          <p:cNvGrpSpPr/>
          <p:nvPr/>
        </p:nvGrpSpPr>
        <p:grpSpPr>
          <a:xfrm>
            <a:off x="6418797" y="4507971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63" name="Oval 61">
              <a:extLst>
                <a:ext uri="{FF2B5EF4-FFF2-40B4-BE49-F238E27FC236}">
                  <a16:creationId xmlns:a16="http://schemas.microsoft.com/office/drawing/2014/main" id="{97382B73-39FD-C2FB-951B-5C78F512FDB2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64" name="Oval 62">
              <a:extLst>
                <a:ext uri="{FF2B5EF4-FFF2-40B4-BE49-F238E27FC236}">
                  <a16:creationId xmlns:a16="http://schemas.microsoft.com/office/drawing/2014/main" id="{8A38E8C5-7BB4-D1A5-9E96-584A2966946E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265" name="Group 63">
            <a:extLst>
              <a:ext uri="{FF2B5EF4-FFF2-40B4-BE49-F238E27FC236}">
                <a16:creationId xmlns:a16="http://schemas.microsoft.com/office/drawing/2014/main" id="{67398E75-BD2F-65FC-E1E0-C9BBC81944A4}"/>
              </a:ext>
            </a:extLst>
          </p:cNvPr>
          <p:cNvGrpSpPr/>
          <p:nvPr/>
        </p:nvGrpSpPr>
        <p:grpSpPr>
          <a:xfrm>
            <a:off x="8181074" y="4499234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66" name="Oval 61">
              <a:extLst>
                <a:ext uri="{FF2B5EF4-FFF2-40B4-BE49-F238E27FC236}">
                  <a16:creationId xmlns:a16="http://schemas.microsoft.com/office/drawing/2014/main" id="{9F8CC222-1A41-136C-01C5-715C454C28E1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67" name="Oval 62">
              <a:extLst>
                <a:ext uri="{FF2B5EF4-FFF2-40B4-BE49-F238E27FC236}">
                  <a16:creationId xmlns:a16="http://schemas.microsoft.com/office/drawing/2014/main" id="{4939FEE1-AE24-2FC8-5B60-CC4DFFECD994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268" name="Прямоугольник 267">
            <a:extLst>
              <a:ext uri="{FF2B5EF4-FFF2-40B4-BE49-F238E27FC236}">
                <a16:creationId xmlns:a16="http://schemas.microsoft.com/office/drawing/2014/main" id="{083CFFD0-CE59-10FA-0BC7-D4574B2AF33F}"/>
              </a:ext>
            </a:extLst>
          </p:cNvPr>
          <p:cNvSpPr/>
          <p:nvPr/>
        </p:nvSpPr>
        <p:spPr bwMode="auto">
          <a:xfrm>
            <a:off x="8949480" y="4547457"/>
            <a:ext cx="939884" cy="296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99"/>
              </a:lnSpc>
              <a:spcAft>
                <a:spcPts val="693"/>
              </a:spcAft>
            </a:pPr>
            <a:r>
              <a:rPr lang="ru-RU" sz="2400" b="1" dirty="0">
                <a:latin typeface="+mn-lt"/>
                <a:ea typeface="Jost" pitchFamily="2" charset="-52"/>
                <a:cs typeface="Golos Text" panose="020B0503020202020204" pitchFamily="34" charset="-52"/>
              </a:rPr>
              <a:t>=</a:t>
            </a:r>
          </a:p>
        </p:txBody>
      </p:sp>
      <p:sp>
        <p:nvSpPr>
          <p:cNvPr id="269" name="Прямоугольник 268">
            <a:extLst>
              <a:ext uri="{FF2B5EF4-FFF2-40B4-BE49-F238E27FC236}">
                <a16:creationId xmlns:a16="http://schemas.microsoft.com/office/drawing/2014/main" id="{FF73D8EA-7A01-9E87-D32E-E35C9CFFA567}"/>
              </a:ext>
            </a:extLst>
          </p:cNvPr>
          <p:cNvSpPr/>
          <p:nvPr/>
        </p:nvSpPr>
        <p:spPr bwMode="auto">
          <a:xfrm>
            <a:off x="103538" y="3976750"/>
            <a:ext cx="2229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b="1" dirty="0">
                <a:solidFill>
                  <a:srgbClr val="251A30"/>
                </a:solidFill>
                <a:latin typeface="+mj-lt"/>
                <a:ea typeface="Open Sans" pitchFamily="2" charset="0"/>
                <a:cs typeface="Golos Text" panose="020B0503020202020204" pitchFamily="34" charset="-52"/>
              </a:rPr>
              <a:t>₽</a:t>
            </a:r>
            <a:r>
              <a:rPr lang="ru-RU" sz="1050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 </a:t>
            </a:r>
            <a:r>
              <a:rPr lang="ru-RU" sz="2400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80-150</a:t>
            </a:r>
            <a:r>
              <a:rPr lang="ru-RU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 тыс.</a:t>
            </a:r>
          </a:p>
        </p:txBody>
      </p:sp>
      <p:sp>
        <p:nvSpPr>
          <p:cNvPr id="270" name="Прямоугольник 269">
            <a:extLst>
              <a:ext uri="{FF2B5EF4-FFF2-40B4-BE49-F238E27FC236}">
                <a16:creationId xmlns:a16="http://schemas.microsoft.com/office/drawing/2014/main" id="{02E9871D-3ACA-6769-EE7E-5A8FB4668E43}"/>
              </a:ext>
            </a:extLst>
          </p:cNvPr>
          <p:cNvSpPr/>
          <p:nvPr/>
        </p:nvSpPr>
        <p:spPr bwMode="auto">
          <a:xfrm>
            <a:off x="3895811" y="3991595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50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sp>
        <p:nvSpPr>
          <p:cNvPr id="271" name="Прямоугольник 270">
            <a:extLst>
              <a:ext uri="{FF2B5EF4-FFF2-40B4-BE49-F238E27FC236}">
                <a16:creationId xmlns:a16="http://schemas.microsoft.com/office/drawing/2014/main" id="{0F9299CD-A766-E322-E50B-009457017CFF}"/>
              </a:ext>
            </a:extLst>
          </p:cNvPr>
          <p:cNvSpPr/>
          <p:nvPr/>
        </p:nvSpPr>
        <p:spPr bwMode="auto">
          <a:xfrm>
            <a:off x="5715532" y="3996687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13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sp>
        <p:nvSpPr>
          <p:cNvPr id="272" name="Прямоугольник 271">
            <a:extLst>
              <a:ext uri="{FF2B5EF4-FFF2-40B4-BE49-F238E27FC236}">
                <a16:creationId xmlns:a16="http://schemas.microsoft.com/office/drawing/2014/main" id="{0CC82BAD-4B82-ADCB-7DC1-7F07EDBBFD25}"/>
              </a:ext>
            </a:extLst>
          </p:cNvPr>
          <p:cNvSpPr/>
          <p:nvPr/>
        </p:nvSpPr>
        <p:spPr bwMode="auto">
          <a:xfrm>
            <a:off x="7493326" y="3984751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10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sp>
        <p:nvSpPr>
          <p:cNvPr id="273" name="Прямоугольник 272">
            <a:extLst>
              <a:ext uri="{FF2B5EF4-FFF2-40B4-BE49-F238E27FC236}">
                <a16:creationId xmlns:a16="http://schemas.microsoft.com/office/drawing/2014/main" id="{1ED41E6C-4DFE-65FC-89DF-56E10B927DC5}"/>
              </a:ext>
            </a:extLst>
          </p:cNvPr>
          <p:cNvSpPr/>
          <p:nvPr/>
        </p:nvSpPr>
        <p:spPr bwMode="auto">
          <a:xfrm>
            <a:off x="9232732" y="5609151"/>
            <a:ext cx="1316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93"/>
              </a:spcAft>
            </a:pPr>
            <a:r>
              <a:rPr lang="ru-RU" sz="3600" b="1" dirty="0">
                <a:solidFill>
                  <a:srgbClr val="3A76BB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48</a:t>
            </a:r>
            <a:r>
              <a:rPr lang="ru-RU" sz="2000" b="1" dirty="0">
                <a:solidFill>
                  <a:srgbClr val="3A76BB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grpSp>
        <p:nvGrpSpPr>
          <p:cNvPr id="274" name="Group 63">
            <a:extLst>
              <a:ext uri="{FF2B5EF4-FFF2-40B4-BE49-F238E27FC236}">
                <a16:creationId xmlns:a16="http://schemas.microsoft.com/office/drawing/2014/main" id="{4C967615-B6E1-35CD-6D24-E715388FDE0E}"/>
              </a:ext>
            </a:extLst>
          </p:cNvPr>
          <p:cNvGrpSpPr/>
          <p:nvPr/>
        </p:nvGrpSpPr>
        <p:grpSpPr>
          <a:xfrm>
            <a:off x="994200" y="5846823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75" name="Oval 61">
              <a:extLst>
                <a:ext uri="{FF2B5EF4-FFF2-40B4-BE49-F238E27FC236}">
                  <a16:creationId xmlns:a16="http://schemas.microsoft.com/office/drawing/2014/main" id="{1BC65D47-BB32-0380-495F-44496C3EA59E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76" name="Oval 62">
              <a:extLst>
                <a:ext uri="{FF2B5EF4-FFF2-40B4-BE49-F238E27FC236}">
                  <a16:creationId xmlns:a16="http://schemas.microsoft.com/office/drawing/2014/main" id="{7B9E96BA-AF17-78D5-62CD-46C7AD37E066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277" name="Group 63">
            <a:extLst>
              <a:ext uri="{FF2B5EF4-FFF2-40B4-BE49-F238E27FC236}">
                <a16:creationId xmlns:a16="http://schemas.microsoft.com/office/drawing/2014/main" id="{14AA21E1-FE9C-0A3B-3814-096E1DF6ED0D}"/>
              </a:ext>
            </a:extLst>
          </p:cNvPr>
          <p:cNvGrpSpPr/>
          <p:nvPr/>
        </p:nvGrpSpPr>
        <p:grpSpPr>
          <a:xfrm>
            <a:off x="4573212" y="5859902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78" name="Oval 61">
              <a:extLst>
                <a:ext uri="{FF2B5EF4-FFF2-40B4-BE49-F238E27FC236}">
                  <a16:creationId xmlns:a16="http://schemas.microsoft.com/office/drawing/2014/main" id="{065AF51F-0088-043B-3AE9-8C8F87F4FF21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79" name="Oval 62">
              <a:extLst>
                <a:ext uri="{FF2B5EF4-FFF2-40B4-BE49-F238E27FC236}">
                  <a16:creationId xmlns:a16="http://schemas.microsoft.com/office/drawing/2014/main" id="{609B0732-DAF8-CC84-5F3C-9C474B4DE3EA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280" name="Group 63">
            <a:extLst>
              <a:ext uri="{FF2B5EF4-FFF2-40B4-BE49-F238E27FC236}">
                <a16:creationId xmlns:a16="http://schemas.microsoft.com/office/drawing/2014/main" id="{26017408-BBED-6C00-4358-C6179DF5D70B}"/>
              </a:ext>
            </a:extLst>
          </p:cNvPr>
          <p:cNvGrpSpPr/>
          <p:nvPr/>
        </p:nvGrpSpPr>
        <p:grpSpPr>
          <a:xfrm>
            <a:off x="6418797" y="5864994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81" name="Oval 61">
              <a:extLst>
                <a:ext uri="{FF2B5EF4-FFF2-40B4-BE49-F238E27FC236}">
                  <a16:creationId xmlns:a16="http://schemas.microsoft.com/office/drawing/2014/main" id="{A195D8DF-DB5B-A252-66D3-F69B120DC582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82" name="Oval 62">
              <a:extLst>
                <a:ext uri="{FF2B5EF4-FFF2-40B4-BE49-F238E27FC236}">
                  <a16:creationId xmlns:a16="http://schemas.microsoft.com/office/drawing/2014/main" id="{E54B5C44-D4A1-71E8-7021-5DAE0E2E8DF5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63">
            <a:extLst>
              <a:ext uri="{FF2B5EF4-FFF2-40B4-BE49-F238E27FC236}">
                <a16:creationId xmlns:a16="http://schemas.microsoft.com/office/drawing/2014/main" id="{EB9DBF90-3DE7-F7EE-96C6-612C6D4358BB}"/>
              </a:ext>
            </a:extLst>
          </p:cNvPr>
          <p:cNvGrpSpPr/>
          <p:nvPr/>
        </p:nvGrpSpPr>
        <p:grpSpPr>
          <a:xfrm>
            <a:off x="8181074" y="5856257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84" name="Oval 61">
              <a:extLst>
                <a:ext uri="{FF2B5EF4-FFF2-40B4-BE49-F238E27FC236}">
                  <a16:creationId xmlns:a16="http://schemas.microsoft.com/office/drawing/2014/main" id="{63D527AF-45B3-BF89-7E34-8D02E2596B60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85" name="Oval 62">
              <a:extLst>
                <a:ext uri="{FF2B5EF4-FFF2-40B4-BE49-F238E27FC236}">
                  <a16:creationId xmlns:a16="http://schemas.microsoft.com/office/drawing/2014/main" id="{628C631D-9C40-1FAA-B8DA-A240E7BD1AE9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286" name="Прямоугольник 285">
            <a:extLst>
              <a:ext uri="{FF2B5EF4-FFF2-40B4-BE49-F238E27FC236}">
                <a16:creationId xmlns:a16="http://schemas.microsoft.com/office/drawing/2014/main" id="{7C6F2E9A-259D-2F12-26E6-03A5B1284989}"/>
              </a:ext>
            </a:extLst>
          </p:cNvPr>
          <p:cNvSpPr/>
          <p:nvPr/>
        </p:nvSpPr>
        <p:spPr bwMode="auto">
          <a:xfrm>
            <a:off x="8949480" y="5904480"/>
            <a:ext cx="939884" cy="296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99"/>
              </a:lnSpc>
              <a:spcAft>
                <a:spcPts val="693"/>
              </a:spcAft>
            </a:pPr>
            <a:r>
              <a:rPr lang="ru-RU" sz="2400" b="1" dirty="0">
                <a:latin typeface="+mn-lt"/>
                <a:ea typeface="Jost" pitchFamily="2" charset="-52"/>
                <a:cs typeface="Golos Text" panose="020B0503020202020204" pitchFamily="34" charset="-52"/>
              </a:rPr>
              <a:t>=</a:t>
            </a:r>
          </a:p>
        </p:txBody>
      </p:sp>
      <p:sp>
        <p:nvSpPr>
          <p:cNvPr id="287" name="Прямоугольник 286">
            <a:extLst>
              <a:ext uri="{FF2B5EF4-FFF2-40B4-BE49-F238E27FC236}">
                <a16:creationId xmlns:a16="http://schemas.microsoft.com/office/drawing/2014/main" id="{BD6D5FC5-C60B-5EDE-B4F0-4D546A566B0E}"/>
              </a:ext>
            </a:extLst>
          </p:cNvPr>
          <p:cNvSpPr/>
          <p:nvPr/>
        </p:nvSpPr>
        <p:spPr bwMode="auto">
          <a:xfrm>
            <a:off x="78685" y="5333773"/>
            <a:ext cx="2278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1200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свыше</a:t>
            </a:r>
            <a:r>
              <a:rPr lang="ru-RU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 </a:t>
            </a:r>
            <a:r>
              <a:rPr lang="ru-RU" b="1" dirty="0">
                <a:solidFill>
                  <a:srgbClr val="251A30"/>
                </a:solidFill>
                <a:latin typeface="+mj-lt"/>
                <a:ea typeface="Open Sans" pitchFamily="2" charset="0"/>
                <a:cs typeface="Golos Text" panose="020B0503020202020204" pitchFamily="34" charset="-52"/>
              </a:rPr>
              <a:t>₽</a:t>
            </a:r>
            <a:r>
              <a:rPr lang="ru-RU" sz="1050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 </a:t>
            </a:r>
            <a:r>
              <a:rPr lang="ru-RU" sz="2400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150</a:t>
            </a:r>
            <a:r>
              <a:rPr lang="ru-RU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 тыс.</a:t>
            </a:r>
          </a:p>
        </p:txBody>
      </p:sp>
      <p:sp>
        <p:nvSpPr>
          <p:cNvPr id="288" name="Прямоугольник 287">
            <a:extLst>
              <a:ext uri="{FF2B5EF4-FFF2-40B4-BE49-F238E27FC236}">
                <a16:creationId xmlns:a16="http://schemas.microsoft.com/office/drawing/2014/main" id="{57A5A456-A6E1-3740-3C81-D2C2C80B5D33}"/>
              </a:ext>
            </a:extLst>
          </p:cNvPr>
          <p:cNvSpPr/>
          <p:nvPr/>
        </p:nvSpPr>
        <p:spPr bwMode="auto">
          <a:xfrm>
            <a:off x="3895811" y="5348618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25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sp>
        <p:nvSpPr>
          <p:cNvPr id="289" name="Прямоугольник 288">
            <a:extLst>
              <a:ext uri="{FF2B5EF4-FFF2-40B4-BE49-F238E27FC236}">
                <a16:creationId xmlns:a16="http://schemas.microsoft.com/office/drawing/2014/main" id="{3D202C09-E33C-5D1A-FC3F-9EF7FC3C3AE2}"/>
              </a:ext>
            </a:extLst>
          </p:cNvPr>
          <p:cNvSpPr/>
          <p:nvPr/>
        </p:nvSpPr>
        <p:spPr bwMode="auto">
          <a:xfrm>
            <a:off x="5715532" y="5353710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13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sp>
        <p:nvSpPr>
          <p:cNvPr id="290" name="Прямоугольник 289">
            <a:extLst>
              <a:ext uri="{FF2B5EF4-FFF2-40B4-BE49-F238E27FC236}">
                <a16:creationId xmlns:a16="http://schemas.microsoft.com/office/drawing/2014/main" id="{79B036BA-4AC7-DFDA-E51A-87AE50D2B25A}"/>
              </a:ext>
            </a:extLst>
          </p:cNvPr>
          <p:cNvSpPr/>
          <p:nvPr/>
        </p:nvSpPr>
        <p:spPr bwMode="auto">
          <a:xfrm>
            <a:off x="7493326" y="5341774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10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grpSp>
        <p:nvGrpSpPr>
          <p:cNvPr id="291" name="Группа 290">
            <a:extLst>
              <a:ext uri="{FF2B5EF4-FFF2-40B4-BE49-F238E27FC236}">
                <a16:creationId xmlns:a16="http://schemas.microsoft.com/office/drawing/2014/main" id="{4B5687D9-672F-4228-B3C2-3024813DC833}"/>
              </a:ext>
            </a:extLst>
          </p:cNvPr>
          <p:cNvGrpSpPr/>
          <p:nvPr/>
        </p:nvGrpSpPr>
        <p:grpSpPr>
          <a:xfrm>
            <a:off x="7372527" y="2711211"/>
            <a:ext cx="319318" cy="369332"/>
            <a:chOff x="4455935" y="2012649"/>
            <a:chExt cx="319318" cy="369332"/>
          </a:xfrm>
        </p:grpSpPr>
        <p:sp>
          <p:nvSpPr>
            <p:cNvPr id="292" name="Скругленный прямоугольник 90">
              <a:extLst>
                <a:ext uri="{FF2B5EF4-FFF2-40B4-BE49-F238E27FC236}">
                  <a16:creationId xmlns:a16="http://schemas.microsoft.com/office/drawing/2014/main" id="{739E5858-F175-63CB-811D-BB2F87D12555}"/>
                </a:ext>
              </a:extLst>
            </p:cNvPr>
            <p:cNvSpPr/>
            <p:nvPr/>
          </p:nvSpPr>
          <p:spPr>
            <a:xfrm>
              <a:off x="4489054" y="2075060"/>
              <a:ext cx="243470" cy="2458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rgbClr val="F267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solidFill>
                  <a:srgbClr val="F2673A"/>
                </a:solidFill>
                <a:ea typeface="Jost" pitchFamily="2" charset="-52"/>
                <a:cs typeface="Arial" panose="020B0604020202020204" pitchFamily="34" charset="0"/>
              </a:endParaRPr>
            </a:p>
          </p:txBody>
        </p:sp>
        <p:sp>
          <p:nvSpPr>
            <p:cNvPr id="293" name="Прямоугольник 292">
              <a:extLst>
                <a:ext uri="{FF2B5EF4-FFF2-40B4-BE49-F238E27FC236}">
                  <a16:creationId xmlns:a16="http://schemas.microsoft.com/office/drawing/2014/main" id="{20C36A63-D22A-0470-4163-338D8C659A58}"/>
                </a:ext>
              </a:extLst>
            </p:cNvPr>
            <p:cNvSpPr/>
            <p:nvPr/>
          </p:nvSpPr>
          <p:spPr>
            <a:xfrm>
              <a:off x="4455935" y="2012649"/>
              <a:ext cx="319318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1800" b="1" dirty="0">
                  <a:solidFill>
                    <a:srgbClr val="F2673A"/>
                  </a:solidFill>
                  <a:latin typeface="+mn-lt"/>
                  <a:ea typeface="Open Sans" pitchFamily="2" charset="0"/>
                  <a:cs typeface="Open Sans" pitchFamily="2" charset="0"/>
                </a:rPr>
                <a:t>+</a:t>
              </a:r>
              <a:endParaRPr lang="ru-RU" sz="3200" dirty="0">
                <a:solidFill>
                  <a:srgbClr val="F2673A"/>
                </a:solidFill>
                <a:latin typeface="+mn-lt"/>
                <a:ea typeface="Open Sans" pitchFamily="2" charset="0"/>
                <a:cs typeface="Open Sans" pitchFamily="2" charset="0"/>
              </a:endParaRPr>
            </a:p>
          </p:txBody>
        </p:sp>
      </p:grpSp>
      <p:grpSp>
        <p:nvGrpSpPr>
          <p:cNvPr id="294" name="Группа 293">
            <a:extLst>
              <a:ext uri="{FF2B5EF4-FFF2-40B4-BE49-F238E27FC236}">
                <a16:creationId xmlns:a16="http://schemas.microsoft.com/office/drawing/2014/main" id="{57D7E7A3-9098-C25B-8A24-77E6143690C3}"/>
              </a:ext>
            </a:extLst>
          </p:cNvPr>
          <p:cNvGrpSpPr/>
          <p:nvPr/>
        </p:nvGrpSpPr>
        <p:grpSpPr>
          <a:xfrm>
            <a:off x="5651633" y="4080033"/>
            <a:ext cx="319318" cy="369332"/>
            <a:chOff x="4455935" y="2012649"/>
            <a:chExt cx="319318" cy="369332"/>
          </a:xfrm>
        </p:grpSpPr>
        <p:sp>
          <p:nvSpPr>
            <p:cNvPr id="295" name="Скругленный прямоугольник 90">
              <a:extLst>
                <a:ext uri="{FF2B5EF4-FFF2-40B4-BE49-F238E27FC236}">
                  <a16:creationId xmlns:a16="http://schemas.microsoft.com/office/drawing/2014/main" id="{AC179347-6744-CD42-90E1-658C8279C3E3}"/>
                </a:ext>
              </a:extLst>
            </p:cNvPr>
            <p:cNvSpPr/>
            <p:nvPr/>
          </p:nvSpPr>
          <p:spPr>
            <a:xfrm>
              <a:off x="4489054" y="2075060"/>
              <a:ext cx="243470" cy="2458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rgbClr val="F267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solidFill>
                  <a:srgbClr val="F2673A"/>
                </a:solidFill>
                <a:ea typeface="Jost" pitchFamily="2" charset="-52"/>
                <a:cs typeface="Arial" panose="020B0604020202020204" pitchFamily="34" charset="0"/>
              </a:endParaRPr>
            </a:p>
          </p:txBody>
        </p:sp>
        <p:sp>
          <p:nvSpPr>
            <p:cNvPr id="296" name="Прямоугольник 295">
              <a:extLst>
                <a:ext uri="{FF2B5EF4-FFF2-40B4-BE49-F238E27FC236}">
                  <a16:creationId xmlns:a16="http://schemas.microsoft.com/office/drawing/2014/main" id="{06F92E9C-9C3D-FADF-166B-A27F7F7AAB75}"/>
                </a:ext>
              </a:extLst>
            </p:cNvPr>
            <p:cNvSpPr/>
            <p:nvPr/>
          </p:nvSpPr>
          <p:spPr>
            <a:xfrm>
              <a:off x="4455935" y="2012649"/>
              <a:ext cx="319318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1800" b="1" dirty="0">
                  <a:solidFill>
                    <a:srgbClr val="F2673A"/>
                  </a:solidFill>
                  <a:latin typeface="+mn-lt"/>
                  <a:ea typeface="Open Sans" pitchFamily="2" charset="0"/>
                  <a:cs typeface="Open Sans" pitchFamily="2" charset="0"/>
                </a:rPr>
                <a:t>+</a:t>
              </a:r>
              <a:endParaRPr lang="ru-RU" sz="3200" dirty="0">
                <a:solidFill>
                  <a:srgbClr val="F2673A"/>
                </a:solidFill>
                <a:latin typeface="+mn-lt"/>
                <a:ea typeface="Open Sans" pitchFamily="2" charset="0"/>
                <a:cs typeface="Open Sans" pitchFamily="2" charset="0"/>
              </a:endParaRPr>
            </a:p>
          </p:txBody>
        </p:sp>
      </p:grpSp>
      <p:grpSp>
        <p:nvGrpSpPr>
          <p:cNvPr id="297" name="Группа 296">
            <a:extLst>
              <a:ext uri="{FF2B5EF4-FFF2-40B4-BE49-F238E27FC236}">
                <a16:creationId xmlns:a16="http://schemas.microsoft.com/office/drawing/2014/main" id="{DF97CF1C-E3BC-7687-4ABB-92F7B2C98155}"/>
              </a:ext>
            </a:extLst>
          </p:cNvPr>
          <p:cNvGrpSpPr/>
          <p:nvPr/>
        </p:nvGrpSpPr>
        <p:grpSpPr>
          <a:xfrm>
            <a:off x="7372527" y="4085125"/>
            <a:ext cx="319318" cy="369332"/>
            <a:chOff x="4455935" y="2012649"/>
            <a:chExt cx="319318" cy="369332"/>
          </a:xfrm>
        </p:grpSpPr>
        <p:sp>
          <p:nvSpPr>
            <p:cNvPr id="298" name="Скругленный прямоугольник 90">
              <a:extLst>
                <a:ext uri="{FF2B5EF4-FFF2-40B4-BE49-F238E27FC236}">
                  <a16:creationId xmlns:a16="http://schemas.microsoft.com/office/drawing/2014/main" id="{A61ACC98-47B1-1801-04C8-D77AB8564EA3}"/>
                </a:ext>
              </a:extLst>
            </p:cNvPr>
            <p:cNvSpPr/>
            <p:nvPr/>
          </p:nvSpPr>
          <p:spPr>
            <a:xfrm>
              <a:off x="4489054" y="2075060"/>
              <a:ext cx="243470" cy="2458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rgbClr val="F267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solidFill>
                  <a:srgbClr val="F2673A"/>
                </a:solidFill>
                <a:ea typeface="Jost" pitchFamily="2" charset="-52"/>
                <a:cs typeface="Arial" panose="020B0604020202020204" pitchFamily="34" charset="0"/>
              </a:endParaRPr>
            </a:p>
          </p:txBody>
        </p:sp>
        <p:sp>
          <p:nvSpPr>
            <p:cNvPr id="299" name="Прямоугольник 298">
              <a:extLst>
                <a:ext uri="{FF2B5EF4-FFF2-40B4-BE49-F238E27FC236}">
                  <a16:creationId xmlns:a16="http://schemas.microsoft.com/office/drawing/2014/main" id="{697A302F-AEF1-8409-D4F2-E6799E8BE7E1}"/>
                </a:ext>
              </a:extLst>
            </p:cNvPr>
            <p:cNvSpPr/>
            <p:nvPr/>
          </p:nvSpPr>
          <p:spPr>
            <a:xfrm>
              <a:off x="4455935" y="2012649"/>
              <a:ext cx="319318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1800" b="1" dirty="0">
                  <a:solidFill>
                    <a:srgbClr val="F2673A"/>
                  </a:solidFill>
                  <a:latin typeface="+mn-lt"/>
                  <a:ea typeface="Open Sans" pitchFamily="2" charset="0"/>
                  <a:cs typeface="Open Sans" pitchFamily="2" charset="0"/>
                </a:rPr>
                <a:t>+</a:t>
              </a:r>
              <a:endParaRPr lang="ru-RU" sz="3200" dirty="0">
                <a:solidFill>
                  <a:srgbClr val="F2673A"/>
                </a:solidFill>
                <a:latin typeface="+mn-lt"/>
                <a:ea typeface="Open Sans" pitchFamily="2" charset="0"/>
                <a:cs typeface="Open Sans" pitchFamily="2" charset="0"/>
              </a:endParaRPr>
            </a:p>
          </p:txBody>
        </p:sp>
      </p:grpSp>
      <p:grpSp>
        <p:nvGrpSpPr>
          <p:cNvPr id="300" name="Группа 299">
            <a:extLst>
              <a:ext uri="{FF2B5EF4-FFF2-40B4-BE49-F238E27FC236}">
                <a16:creationId xmlns:a16="http://schemas.microsoft.com/office/drawing/2014/main" id="{0C7A2879-7389-0DC0-40D2-30285AEA4CF6}"/>
              </a:ext>
            </a:extLst>
          </p:cNvPr>
          <p:cNvGrpSpPr/>
          <p:nvPr/>
        </p:nvGrpSpPr>
        <p:grpSpPr>
          <a:xfrm>
            <a:off x="5651633" y="5441021"/>
            <a:ext cx="319318" cy="369332"/>
            <a:chOff x="4455935" y="2016660"/>
            <a:chExt cx="319318" cy="369332"/>
          </a:xfrm>
        </p:grpSpPr>
        <p:sp>
          <p:nvSpPr>
            <p:cNvPr id="301" name="Скругленный прямоугольник 90">
              <a:extLst>
                <a:ext uri="{FF2B5EF4-FFF2-40B4-BE49-F238E27FC236}">
                  <a16:creationId xmlns:a16="http://schemas.microsoft.com/office/drawing/2014/main" id="{59D40BC0-6386-470C-4ABD-75A884705B37}"/>
                </a:ext>
              </a:extLst>
            </p:cNvPr>
            <p:cNvSpPr/>
            <p:nvPr/>
          </p:nvSpPr>
          <p:spPr>
            <a:xfrm>
              <a:off x="4489054" y="2075060"/>
              <a:ext cx="243470" cy="2458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rgbClr val="F267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solidFill>
                  <a:srgbClr val="F2673A"/>
                </a:solidFill>
                <a:ea typeface="Jost" pitchFamily="2" charset="-52"/>
                <a:cs typeface="Arial" panose="020B0604020202020204" pitchFamily="34" charset="0"/>
              </a:endParaRPr>
            </a:p>
          </p:txBody>
        </p:sp>
        <p:sp>
          <p:nvSpPr>
            <p:cNvPr id="302" name="Прямоугольник 301">
              <a:extLst>
                <a:ext uri="{FF2B5EF4-FFF2-40B4-BE49-F238E27FC236}">
                  <a16:creationId xmlns:a16="http://schemas.microsoft.com/office/drawing/2014/main" id="{1B488FDD-20BF-3EF4-B2D3-0F20B1631530}"/>
                </a:ext>
              </a:extLst>
            </p:cNvPr>
            <p:cNvSpPr/>
            <p:nvPr/>
          </p:nvSpPr>
          <p:spPr>
            <a:xfrm>
              <a:off x="4455935" y="2016660"/>
              <a:ext cx="319318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1800" b="1" dirty="0">
                  <a:solidFill>
                    <a:srgbClr val="F2673A"/>
                  </a:solidFill>
                  <a:latin typeface="+mn-lt"/>
                  <a:ea typeface="Open Sans" pitchFamily="2" charset="0"/>
                  <a:cs typeface="Open Sans" pitchFamily="2" charset="0"/>
                </a:rPr>
                <a:t>+</a:t>
              </a:r>
              <a:endParaRPr lang="ru-RU" sz="3200" dirty="0">
                <a:solidFill>
                  <a:srgbClr val="F2673A"/>
                </a:solidFill>
                <a:latin typeface="+mn-lt"/>
                <a:ea typeface="Open Sans" pitchFamily="2" charset="0"/>
                <a:cs typeface="Open Sans" pitchFamily="2" charset="0"/>
              </a:endParaRPr>
            </a:p>
          </p:txBody>
        </p:sp>
      </p:grpSp>
      <p:grpSp>
        <p:nvGrpSpPr>
          <p:cNvPr id="303" name="Группа 302">
            <a:extLst>
              <a:ext uri="{FF2B5EF4-FFF2-40B4-BE49-F238E27FC236}">
                <a16:creationId xmlns:a16="http://schemas.microsoft.com/office/drawing/2014/main" id="{1A5D3974-2ADA-5845-F28B-DAAB4F31D56A}"/>
              </a:ext>
            </a:extLst>
          </p:cNvPr>
          <p:cNvGrpSpPr/>
          <p:nvPr/>
        </p:nvGrpSpPr>
        <p:grpSpPr>
          <a:xfrm>
            <a:off x="7372527" y="5446113"/>
            <a:ext cx="319318" cy="369332"/>
            <a:chOff x="4455935" y="2016660"/>
            <a:chExt cx="319318" cy="369332"/>
          </a:xfrm>
        </p:grpSpPr>
        <p:sp>
          <p:nvSpPr>
            <p:cNvPr id="304" name="Скругленный прямоугольник 90">
              <a:extLst>
                <a:ext uri="{FF2B5EF4-FFF2-40B4-BE49-F238E27FC236}">
                  <a16:creationId xmlns:a16="http://schemas.microsoft.com/office/drawing/2014/main" id="{9C8B4057-77AB-20DD-85E3-C13C0499C3CA}"/>
                </a:ext>
              </a:extLst>
            </p:cNvPr>
            <p:cNvSpPr/>
            <p:nvPr/>
          </p:nvSpPr>
          <p:spPr>
            <a:xfrm>
              <a:off x="4489054" y="2075060"/>
              <a:ext cx="243470" cy="2458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rgbClr val="F267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solidFill>
                  <a:srgbClr val="F2673A"/>
                </a:solidFill>
                <a:ea typeface="Jost" pitchFamily="2" charset="-52"/>
                <a:cs typeface="Arial" panose="020B0604020202020204" pitchFamily="34" charset="0"/>
              </a:endParaRPr>
            </a:p>
          </p:txBody>
        </p:sp>
        <p:sp>
          <p:nvSpPr>
            <p:cNvPr id="305" name="Прямоугольник 304">
              <a:extLst>
                <a:ext uri="{FF2B5EF4-FFF2-40B4-BE49-F238E27FC236}">
                  <a16:creationId xmlns:a16="http://schemas.microsoft.com/office/drawing/2014/main" id="{B381E901-8A27-488D-31B7-38B59339E101}"/>
                </a:ext>
              </a:extLst>
            </p:cNvPr>
            <p:cNvSpPr/>
            <p:nvPr/>
          </p:nvSpPr>
          <p:spPr>
            <a:xfrm>
              <a:off x="4455935" y="2016660"/>
              <a:ext cx="319318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1800" b="1" dirty="0">
                  <a:solidFill>
                    <a:srgbClr val="F2673A"/>
                  </a:solidFill>
                  <a:latin typeface="+mn-lt"/>
                  <a:ea typeface="Open Sans" pitchFamily="2" charset="0"/>
                  <a:cs typeface="Open Sans" pitchFamily="2" charset="0"/>
                </a:rPr>
                <a:t>+</a:t>
              </a:r>
              <a:endParaRPr lang="ru-RU" sz="3200" dirty="0">
                <a:solidFill>
                  <a:srgbClr val="F2673A"/>
                </a:solidFill>
                <a:latin typeface="+mn-lt"/>
                <a:ea typeface="Open Sans" pitchFamily="2" charset="0"/>
                <a:cs typeface="Open Sans" pitchFamily="2" charset="0"/>
              </a:endParaRPr>
            </a:p>
          </p:txBody>
        </p:sp>
      </p:grpSp>
      <p:sp>
        <p:nvSpPr>
          <p:cNvPr id="306" name="Rectangle 32">
            <a:extLst>
              <a:ext uri="{FF2B5EF4-FFF2-40B4-BE49-F238E27FC236}">
                <a16:creationId xmlns:a16="http://schemas.microsoft.com/office/drawing/2014/main" id="{4795041C-05D6-F5AF-EE2B-1175F5B8AFED}"/>
              </a:ext>
            </a:extLst>
          </p:cNvPr>
          <p:cNvSpPr/>
          <p:nvPr/>
        </p:nvSpPr>
        <p:spPr bwMode="auto">
          <a:xfrm>
            <a:off x="3223451" y="2780380"/>
            <a:ext cx="733482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593834">
              <a:defRPr/>
            </a:pPr>
            <a:endParaRPr lang="en-US" sz="1200" dirty="0">
              <a:solidFill>
                <a:srgbClr val="3981C4"/>
              </a:solidFill>
              <a:latin typeface="+mn-lt"/>
              <a:ea typeface="Jost" pitchFamily="2" charset="-52"/>
              <a:cs typeface="Arial" panose="020B0604020202020204" pitchFamily="34" charset="0"/>
            </a:endParaRPr>
          </a:p>
        </p:txBody>
      </p:sp>
      <p:grpSp>
        <p:nvGrpSpPr>
          <p:cNvPr id="307" name="Group 63">
            <a:extLst>
              <a:ext uri="{FF2B5EF4-FFF2-40B4-BE49-F238E27FC236}">
                <a16:creationId xmlns:a16="http://schemas.microsoft.com/office/drawing/2014/main" id="{CF909BE0-B9D2-7AE6-7BA2-B8AF69DE7E51}"/>
              </a:ext>
            </a:extLst>
          </p:cNvPr>
          <p:cNvGrpSpPr/>
          <p:nvPr/>
        </p:nvGrpSpPr>
        <p:grpSpPr>
          <a:xfrm>
            <a:off x="2757087" y="3142738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308" name="Oval 61">
              <a:extLst>
                <a:ext uri="{FF2B5EF4-FFF2-40B4-BE49-F238E27FC236}">
                  <a16:creationId xmlns:a16="http://schemas.microsoft.com/office/drawing/2014/main" id="{24837665-0CB7-BEA5-7851-9A2E59162DE8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309" name="Oval 62">
              <a:extLst>
                <a:ext uri="{FF2B5EF4-FFF2-40B4-BE49-F238E27FC236}">
                  <a16:creationId xmlns:a16="http://schemas.microsoft.com/office/drawing/2014/main" id="{92F2B06B-3249-1B65-99F5-DDFD395B1CED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310" name="Прямоугольник 309">
            <a:extLst>
              <a:ext uri="{FF2B5EF4-FFF2-40B4-BE49-F238E27FC236}">
                <a16:creationId xmlns:a16="http://schemas.microsoft.com/office/drawing/2014/main" id="{4F6F9CB9-BA33-0840-8641-8587A455BB34}"/>
              </a:ext>
            </a:extLst>
          </p:cNvPr>
          <p:cNvSpPr/>
          <p:nvPr/>
        </p:nvSpPr>
        <p:spPr bwMode="auto">
          <a:xfrm>
            <a:off x="2209837" y="2631454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36 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тыс.</a:t>
            </a:r>
          </a:p>
        </p:txBody>
      </p:sp>
      <p:grpSp>
        <p:nvGrpSpPr>
          <p:cNvPr id="311" name="Group 63">
            <a:extLst>
              <a:ext uri="{FF2B5EF4-FFF2-40B4-BE49-F238E27FC236}">
                <a16:creationId xmlns:a16="http://schemas.microsoft.com/office/drawing/2014/main" id="{F91E88F2-707D-18FE-354B-E36597C6B59D}"/>
              </a:ext>
            </a:extLst>
          </p:cNvPr>
          <p:cNvGrpSpPr/>
          <p:nvPr/>
        </p:nvGrpSpPr>
        <p:grpSpPr>
          <a:xfrm>
            <a:off x="2757087" y="4499760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312" name="Oval 61">
              <a:extLst>
                <a:ext uri="{FF2B5EF4-FFF2-40B4-BE49-F238E27FC236}">
                  <a16:creationId xmlns:a16="http://schemas.microsoft.com/office/drawing/2014/main" id="{7CD116ED-BA74-9F87-F77D-3C07DB24F61A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313" name="Oval 62">
              <a:extLst>
                <a:ext uri="{FF2B5EF4-FFF2-40B4-BE49-F238E27FC236}">
                  <a16:creationId xmlns:a16="http://schemas.microsoft.com/office/drawing/2014/main" id="{B1A9BA85-82B5-0102-C1B5-A1FB1618D13B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314" name="Прямоугольник 313">
            <a:extLst>
              <a:ext uri="{FF2B5EF4-FFF2-40B4-BE49-F238E27FC236}">
                <a16:creationId xmlns:a16="http://schemas.microsoft.com/office/drawing/2014/main" id="{811EEEB3-2BC3-1DE6-E5DC-CD80ED4020CC}"/>
              </a:ext>
            </a:extLst>
          </p:cNvPr>
          <p:cNvSpPr/>
          <p:nvPr/>
        </p:nvSpPr>
        <p:spPr bwMode="auto">
          <a:xfrm>
            <a:off x="2209837" y="3988476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72 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тыс.</a:t>
            </a:r>
          </a:p>
        </p:txBody>
      </p:sp>
      <p:grpSp>
        <p:nvGrpSpPr>
          <p:cNvPr id="315" name="Group 63">
            <a:extLst>
              <a:ext uri="{FF2B5EF4-FFF2-40B4-BE49-F238E27FC236}">
                <a16:creationId xmlns:a16="http://schemas.microsoft.com/office/drawing/2014/main" id="{FDE77036-8467-2A7D-CC70-37E6A2CC2CB0}"/>
              </a:ext>
            </a:extLst>
          </p:cNvPr>
          <p:cNvGrpSpPr/>
          <p:nvPr/>
        </p:nvGrpSpPr>
        <p:grpSpPr>
          <a:xfrm>
            <a:off x="2757087" y="5856783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316" name="Oval 61">
              <a:extLst>
                <a:ext uri="{FF2B5EF4-FFF2-40B4-BE49-F238E27FC236}">
                  <a16:creationId xmlns:a16="http://schemas.microsoft.com/office/drawing/2014/main" id="{0C824979-AD80-AFA4-CD0A-00638BD078CB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317" name="Oval 62">
              <a:extLst>
                <a:ext uri="{FF2B5EF4-FFF2-40B4-BE49-F238E27FC236}">
                  <a16:creationId xmlns:a16="http://schemas.microsoft.com/office/drawing/2014/main" id="{C6A8ACCE-7943-598C-7B9C-ECE85C780A42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318" name="Прямоугольник 317">
            <a:extLst>
              <a:ext uri="{FF2B5EF4-FFF2-40B4-BE49-F238E27FC236}">
                <a16:creationId xmlns:a16="http://schemas.microsoft.com/office/drawing/2014/main" id="{4DC35FE8-149B-148A-6845-74B2D96CAE5D}"/>
              </a:ext>
            </a:extLst>
          </p:cNvPr>
          <p:cNvSpPr/>
          <p:nvPr/>
        </p:nvSpPr>
        <p:spPr bwMode="auto">
          <a:xfrm>
            <a:off x="2209837" y="5345499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144 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тыс.</a:t>
            </a:r>
          </a:p>
        </p:txBody>
      </p:sp>
      <p:grpSp>
        <p:nvGrpSpPr>
          <p:cNvPr id="319" name="Group 4">
            <a:extLst>
              <a:ext uri="{FF2B5EF4-FFF2-40B4-BE49-F238E27FC236}">
                <a16:creationId xmlns:a16="http://schemas.microsoft.com/office/drawing/2014/main" id="{6A5E8694-9599-08A5-E2C2-A34625558782}"/>
              </a:ext>
            </a:extLst>
          </p:cNvPr>
          <p:cNvGrpSpPr/>
          <p:nvPr/>
        </p:nvGrpSpPr>
        <p:grpSpPr>
          <a:xfrm>
            <a:off x="9295012" y="3479172"/>
            <a:ext cx="2601592" cy="596804"/>
            <a:chOff x="9291880" y="3082464"/>
            <a:chExt cx="1629535" cy="596804"/>
          </a:xfrm>
        </p:grpSpPr>
        <p:sp>
          <p:nvSpPr>
            <p:cNvPr id="320" name="Прямоугольник: скругленные углы 3">
              <a:extLst>
                <a:ext uri="{FF2B5EF4-FFF2-40B4-BE49-F238E27FC236}">
                  <a16:creationId xmlns:a16="http://schemas.microsoft.com/office/drawing/2014/main" id="{076729C5-DD4B-7CCF-6311-3C7DD89929EE}"/>
                </a:ext>
              </a:extLst>
            </p:cNvPr>
            <p:cNvSpPr/>
            <p:nvPr/>
          </p:nvSpPr>
          <p:spPr>
            <a:xfrm>
              <a:off x="9291880" y="3082464"/>
              <a:ext cx="1547931" cy="596804"/>
            </a:xfrm>
            <a:prstGeom prst="round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" dirty="0"/>
            </a:p>
          </p:txBody>
        </p:sp>
        <p:sp>
          <p:nvSpPr>
            <p:cNvPr id="321" name="TextBox 320">
              <a:extLst>
                <a:ext uri="{FF2B5EF4-FFF2-40B4-BE49-F238E27FC236}">
                  <a16:creationId xmlns:a16="http://schemas.microsoft.com/office/drawing/2014/main" id="{F5191DBD-0695-2BD5-1F41-721BB4FC0DD4}"/>
                </a:ext>
              </a:extLst>
            </p:cNvPr>
            <p:cNvSpPr txBox="1"/>
            <p:nvPr/>
          </p:nvSpPr>
          <p:spPr>
            <a:xfrm>
              <a:off x="9304142" y="3148967"/>
              <a:ext cx="1617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latin typeface="+mn-lt"/>
                  <a:ea typeface="Open Sans Medium" pitchFamily="2" charset="0"/>
                  <a:cs typeface="Open Sans Medium" pitchFamily="2" charset="0"/>
                </a:rPr>
                <a:t>Увеличение личных </a:t>
              </a:r>
              <a:br>
                <a:rPr lang="ru-RU" sz="1200" b="1" dirty="0">
                  <a:latin typeface="+mn-lt"/>
                  <a:ea typeface="Open Sans Medium" pitchFamily="2" charset="0"/>
                  <a:cs typeface="Open Sans Medium" pitchFamily="2" charset="0"/>
                </a:rPr>
              </a:br>
              <a:r>
                <a:rPr lang="ru-RU" sz="1200" b="1" dirty="0">
                  <a:latin typeface="+mn-lt"/>
                  <a:ea typeface="Open Sans Medium" pitchFamily="2" charset="0"/>
                  <a:cs typeface="Open Sans Medium" pitchFamily="2" charset="0"/>
                </a:rPr>
                <a:t>взносов в 4,22 раза </a:t>
              </a:r>
              <a:r>
                <a:rPr lang="ru-RU" sz="1200" dirty="0">
                  <a:latin typeface="+mn-lt"/>
                  <a:ea typeface="Open Sans Medium" pitchFamily="2" charset="0"/>
                  <a:cs typeface="Open Sans Medium" pitchFamily="2" charset="0"/>
                </a:rPr>
                <a:t>(за 15 лет)</a:t>
              </a:r>
            </a:p>
          </p:txBody>
        </p:sp>
      </p:grpSp>
      <p:grpSp>
        <p:nvGrpSpPr>
          <p:cNvPr id="322" name="Group 3">
            <a:extLst>
              <a:ext uri="{FF2B5EF4-FFF2-40B4-BE49-F238E27FC236}">
                <a16:creationId xmlns:a16="http://schemas.microsoft.com/office/drawing/2014/main" id="{CF605151-6826-D4B8-B088-0772C0BB56DF}"/>
              </a:ext>
            </a:extLst>
          </p:cNvPr>
          <p:cNvGrpSpPr/>
          <p:nvPr/>
        </p:nvGrpSpPr>
        <p:grpSpPr>
          <a:xfrm>
            <a:off x="9295012" y="4860512"/>
            <a:ext cx="2601592" cy="596804"/>
            <a:chOff x="9291880" y="4428635"/>
            <a:chExt cx="1629535" cy="596804"/>
          </a:xfrm>
        </p:grpSpPr>
        <p:sp>
          <p:nvSpPr>
            <p:cNvPr id="323" name="Прямоугольник: скругленные углы 155">
              <a:extLst>
                <a:ext uri="{FF2B5EF4-FFF2-40B4-BE49-F238E27FC236}">
                  <a16:creationId xmlns:a16="http://schemas.microsoft.com/office/drawing/2014/main" id="{CA9916D9-2743-73AC-2088-505CD4C7F467}"/>
                </a:ext>
              </a:extLst>
            </p:cNvPr>
            <p:cNvSpPr/>
            <p:nvPr/>
          </p:nvSpPr>
          <p:spPr>
            <a:xfrm>
              <a:off x="9291880" y="4428635"/>
              <a:ext cx="1547931" cy="596804"/>
            </a:xfrm>
            <a:prstGeom prst="round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"/>
            </a:p>
          </p:txBody>
        </p:sp>
        <p:sp>
          <p:nvSpPr>
            <p:cNvPr id="324" name="TextBox 323">
              <a:extLst>
                <a:ext uri="{FF2B5EF4-FFF2-40B4-BE49-F238E27FC236}">
                  <a16:creationId xmlns:a16="http://schemas.microsoft.com/office/drawing/2014/main" id="{27517123-03BE-1428-099A-38F42658FE59}"/>
                </a:ext>
              </a:extLst>
            </p:cNvPr>
            <p:cNvSpPr txBox="1"/>
            <p:nvPr/>
          </p:nvSpPr>
          <p:spPr>
            <a:xfrm>
              <a:off x="9304142" y="4494970"/>
              <a:ext cx="1617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latin typeface="+mn-lt"/>
                  <a:ea typeface="Open Sans Medium" pitchFamily="2" charset="0"/>
                  <a:cs typeface="Open Sans Medium" pitchFamily="2" charset="0"/>
                </a:rPr>
                <a:t>Увеличение личных </a:t>
              </a:r>
              <a:br>
                <a:rPr lang="ru-RU" sz="1200" b="1" dirty="0">
                  <a:latin typeface="+mn-lt"/>
                  <a:ea typeface="Open Sans Medium" pitchFamily="2" charset="0"/>
                  <a:cs typeface="Open Sans Medium" pitchFamily="2" charset="0"/>
                </a:rPr>
              </a:br>
              <a:r>
                <a:rPr lang="ru-RU" sz="1200" b="1" dirty="0">
                  <a:latin typeface="+mn-lt"/>
                  <a:ea typeface="Open Sans Medium" pitchFamily="2" charset="0"/>
                  <a:cs typeface="Open Sans Medium" pitchFamily="2" charset="0"/>
                </a:rPr>
                <a:t>взносов в 3,32 раза </a:t>
              </a:r>
              <a:r>
                <a:rPr lang="ru-RU" sz="1200" dirty="0">
                  <a:latin typeface="+mn-lt"/>
                  <a:ea typeface="Open Sans Medium" pitchFamily="2" charset="0"/>
                  <a:cs typeface="Open Sans Medium" pitchFamily="2" charset="0"/>
                </a:rPr>
                <a:t>(за 15 лет)</a:t>
              </a:r>
            </a:p>
          </p:txBody>
        </p:sp>
      </p:grpSp>
      <p:grpSp>
        <p:nvGrpSpPr>
          <p:cNvPr id="325" name="Group 3">
            <a:extLst>
              <a:ext uri="{FF2B5EF4-FFF2-40B4-BE49-F238E27FC236}">
                <a16:creationId xmlns:a16="http://schemas.microsoft.com/office/drawing/2014/main" id="{90986884-8A48-13FF-F7C7-9582023789C8}"/>
              </a:ext>
            </a:extLst>
          </p:cNvPr>
          <p:cNvGrpSpPr/>
          <p:nvPr/>
        </p:nvGrpSpPr>
        <p:grpSpPr>
          <a:xfrm>
            <a:off x="9295012" y="6197926"/>
            <a:ext cx="2601592" cy="596804"/>
            <a:chOff x="9291880" y="4428635"/>
            <a:chExt cx="1629535" cy="596804"/>
          </a:xfrm>
        </p:grpSpPr>
        <p:sp>
          <p:nvSpPr>
            <p:cNvPr id="326" name="Прямоугольник: скругленные углы 155">
              <a:extLst>
                <a:ext uri="{FF2B5EF4-FFF2-40B4-BE49-F238E27FC236}">
                  <a16:creationId xmlns:a16="http://schemas.microsoft.com/office/drawing/2014/main" id="{8BAC07BB-73BF-17E5-1649-C1A15B56C3B2}"/>
                </a:ext>
              </a:extLst>
            </p:cNvPr>
            <p:cNvSpPr/>
            <p:nvPr/>
          </p:nvSpPr>
          <p:spPr>
            <a:xfrm>
              <a:off x="9291880" y="4428635"/>
              <a:ext cx="1547931" cy="596804"/>
            </a:xfrm>
            <a:prstGeom prst="round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"/>
            </a:p>
          </p:txBody>
        </p:sp>
        <p:sp>
          <p:nvSpPr>
            <p:cNvPr id="327" name="TextBox 326">
              <a:extLst>
                <a:ext uri="{FF2B5EF4-FFF2-40B4-BE49-F238E27FC236}">
                  <a16:creationId xmlns:a16="http://schemas.microsoft.com/office/drawing/2014/main" id="{1CF7200A-6464-AF27-92E4-0E9C8CD2B5B6}"/>
                </a:ext>
              </a:extLst>
            </p:cNvPr>
            <p:cNvSpPr txBox="1"/>
            <p:nvPr/>
          </p:nvSpPr>
          <p:spPr>
            <a:xfrm>
              <a:off x="9304142" y="4494970"/>
              <a:ext cx="1617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latin typeface="+mn-lt"/>
                  <a:ea typeface="Open Sans Medium" pitchFamily="2" charset="0"/>
                  <a:cs typeface="Open Sans Medium" pitchFamily="2" charset="0"/>
                </a:rPr>
                <a:t>Увеличение личных </a:t>
              </a:r>
              <a:br>
                <a:rPr lang="ru-RU" sz="1200" b="1" dirty="0">
                  <a:latin typeface="+mn-lt"/>
                  <a:ea typeface="Open Sans Medium" pitchFamily="2" charset="0"/>
                  <a:cs typeface="Open Sans Medium" pitchFamily="2" charset="0"/>
                </a:rPr>
              </a:br>
              <a:r>
                <a:rPr lang="ru-RU" sz="1200" b="1" dirty="0">
                  <a:latin typeface="+mn-lt"/>
                  <a:ea typeface="Open Sans Medium" pitchFamily="2" charset="0"/>
                  <a:cs typeface="Open Sans Medium" pitchFamily="2" charset="0"/>
                </a:rPr>
                <a:t>взносов в 2,87 раза </a:t>
              </a:r>
              <a:r>
                <a:rPr lang="ru-RU" sz="1200" dirty="0">
                  <a:latin typeface="+mn-lt"/>
                  <a:ea typeface="Open Sans Medium" pitchFamily="2" charset="0"/>
                  <a:cs typeface="Open Sans Medium" pitchFamily="2" charset="0"/>
                </a:rPr>
                <a:t>(за 15 лет)</a:t>
              </a:r>
            </a:p>
          </p:txBody>
        </p:sp>
      </p:grpSp>
      <p:pic>
        <p:nvPicPr>
          <p:cNvPr id="336" name="Рисунок 335">
            <a:extLst>
              <a:ext uri="{FF2B5EF4-FFF2-40B4-BE49-F238E27FC236}">
                <a16:creationId xmlns:a16="http://schemas.microsoft.com/office/drawing/2014/main" id="{C4105476-BFC6-4C99-974B-4A0E7A9694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-32274" y="6390043"/>
            <a:ext cx="8851069" cy="49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30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5F4C97D-6377-26B9-6091-30510DEB1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31846" y="3084416"/>
            <a:ext cx="2928309" cy="292830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6277972-56D8-8525-BFE9-2912FF3F28FF}"/>
              </a:ext>
            </a:extLst>
          </p:cNvPr>
          <p:cNvSpPr/>
          <p:nvPr/>
        </p:nvSpPr>
        <p:spPr>
          <a:xfrm>
            <a:off x="4428822" y="6258689"/>
            <a:ext cx="3334356" cy="416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95889">
              <a:lnSpc>
                <a:spcPts val="2165"/>
              </a:lnSpc>
              <a:defRPr/>
            </a:pPr>
            <a:r>
              <a:rPr lang="en-US" sz="4000" b="1" dirty="0">
                <a:solidFill>
                  <a:srgbClr val="3A76BB"/>
                </a:solidFill>
                <a:latin typeface="Golos Text" panose="020B0503020202020204" pitchFamily="34" charset="-52"/>
                <a:ea typeface="Calibri" panose="020F0502020204030204" pitchFamily="34" charset="0"/>
                <a:cs typeface="Golos Text" panose="020B0503020202020204" pitchFamily="34" charset="-52"/>
              </a:rPr>
              <a:t>pds.napf.ru</a:t>
            </a:r>
            <a:endParaRPr lang="ru-RU" sz="4000" b="1" dirty="0">
              <a:solidFill>
                <a:srgbClr val="3A76BB"/>
              </a:solidFill>
              <a:latin typeface="Golos Text" panose="020B0503020202020204" pitchFamily="34" charset="-52"/>
              <a:ea typeface="Calibri" panose="020F0502020204030204" pitchFamily="34" charset="0"/>
              <a:cs typeface="Golos Text" panose="020B0503020202020204" pitchFamily="34" charset="-52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6622CD2-04E6-FB44-10DB-E61B1E6C8A7B}"/>
              </a:ext>
            </a:extLst>
          </p:cNvPr>
          <p:cNvSpPr txBox="1">
            <a:spLocks/>
          </p:cNvSpPr>
          <p:nvPr/>
        </p:nvSpPr>
        <p:spPr>
          <a:xfrm>
            <a:off x="726141" y="1121388"/>
            <a:ext cx="10739718" cy="20274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200"/>
              </a:lnSpc>
            </a:pPr>
            <a:r>
              <a:rPr lang="ru-RU" sz="4000" b="1" dirty="0">
                <a:solidFill>
                  <a:srgbClr val="F2673A"/>
                </a:solidFill>
              </a:rPr>
              <a:t>ИНФОРМАЦИЯ ОБ ОПЕРАТОРАХ </a:t>
            </a:r>
            <a:br>
              <a:rPr lang="ru-RU" sz="4000" b="1" dirty="0">
                <a:solidFill>
                  <a:srgbClr val="F2673A"/>
                </a:solidFill>
              </a:rPr>
            </a:br>
            <a:r>
              <a:rPr lang="ru-RU" sz="4000" b="1" dirty="0">
                <a:solidFill>
                  <a:srgbClr val="F2673A"/>
                </a:solidFill>
              </a:rPr>
              <a:t>ПРОГРАММЫ ДОЛГОСРОЧНЫХ СБЕРЕЖЕНИЙ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5B5C5E1B-68CC-DF6D-0362-4E949A2064F3}"/>
              </a:ext>
            </a:extLst>
          </p:cNvPr>
          <p:cNvGrpSpPr/>
          <p:nvPr/>
        </p:nvGrpSpPr>
        <p:grpSpPr>
          <a:xfrm>
            <a:off x="3306250" y="385352"/>
            <a:ext cx="5579501" cy="542097"/>
            <a:chOff x="774724" y="385352"/>
            <a:chExt cx="5579501" cy="542097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F75830A2-B5F2-8A35-EA2E-6A5E3089C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3219" y="385352"/>
              <a:ext cx="2291006" cy="542097"/>
            </a:xfrm>
            <a:prstGeom prst="rect">
              <a:avLst/>
            </a:prstGeom>
          </p:spPr>
        </p:pic>
        <p:grpSp>
          <p:nvGrpSpPr>
            <p:cNvPr id="8" name="Рисунок 6">
              <a:extLst>
                <a:ext uri="{FF2B5EF4-FFF2-40B4-BE49-F238E27FC236}">
                  <a16:creationId xmlns:a16="http://schemas.microsoft.com/office/drawing/2014/main" id="{1C65AFC6-8650-C9C3-0675-C6264AB19C23}"/>
                </a:ext>
              </a:extLst>
            </p:cNvPr>
            <p:cNvGrpSpPr/>
            <p:nvPr/>
          </p:nvGrpSpPr>
          <p:grpSpPr>
            <a:xfrm>
              <a:off x="2298268" y="454182"/>
              <a:ext cx="1611465" cy="404436"/>
              <a:chOff x="2298268" y="466367"/>
              <a:chExt cx="1611465" cy="404436"/>
            </a:xfrm>
            <a:solidFill>
              <a:srgbClr val="797A7C"/>
            </a:solidFill>
          </p:grpSpPr>
          <p:grpSp>
            <p:nvGrpSpPr>
              <p:cNvPr id="34" name="Рисунок 6">
                <a:extLst>
                  <a:ext uri="{FF2B5EF4-FFF2-40B4-BE49-F238E27FC236}">
                    <a16:creationId xmlns:a16="http://schemas.microsoft.com/office/drawing/2014/main" id="{34EEA908-62A5-AEB1-2322-1576394D5441}"/>
                  </a:ext>
                </a:extLst>
              </p:cNvPr>
              <p:cNvGrpSpPr/>
              <p:nvPr/>
            </p:nvGrpSpPr>
            <p:grpSpPr>
              <a:xfrm>
                <a:off x="2298268" y="466367"/>
                <a:ext cx="404436" cy="404436"/>
                <a:chOff x="2298268" y="466367"/>
                <a:chExt cx="404436" cy="404436"/>
              </a:xfrm>
              <a:grpFill/>
            </p:grpSpPr>
            <p:sp>
              <p:nvSpPr>
                <p:cNvPr id="46" name="Полилиния: фигура 45">
                  <a:extLst>
                    <a:ext uri="{FF2B5EF4-FFF2-40B4-BE49-F238E27FC236}">
                      <a16:creationId xmlns:a16="http://schemas.microsoft.com/office/drawing/2014/main" id="{D7481B7D-7417-4B61-4195-4B0A968F1E71}"/>
                    </a:ext>
                  </a:extLst>
                </p:cNvPr>
                <p:cNvSpPr/>
                <p:nvPr/>
              </p:nvSpPr>
              <p:spPr>
                <a:xfrm>
                  <a:off x="2298268" y="466367"/>
                  <a:ext cx="404436" cy="404436"/>
                </a:xfrm>
                <a:custGeom>
                  <a:avLst/>
                  <a:gdLst>
                    <a:gd name="connsiteX0" fmla="*/ 202218 w 404436"/>
                    <a:gd name="connsiteY0" fmla="*/ 0 h 404436"/>
                    <a:gd name="connsiteX1" fmla="*/ 0 w 404436"/>
                    <a:gd name="connsiteY1" fmla="*/ 202218 h 404436"/>
                    <a:gd name="connsiteX2" fmla="*/ 202218 w 404436"/>
                    <a:gd name="connsiteY2" fmla="*/ 404436 h 404436"/>
                    <a:gd name="connsiteX3" fmla="*/ 404436 w 404436"/>
                    <a:gd name="connsiteY3" fmla="*/ 202218 h 404436"/>
                    <a:gd name="connsiteX4" fmla="*/ 202218 w 404436"/>
                    <a:gd name="connsiteY4" fmla="*/ 0 h 404436"/>
                    <a:gd name="connsiteX5" fmla="*/ 202218 w 404436"/>
                    <a:gd name="connsiteY5" fmla="*/ 387857 h 404436"/>
                    <a:gd name="connsiteX6" fmla="*/ 16579 w 404436"/>
                    <a:gd name="connsiteY6" fmla="*/ 202218 h 404436"/>
                    <a:gd name="connsiteX7" fmla="*/ 202218 w 404436"/>
                    <a:gd name="connsiteY7" fmla="*/ 16579 h 404436"/>
                    <a:gd name="connsiteX8" fmla="*/ 387857 w 404436"/>
                    <a:gd name="connsiteY8" fmla="*/ 202218 h 404436"/>
                    <a:gd name="connsiteX9" fmla="*/ 202218 w 404436"/>
                    <a:gd name="connsiteY9" fmla="*/ 387857 h 404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4436" h="404436">
                      <a:moveTo>
                        <a:pt x="202218" y="0"/>
                      </a:moveTo>
                      <a:cubicBezTo>
                        <a:pt x="91187" y="0"/>
                        <a:pt x="0" y="89930"/>
                        <a:pt x="0" y="202218"/>
                      </a:cubicBezTo>
                      <a:cubicBezTo>
                        <a:pt x="0" y="314506"/>
                        <a:pt x="89931" y="404436"/>
                        <a:pt x="202218" y="404436"/>
                      </a:cubicBezTo>
                      <a:cubicBezTo>
                        <a:pt x="314506" y="404436"/>
                        <a:pt x="404436" y="314506"/>
                        <a:pt x="404436" y="202218"/>
                      </a:cubicBezTo>
                      <a:cubicBezTo>
                        <a:pt x="404436" y="89930"/>
                        <a:pt x="313501" y="0"/>
                        <a:pt x="202218" y="0"/>
                      </a:cubicBezTo>
                      <a:close/>
                      <a:moveTo>
                        <a:pt x="202218" y="387857"/>
                      </a:moveTo>
                      <a:cubicBezTo>
                        <a:pt x="99476" y="387857"/>
                        <a:pt x="16579" y="305211"/>
                        <a:pt x="16579" y="202218"/>
                      </a:cubicBezTo>
                      <a:cubicBezTo>
                        <a:pt x="16579" y="99225"/>
                        <a:pt x="99225" y="16579"/>
                        <a:pt x="202218" y="16579"/>
                      </a:cubicBezTo>
                      <a:cubicBezTo>
                        <a:pt x="305211" y="16579"/>
                        <a:pt x="387857" y="99225"/>
                        <a:pt x="387857" y="202218"/>
                      </a:cubicBezTo>
                      <a:cubicBezTo>
                        <a:pt x="389113" y="303955"/>
                        <a:pt x="305211" y="387857"/>
                        <a:pt x="202218" y="387857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7" name="Полилиния: фигура 46">
                  <a:extLst>
                    <a:ext uri="{FF2B5EF4-FFF2-40B4-BE49-F238E27FC236}">
                      <a16:creationId xmlns:a16="http://schemas.microsoft.com/office/drawing/2014/main" id="{528295F6-C16A-6614-613F-46F487DE907D}"/>
                    </a:ext>
                  </a:extLst>
                </p:cNvPr>
                <p:cNvSpPr/>
                <p:nvPr/>
              </p:nvSpPr>
              <p:spPr>
                <a:xfrm>
                  <a:off x="2334190" y="524144"/>
                  <a:ext cx="333094" cy="294660"/>
                </a:xfrm>
                <a:custGeom>
                  <a:avLst/>
                  <a:gdLst>
                    <a:gd name="connsiteX0" fmla="*/ 166296 w 333094"/>
                    <a:gd name="connsiteY0" fmla="*/ 294661 h 294660"/>
                    <a:gd name="connsiteX1" fmla="*/ 178103 w 333094"/>
                    <a:gd name="connsiteY1" fmla="*/ 284110 h 294660"/>
                    <a:gd name="connsiteX2" fmla="*/ 184132 w 333094"/>
                    <a:gd name="connsiteY2" fmla="*/ 290139 h 294660"/>
                    <a:gd name="connsiteX3" fmla="*/ 192421 w 333094"/>
                    <a:gd name="connsiteY3" fmla="*/ 288883 h 294660"/>
                    <a:gd name="connsiteX4" fmla="*/ 198450 w 333094"/>
                    <a:gd name="connsiteY4" fmla="*/ 282854 h 294660"/>
                    <a:gd name="connsiteX5" fmla="*/ 198450 w 333094"/>
                    <a:gd name="connsiteY5" fmla="*/ 274564 h 294660"/>
                    <a:gd name="connsiteX6" fmla="*/ 212517 w 333094"/>
                    <a:gd name="connsiteY6" fmla="*/ 278081 h 294660"/>
                    <a:gd name="connsiteX7" fmla="*/ 218546 w 333094"/>
                    <a:gd name="connsiteY7" fmla="*/ 262758 h 294660"/>
                    <a:gd name="connsiteX8" fmla="*/ 193677 w 333094"/>
                    <a:gd name="connsiteY8" fmla="*/ 203725 h 294660"/>
                    <a:gd name="connsiteX9" fmla="*/ 191417 w 333094"/>
                    <a:gd name="connsiteY9" fmla="*/ 197696 h 294660"/>
                    <a:gd name="connsiteX10" fmla="*/ 189156 w 333094"/>
                    <a:gd name="connsiteY10" fmla="*/ 194180 h 294660"/>
                    <a:gd name="connsiteX11" fmla="*/ 186895 w 333094"/>
                    <a:gd name="connsiteY11" fmla="*/ 191919 h 294660"/>
                    <a:gd name="connsiteX12" fmla="*/ 209252 w 333094"/>
                    <a:gd name="connsiteY12" fmla="*/ 200208 h 294660"/>
                    <a:gd name="connsiteX13" fmla="*/ 214025 w 333094"/>
                    <a:gd name="connsiteY13" fmla="*/ 200208 h 294660"/>
                    <a:gd name="connsiteX14" fmla="*/ 218798 w 333094"/>
                    <a:gd name="connsiteY14" fmla="*/ 200208 h 294660"/>
                    <a:gd name="connsiteX15" fmla="*/ 223570 w 333094"/>
                    <a:gd name="connsiteY15" fmla="*/ 202469 h 294660"/>
                    <a:gd name="connsiteX16" fmla="*/ 237638 w 333094"/>
                    <a:gd name="connsiteY16" fmla="*/ 213020 h 294660"/>
                    <a:gd name="connsiteX17" fmla="*/ 242411 w 333094"/>
                    <a:gd name="connsiteY17" fmla="*/ 221309 h 294660"/>
                    <a:gd name="connsiteX18" fmla="*/ 234121 w 333094"/>
                    <a:gd name="connsiteY18" fmla="*/ 231860 h 294660"/>
                    <a:gd name="connsiteX19" fmla="*/ 245928 w 333094"/>
                    <a:gd name="connsiteY19" fmla="*/ 243666 h 294660"/>
                    <a:gd name="connsiteX20" fmla="*/ 243667 w 333094"/>
                    <a:gd name="connsiteY20" fmla="*/ 236633 h 294660"/>
                    <a:gd name="connsiteX21" fmla="*/ 248439 w 333094"/>
                    <a:gd name="connsiteY21" fmla="*/ 235377 h 294660"/>
                    <a:gd name="connsiteX22" fmla="*/ 250700 w 333094"/>
                    <a:gd name="connsiteY22" fmla="*/ 227087 h 294660"/>
                    <a:gd name="connsiteX23" fmla="*/ 270797 w 333094"/>
                    <a:gd name="connsiteY23" fmla="*/ 223570 h 294660"/>
                    <a:gd name="connsiteX24" fmla="*/ 275569 w 333094"/>
                    <a:gd name="connsiteY24" fmla="*/ 218797 h 294660"/>
                    <a:gd name="connsiteX25" fmla="*/ 280342 w 333094"/>
                    <a:gd name="connsiteY25" fmla="*/ 224826 h 294660"/>
                    <a:gd name="connsiteX26" fmla="*/ 274313 w 333094"/>
                    <a:gd name="connsiteY26" fmla="*/ 211764 h 294660"/>
                    <a:gd name="connsiteX27" fmla="*/ 274313 w 333094"/>
                    <a:gd name="connsiteY27" fmla="*/ 211764 h 294660"/>
                    <a:gd name="connsiteX28" fmla="*/ 282603 w 333094"/>
                    <a:gd name="connsiteY28" fmla="*/ 211764 h 294660"/>
                    <a:gd name="connsiteX29" fmla="*/ 269540 w 333094"/>
                    <a:gd name="connsiteY29" fmla="*/ 205735 h 294660"/>
                    <a:gd name="connsiteX30" fmla="*/ 252961 w 333094"/>
                    <a:gd name="connsiteY30" fmla="*/ 214025 h 294660"/>
                    <a:gd name="connsiteX31" fmla="*/ 248188 w 333094"/>
                    <a:gd name="connsiteY31" fmla="*/ 210508 h 294660"/>
                    <a:gd name="connsiteX32" fmla="*/ 231609 w 333094"/>
                    <a:gd name="connsiteY32" fmla="*/ 193928 h 294660"/>
                    <a:gd name="connsiteX33" fmla="*/ 222063 w 333094"/>
                    <a:gd name="connsiteY33" fmla="*/ 166798 h 294660"/>
                    <a:gd name="connsiteX34" fmla="*/ 206740 w 333094"/>
                    <a:gd name="connsiteY34" fmla="*/ 159765 h 294660"/>
                    <a:gd name="connsiteX35" fmla="*/ 211513 w 333094"/>
                    <a:gd name="connsiteY35" fmla="*/ 151475 h 294660"/>
                    <a:gd name="connsiteX36" fmla="*/ 232865 w 333094"/>
                    <a:gd name="connsiteY36" fmla="*/ 149214 h 294660"/>
                    <a:gd name="connsiteX37" fmla="*/ 255222 w 333094"/>
                    <a:gd name="connsiteY37" fmla="*/ 146953 h 294660"/>
                    <a:gd name="connsiteX38" fmla="*/ 257483 w 333094"/>
                    <a:gd name="connsiteY38" fmla="*/ 157504 h 294660"/>
                    <a:gd name="connsiteX39" fmla="*/ 277579 w 333094"/>
                    <a:gd name="connsiteY39" fmla="*/ 176344 h 294660"/>
                    <a:gd name="connsiteX40" fmla="*/ 294158 w 333094"/>
                    <a:gd name="connsiteY40" fmla="*/ 202469 h 294660"/>
                    <a:gd name="connsiteX41" fmla="*/ 296419 w 333094"/>
                    <a:gd name="connsiteY41" fmla="*/ 203725 h 294660"/>
                    <a:gd name="connsiteX42" fmla="*/ 333095 w 333094"/>
                    <a:gd name="connsiteY42" fmla="*/ 217793 h 294660"/>
                    <a:gd name="connsiteX43" fmla="*/ 327066 w 333094"/>
                    <a:gd name="connsiteY43" fmla="*/ 204730 h 294660"/>
                    <a:gd name="connsiteX44" fmla="*/ 325810 w 333094"/>
                    <a:gd name="connsiteY44" fmla="*/ 119572 h 294660"/>
                    <a:gd name="connsiteX45" fmla="*/ 271550 w 333094"/>
                    <a:gd name="connsiteY45" fmla="*/ 42704 h 294660"/>
                    <a:gd name="connsiteX46" fmla="*/ 249193 w 333094"/>
                    <a:gd name="connsiteY46" fmla="*/ 47477 h 294660"/>
                    <a:gd name="connsiteX47" fmla="*/ 240903 w 333094"/>
                    <a:gd name="connsiteY47" fmla="*/ 79380 h 294660"/>
                    <a:gd name="connsiteX48" fmla="*/ 240903 w 333094"/>
                    <a:gd name="connsiteY48" fmla="*/ 80636 h 294660"/>
                    <a:gd name="connsiteX49" fmla="*/ 239647 w 333094"/>
                    <a:gd name="connsiteY49" fmla="*/ 88926 h 294660"/>
                    <a:gd name="connsiteX50" fmla="*/ 224324 w 333094"/>
                    <a:gd name="connsiteY50" fmla="*/ 97215 h 294660"/>
                    <a:gd name="connsiteX51" fmla="*/ 214778 w 333094"/>
                    <a:gd name="connsiteY51" fmla="*/ 93699 h 294660"/>
                    <a:gd name="connsiteX52" fmla="*/ 202972 w 333094"/>
                    <a:gd name="connsiteY52" fmla="*/ 72346 h 294660"/>
                    <a:gd name="connsiteX53" fmla="*/ 204228 w 333094"/>
                    <a:gd name="connsiteY53" fmla="*/ 47477 h 294660"/>
                    <a:gd name="connsiteX54" fmla="*/ 227841 w 333094"/>
                    <a:gd name="connsiteY54" fmla="*/ 32154 h 294660"/>
                    <a:gd name="connsiteX55" fmla="*/ 246681 w 333094"/>
                    <a:gd name="connsiteY55" fmla="*/ 26125 h 294660"/>
                    <a:gd name="connsiteX56" fmla="*/ 252710 w 333094"/>
                    <a:gd name="connsiteY56" fmla="*/ 29642 h 294660"/>
                    <a:gd name="connsiteX57" fmla="*/ 252710 w 333094"/>
                    <a:gd name="connsiteY57" fmla="*/ 16579 h 294660"/>
                    <a:gd name="connsiteX58" fmla="*/ 233870 w 333094"/>
                    <a:gd name="connsiteY58" fmla="*/ 11807 h 294660"/>
                    <a:gd name="connsiteX59" fmla="*/ 205484 w 333094"/>
                    <a:gd name="connsiteY59" fmla="*/ 4773 h 294660"/>
                    <a:gd name="connsiteX60" fmla="*/ 179359 w 333094"/>
                    <a:gd name="connsiteY60" fmla="*/ 0 h 294660"/>
                    <a:gd name="connsiteX61" fmla="*/ 188904 w 333094"/>
                    <a:gd name="connsiteY61" fmla="*/ 17835 h 294660"/>
                    <a:gd name="connsiteX62" fmla="*/ 166547 w 333094"/>
                    <a:gd name="connsiteY62" fmla="*/ 69834 h 294660"/>
                    <a:gd name="connsiteX63" fmla="*/ 144190 w 333094"/>
                    <a:gd name="connsiteY63" fmla="*/ 17835 h 294660"/>
                    <a:gd name="connsiteX64" fmla="*/ 153736 w 333094"/>
                    <a:gd name="connsiteY64" fmla="*/ 0 h 294660"/>
                    <a:gd name="connsiteX65" fmla="*/ 127611 w 333094"/>
                    <a:gd name="connsiteY65" fmla="*/ 4773 h 294660"/>
                    <a:gd name="connsiteX66" fmla="*/ 99225 w 333094"/>
                    <a:gd name="connsiteY66" fmla="*/ 11807 h 294660"/>
                    <a:gd name="connsiteX67" fmla="*/ 80385 w 333094"/>
                    <a:gd name="connsiteY67" fmla="*/ 16579 h 294660"/>
                    <a:gd name="connsiteX68" fmla="*/ 80385 w 333094"/>
                    <a:gd name="connsiteY68" fmla="*/ 29642 h 294660"/>
                    <a:gd name="connsiteX69" fmla="*/ 86414 w 333094"/>
                    <a:gd name="connsiteY69" fmla="*/ 26125 h 294660"/>
                    <a:gd name="connsiteX70" fmla="*/ 105254 w 333094"/>
                    <a:gd name="connsiteY70" fmla="*/ 32154 h 294660"/>
                    <a:gd name="connsiteX71" fmla="*/ 128867 w 333094"/>
                    <a:gd name="connsiteY71" fmla="*/ 47477 h 294660"/>
                    <a:gd name="connsiteX72" fmla="*/ 130123 w 333094"/>
                    <a:gd name="connsiteY72" fmla="*/ 72346 h 294660"/>
                    <a:gd name="connsiteX73" fmla="*/ 118316 w 333094"/>
                    <a:gd name="connsiteY73" fmla="*/ 93699 h 294660"/>
                    <a:gd name="connsiteX74" fmla="*/ 108771 w 333094"/>
                    <a:gd name="connsiteY74" fmla="*/ 97215 h 294660"/>
                    <a:gd name="connsiteX75" fmla="*/ 93447 w 333094"/>
                    <a:gd name="connsiteY75" fmla="*/ 88926 h 294660"/>
                    <a:gd name="connsiteX76" fmla="*/ 92191 w 333094"/>
                    <a:gd name="connsiteY76" fmla="*/ 80636 h 294660"/>
                    <a:gd name="connsiteX77" fmla="*/ 92191 w 333094"/>
                    <a:gd name="connsiteY77" fmla="*/ 79380 h 294660"/>
                    <a:gd name="connsiteX78" fmla="*/ 83902 w 333094"/>
                    <a:gd name="connsiteY78" fmla="*/ 47477 h 294660"/>
                    <a:gd name="connsiteX79" fmla="*/ 61545 w 333094"/>
                    <a:gd name="connsiteY79" fmla="*/ 42704 h 294660"/>
                    <a:gd name="connsiteX80" fmla="*/ 7285 w 333094"/>
                    <a:gd name="connsiteY80" fmla="*/ 119572 h 294660"/>
                    <a:gd name="connsiteX81" fmla="*/ 6029 w 333094"/>
                    <a:gd name="connsiteY81" fmla="*/ 204730 h 294660"/>
                    <a:gd name="connsiteX82" fmla="*/ 0 w 333094"/>
                    <a:gd name="connsiteY82" fmla="*/ 217793 h 294660"/>
                    <a:gd name="connsiteX83" fmla="*/ 36676 w 333094"/>
                    <a:gd name="connsiteY83" fmla="*/ 203725 h 294660"/>
                    <a:gd name="connsiteX84" fmla="*/ 38936 w 333094"/>
                    <a:gd name="connsiteY84" fmla="*/ 202469 h 294660"/>
                    <a:gd name="connsiteX85" fmla="*/ 55516 w 333094"/>
                    <a:gd name="connsiteY85" fmla="*/ 176344 h 294660"/>
                    <a:gd name="connsiteX86" fmla="*/ 75612 w 333094"/>
                    <a:gd name="connsiteY86" fmla="*/ 157504 h 294660"/>
                    <a:gd name="connsiteX87" fmla="*/ 77873 w 333094"/>
                    <a:gd name="connsiteY87" fmla="*/ 146953 h 294660"/>
                    <a:gd name="connsiteX88" fmla="*/ 100230 w 333094"/>
                    <a:gd name="connsiteY88" fmla="*/ 149214 h 294660"/>
                    <a:gd name="connsiteX89" fmla="*/ 121582 w 333094"/>
                    <a:gd name="connsiteY89" fmla="*/ 151475 h 294660"/>
                    <a:gd name="connsiteX90" fmla="*/ 126355 w 333094"/>
                    <a:gd name="connsiteY90" fmla="*/ 159765 h 294660"/>
                    <a:gd name="connsiteX91" fmla="*/ 111032 w 333094"/>
                    <a:gd name="connsiteY91" fmla="*/ 166798 h 294660"/>
                    <a:gd name="connsiteX92" fmla="*/ 101486 w 333094"/>
                    <a:gd name="connsiteY92" fmla="*/ 193928 h 294660"/>
                    <a:gd name="connsiteX93" fmla="*/ 84906 w 333094"/>
                    <a:gd name="connsiteY93" fmla="*/ 210508 h 294660"/>
                    <a:gd name="connsiteX94" fmla="*/ 80134 w 333094"/>
                    <a:gd name="connsiteY94" fmla="*/ 214025 h 294660"/>
                    <a:gd name="connsiteX95" fmla="*/ 63554 w 333094"/>
                    <a:gd name="connsiteY95" fmla="*/ 205735 h 294660"/>
                    <a:gd name="connsiteX96" fmla="*/ 50492 w 333094"/>
                    <a:gd name="connsiteY96" fmla="*/ 211764 h 294660"/>
                    <a:gd name="connsiteX97" fmla="*/ 58781 w 333094"/>
                    <a:gd name="connsiteY97" fmla="*/ 211764 h 294660"/>
                    <a:gd name="connsiteX98" fmla="*/ 58781 w 333094"/>
                    <a:gd name="connsiteY98" fmla="*/ 211764 h 294660"/>
                    <a:gd name="connsiteX99" fmla="*/ 52753 w 333094"/>
                    <a:gd name="connsiteY99" fmla="*/ 224826 h 294660"/>
                    <a:gd name="connsiteX100" fmla="*/ 57525 w 333094"/>
                    <a:gd name="connsiteY100" fmla="*/ 218797 h 294660"/>
                    <a:gd name="connsiteX101" fmla="*/ 62298 w 333094"/>
                    <a:gd name="connsiteY101" fmla="*/ 223570 h 294660"/>
                    <a:gd name="connsiteX102" fmla="*/ 82394 w 333094"/>
                    <a:gd name="connsiteY102" fmla="*/ 227087 h 294660"/>
                    <a:gd name="connsiteX103" fmla="*/ 84655 w 333094"/>
                    <a:gd name="connsiteY103" fmla="*/ 235377 h 294660"/>
                    <a:gd name="connsiteX104" fmla="*/ 89428 w 333094"/>
                    <a:gd name="connsiteY104" fmla="*/ 236633 h 294660"/>
                    <a:gd name="connsiteX105" fmla="*/ 87167 w 333094"/>
                    <a:gd name="connsiteY105" fmla="*/ 243666 h 294660"/>
                    <a:gd name="connsiteX106" fmla="*/ 98974 w 333094"/>
                    <a:gd name="connsiteY106" fmla="*/ 231860 h 294660"/>
                    <a:gd name="connsiteX107" fmla="*/ 90684 w 333094"/>
                    <a:gd name="connsiteY107" fmla="*/ 221309 h 294660"/>
                    <a:gd name="connsiteX108" fmla="*/ 95457 w 333094"/>
                    <a:gd name="connsiteY108" fmla="*/ 213020 h 294660"/>
                    <a:gd name="connsiteX109" fmla="*/ 109524 w 333094"/>
                    <a:gd name="connsiteY109" fmla="*/ 202469 h 294660"/>
                    <a:gd name="connsiteX110" fmla="*/ 114297 w 333094"/>
                    <a:gd name="connsiteY110" fmla="*/ 200208 h 294660"/>
                    <a:gd name="connsiteX111" fmla="*/ 119070 w 333094"/>
                    <a:gd name="connsiteY111" fmla="*/ 200208 h 294660"/>
                    <a:gd name="connsiteX112" fmla="*/ 123843 w 333094"/>
                    <a:gd name="connsiteY112" fmla="*/ 200208 h 294660"/>
                    <a:gd name="connsiteX113" fmla="*/ 146200 w 333094"/>
                    <a:gd name="connsiteY113" fmla="*/ 191919 h 294660"/>
                    <a:gd name="connsiteX114" fmla="*/ 143939 w 333094"/>
                    <a:gd name="connsiteY114" fmla="*/ 194180 h 294660"/>
                    <a:gd name="connsiteX115" fmla="*/ 141678 w 333094"/>
                    <a:gd name="connsiteY115" fmla="*/ 197696 h 294660"/>
                    <a:gd name="connsiteX116" fmla="*/ 139417 w 333094"/>
                    <a:gd name="connsiteY116" fmla="*/ 203725 h 294660"/>
                    <a:gd name="connsiteX117" fmla="*/ 114548 w 333094"/>
                    <a:gd name="connsiteY117" fmla="*/ 262758 h 294660"/>
                    <a:gd name="connsiteX118" fmla="*/ 120577 w 333094"/>
                    <a:gd name="connsiteY118" fmla="*/ 278081 h 294660"/>
                    <a:gd name="connsiteX119" fmla="*/ 134645 w 333094"/>
                    <a:gd name="connsiteY119" fmla="*/ 274564 h 294660"/>
                    <a:gd name="connsiteX120" fmla="*/ 134645 w 333094"/>
                    <a:gd name="connsiteY120" fmla="*/ 282854 h 294660"/>
                    <a:gd name="connsiteX121" fmla="*/ 140673 w 333094"/>
                    <a:gd name="connsiteY121" fmla="*/ 288883 h 294660"/>
                    <a:gd name="connsiteX122" fmla="*/ 148963 w 333094"/>
                    <a:gd name="connsiteY122" fmla="*/ 290139 h 294660"/>
                    <a:gd name="connsiteX123" fmla="*/ 154992 w 333094"/>
                    <a:gd name="connsiteY123" fmla="*/ 284110 h 294660"/>
                    <a:gd name="connsiteX124" fmla="*/ 166799 w 333094"/>
                    <a:gd name="connsiteY124" fmla="*/ 294661 h 294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</a:cxnLst>
                  <a:rect l="l" t="t" r="r" b="b"/>
                  <a:pathLst>
                    <a:path w="333094" h="294660">
                      <a:moveTo>
                        <a:pt x="166296" y="294661"/>
                      </a:moveTo>
                      <a:cubicBezTo>
                        <a:pt x="173330" y="294661"/>
                        <a:pt x="176847" y="289888"/>
                        <a:pt x="178103" y="284110"/>
                      </a:cubicBezTo>
                      <a:cubicBezTo>
                        <a:pt x="179359" y="286371"/>
                        <a:pt x="181619" y="288883"/>
                        <a:pt x="184132" y="290139"/>
                      </a:cubicBezTo>
                      <a:cubicBezTo>
                        <a:pt x="186392" y="290139"/>
                        <a:pt x="190160" y="290139"/>
                        <a:pt x="192421" y="288883"/>
                      </a:cubicBezTo>
                      <a:cubicBezTo>
                        <a:pt x="194682" y="287627"/>
                        <a:pt x="197194" y="285366"/>
                        <a:pt x="198450" y="282854"/>
                      </a:cubicBezTo>
                      <a:cubicBezTo>
                        <a:pt x="199706" y="280342"/>
                        <a:pt x="199706" y="276825"/>
                        <a:pt x="198450" y="274564"/>
                      </a:cubicBezTo>
                      <a:cubicBezTo>
                        <a:pt x="201967" y="279337"/>
                        <a:pt x="206740" y="280593"/>
                        <a:pt x="212517" y="278081"/>
                      </a:cubicBezTo>
                      <a:cubicBezTo>
                        <a:pt x="219551" y="274564"/>
                        <a:pt x="222063" y="269792"/>
                        <a:pt x="218546" y="262758"/>
                      </a:cubicBezTo>
                      <a:cubicBezTo>
                        <a:pt x="210257" y="242662"/>
                        <a:pt x="201967" y="223821"/>
                        <a:pt x="193677" y="203725"/>
                      </a:cubicBezTo>
                      <a:cubicBezTo>
                        <a:pt x="192421" y="201464"/>
                        <a:pt x="192421" y="200208"/>
                        <a:pt x="191417" y="197696"/>
                      </a:cubicBezTo>
                      <a:cubicBezTo>
                        <a:pt x="190160" y="196440"/>
                        <a:pt x="190160" y="195436"/>
                        <a:pt x="189156" y="194180"/>
                      </a:cubicBezTo>
                      <a:cubicBezTo>
                        <a:pt x="189156" y="192924"/>
                        <a:pt x="187900" y="192924"/>
                        <a:pt x="186895" y="191919"/>
                      </a:cubicBezTo>
                      <a:cubicBezTo>
                        <a:pt x="199957" y="193175"/>
                        <a:pt x="205735" y="197948"/>
                        <a:pt x="209252" y="200208"/>
                      </a:cubicBezTo>
                      <a:cubicBezTo>
                        <a:pt x="209252" y="200208"/>
                        <a:pt x="210842" y="200208"/>
                        <a:pt x="214025" y="200208"/>
                      </a:cubicBezTo>
                      <a:lnTo>
                        <a:pt x="218798" y="200208"/>
                      </a:lnTo>
                      <a:cubicBezTo>
                        <a:pt x="218798" y="200208"/>
                        <a:pt x="222314" y="202469"/>
                        <a:pt x="223570" y="202469"/>
                      </a:cubicBezTo>
                      <a:cubicBezTo>
                        <a:pt x="228343" y="205986"/>
                        <a:pt x="233116" y="209503"/>
                        <a:pt x="237638" y="213020"/>
                      </a:cubicBezTo>
                      <a:cubicBezTo>
                        <a:pt x="239898" y="215281"/>
                        <a:pt x="242411" y="217793"/>
                        <a:pt x="242411" y="221309"/>
                      </a:cubicBezTo>
                      <a:cubicBezTo>
                        <a:pt x="242411" y="223570"/>
                        <a:pt x="235377" y="229599"/>
                        <a:pt x="234121" y="231860"/>
                      </a:cubicBezTo>
                      <a:cubicBezTo>
                        <a:pt x="229348" y="236633"/>
                        <a:pt x="236382" y="243666"/>
                        <a:pt x="245928" y="243666"/>
                      </a:cubicBezTo>
                      <a:cubicBezTo>
                        <a:pt x="243667" y="241406"/>
                        <a:pt x="242411" y="238894"/>
                        <a:pt x="243667" y="236633"/>
                      </a:cubicBezTo>
                      <a:cubicBezTo>
                        <a:pt x="244923" y="236633"/>
                        <a:pt x="245928" y="236633"/>
                        <a:pt x="248439" y="235377"/>
                      </a:cubicBezTo>
                      <a:cubicBezTo>
                        <a:pt x="250700" y="234121"/>
                        <a:pt x="249696" y="228343"/>
                        <a:pt x="250700" y="227087"/>
                      </a:cubicBezTo>
                      <a:cubicBezTo>
                        <a:pt x="254217" y="223570"/>
                        <a:pt x="263763" y="223570"/>
                        <a:pt x="270797" y="223570"/>
                      </a:cubicBezTo>
                      <a:cubicBezTo>
                        <a:pt x="273057" y="223570"/>
                        <a:pt x="276825" y="222314"/>
                        <a:pt x="275569" y="218797"/>
                      </a:cubicBezTo>
                      <a:cubicBezTo>
                        <a:pt x="279086" y="218797"/>
                        <a:pt x="280342" y="222314"/>
                        <a:pt x="280342" y="224826"/>
                      </a:cubicBezTo>
                      <a:cubicBezTo>
                        <a:pt x="283859" y="222565"/>
                        <a:pt x="286371" y="214276"/>
                        <a:pt x="274313" y="211764"/>
                      </a:cubicBezTo>
                      <a:lnTo>
                        <a:pt x="274313" y="211764"/>
                      </a:lnTo>
                      <a:cubicBezTo>
                        <a:pt x="276574" y="209503"/>
                        <a:pt x="280342" y="209503"/>
                        <a:pt x="282603" y="211764"/>
                      </a:cubicBezTo>
                      <a:cubicBezTo>
                        <a:pt x="284864" y="208247"/>
                        <a:pt x="279086" y="202218"/>
                        <a:pt x="269540" y="205735"/>
                      </a:cubicBezTo>
                      <a:cubicBezTo>
                        <a:pt x="269540" y="205735"/>
                        <a:pt x="264768" y="199706"/>
                        <a:pt x="252961" y="214025"/>
                      </a:cubicBezTo>
                      <a:cubicBezTo>
                        <a:pt x="251705" y="212769"/>
                        <a:pt x="249444" y="211764"/>
                        <a:pt x="248188" y="210508"/>
                      </a:cubicBezTo>
                      <a:lnTo>
                        <a:pt x="231609" y="193928"/>
                      </a:lnTo>
                      <a:cubicBezTo>
                        <a:pt x="231609" y="186895"/>
                        <a:pt x="230353" y="173832"/>
                        <a:pt x="222063" y="166798"/>
                      </a:cubicBezTo>
                      <a:cubicBezTo>
                        <a:pt x="218546" y="163282"/>
                        <a:pt x="215029" y="162026"/>
                        <a:pt x="206740" y="159765"/>
                      </a:cubicBezTo>
                      <a:cubicBezTo>
                        <a:pt x="206740" y="159765"/>
                        <a:pt x="210257" y="153736"/>
                        <a:pt x="211513" y="151475"/>
                      </a:cubicBezTo>
                      <a:cubicBezTo>
                        <a:pt x="218546" y="158509"/>
                        <a:pt x="232865" y="161021"/>
                        <a:pt x="232865" y="149214"/>
                      </a:cubicBezTo>
                      <a:cubicBezTo>
                        <a:pt x="244671" y="161021"/>
                        <a:pt x="255222" y="153987"/>
                        <a:pt x="255222" y="146953"/>
                      </a:cubicBezTo>
                      <a:cubicBezTo>
                        <a:pt x="255222" y="150470"/>
                        <a:pt x="256478" y="153987"/>
                        <a:pt x="257483" y="157504"/>
                      </a:cubicBezTo>
                      <a:cubicBezTo>
                        <a:pt x="258488" y="161021"/>
                        <a:pt x="264516" y="176344"/>
                        <a:pt x="277579" y="176344"/>
                      </a:cubicBezTo>
                      <a:cubicBezTo>
                        <a:pt x="277579" y="181117"/>
                        <a:pt x="277579" y="198701"/>
                        <a:pt x="294158" y="202469"/>
                      </a:cubicBezTo>
                      <a:cubicBezTo>
                        <a:pt x="294158" y="202469"/>
                        <a:pt x="294912" y="202889"/>
                        <a:pt x="296419" y="203725"/>
                      </a:cubicBezTo>
                      <a:cubicBezTo>
                        <a:pt x="303453" y="212015"/>
                        <a:pt x="330583" y="220305"/>
                        <a:pt x="333095" y="217793"/>
                      </a:cubicBezTo>
                      <a:cubicBezTo>
                        <a:pt x="330834" y="216537"/>
                        <a:pt x="327066" y="214276"/>
                        <a:pt x="327066" y="204730"/>
                      </a:cubicBezTo>
                      <a:cubicBezTo>
                        <a:pt x="327066" y="198701"/>
                        <a:pt x="325810" y="165794"/>
                        <a:pt x="325810" y="119572"/>
                      </a:cubicBezTo>
                      <a:cubicBezTo>
                        <a:pt x="325810" y="102993"/>
                        <a:pt x="324554" y="49738"/>
                        <a:pt x="271550" y="42704"/>
                      </a:cubicBezTo>
                      <a:cubicBezTo>
                        <a:pt x="263260" y="41448"/>
                        <a:pt x="256227" y="42704"/>
                        <a:pt x="249193" y="47477"/>
                      </a:cubicBezTo>
                      <a:cubicBezTo>
                        <a:pt x="239647" y="54511"/>
                        <a:pt x="235126" y="66317"/>
                        <a:pt x="240903" y="79380"/>
                      </a:cubicBezTo>
                      <a:lnTo>
                        <a:pt x="240903" y="80636"/>
                      </a:lnTo>
                      <a:cubicBezTo>
                        <a:pt x="243164" y="84153"/>
                        <a:pt x="242159" y="86665"/>
                        <a:pt x="239647" y="88926"/>
                      </a:cubicBezTo>
                      <a:cubicBezTo>
                        <a:pt x="234875" y="93699"/>
                        <a:pt x="230102" y="95959"/>
                        <a:pt x="224324" y="97215"/>
                      </a:cubicBezTo>
                      <a:cubicBezTo>
                        <a:pt x="220807" y="97215"/>
                        <a:pt x="217290" y="95959"/>
                        <a:pt x="214778" y="93699"/>
                      </a:cubicBezTo>
                      <a:cubicBezTo>
                        <a:pt x="208749" y="87670"/>
                        <a:pt x="205233" y="80636"/>
                        <a:pt x="202972" y="72346"/>
                      </a:cubicBezTo>
                      <a:cubicBezTo>
                        <a:pt x="200711" y="57023"/>
                        <a:pt x="204228" y="48733"/>
                        <a:pt x="204228" y="47477"/>
                      </a:cubicBezTo>
                      <a:cubicBezTo>
                        <a:pt x="209001" y="39188"/>
                        <a:pt x="217290" y="32154"/>
                        <a:pt x="227841" y="32154"/>
                      </a:cubicBezTo>
                      <a:cubicBezTo>
                        <a:pt x="232614" y="22608"/>
                        <a:pt x="246681" y="26125"/>
                        <a:pt x="246681" y="26125"/>
                      </a:cubicBezTo>
                      <a:cubicBezTo>
                        <a:pt x="250198" y="27381"/>
                        <a:pt x="251454" y="27381"/>
                        <a:pt x="252710" y="29642"/>
                      </a:cubicBezTo>
                      <a:cubicBezTo>
                        <a:pt x="252710" y="29642"/>
                        <a:pt x="258739" y="20096"/>
                        <a:pt x="252710" y="16579"/>
                      </a:cubicBezTo>
                      <a:cubicBezTo>
                        <a:pt x="246681" y="13063"/>
                        <a:pt x="233870" y="11807"/>
                        <a:pt x="233870" y="11807"/>
                      </a:cubicBezTo>
                      <a:cubicBezTo>
                        <a:pt x="233870" y="5778"/>
                        <a:pt x="224324" y="1256"/>
                        <a:pt x="205484" y="4773"/>
                      </a:cubicBezTo>
                      <a:cubicBezTo>
                        <a:pt x="184132" y="8290"/>
                        <a:pt x="179359" y="0"/>
                        <a:pt x="179359" y="0"/>
                      </a:cubicBezTo>
                      <a:cubicBezTo>
                        <a:pt x="178103" y="10551"/>
                        <a:pt x="186392" y="15323"/>
                        <a:pt x="188904" y="17835"/>
                      </a:cubicBezTo>
                      <a:cubicBezTo>
                        <a:pt x="180615" y="27381"/>
                        <a:pt x="168808" y="44965"/>
                        <a:pt x="166547" y="69834"/>
                      </a:cubicBezTo>
                      <a:cubicBezTo>
                        <a:pt x="164287" y="44965"/>
                        <a:pt x="152480" y="27381"/>
                        <a:pt x="144190" y="17835"/>
                      </a:cubicBezTo>
                      <a:cubicBezTo>
                        <a:pt x="146451" y="16579"/>
                        <a:pt x="154741" y="10802"/>
                        <a:pt x="153736" y="0"/>
                      </a:cubicBezTo>
                      <a:cubicBezTo>
                        <a:pt x="153736" y="0"/>
                        <a:pt x="148963" y="8290"/>
                        <a:pt x="127611" y="4773"/>
                      </a:cubicBezTo>
                      <a:cubicBezTo>
                        <a:pt x="109776" y="1256"/>
                        <a:pt x="99225" y="6029"/>
                        <a:pt x="99225" y="11807"/>
                      </a:cubicBezTo>
                      <a:cubicBezTo>
                        <a:pt x="99225" y="11807"/>
                        <a:pt x="86163" y="13063"/>
                        <a:pt x="80385" y="16579"/>
                      </a:cubicBezTo>
                      <a:cubicBezTo>
                        <a:pt x="74607" y="20096"/>
                        <a:pt x="80385" y="29642"/>
                        <a:pt x="80385" y="29642"/>
                      </a:cubicBezTo>
                      <a:cubicBezTo>
                        <a:pt x="81641" y="28386"/>
                        <a:pt x="82646" y="27381"/>
                        <a:pt x="86414" y="26125"/>
                      </a:cubicBezTo>
                      <a:cubicBezTo>
                        <a:pt x="86414" y="26125"/>
                        <a:pt x="100481" y="22608"/>
                        <a:pt x="105254" y="32154"/>
                      </a:cubicBezTo>
                      <a:cubicBezTo>
                        <a:pt x="115804" y="33410"/>
                        <a:pt x="124094" y="39188"/>
                        <a:pt x="128867" y="47477"/>
                      </a:cubicBezTo>
                      <a:cubicBezTo>
                        <a:pt x="128867" y="47477"/>
                        <a:pt x="133640" y="55767"/>
                        <a:pt x="130123" y="72346"/>
                      </a:cubicBezTo>
                      <a:cubicBezTo>
                        <a:pt x="128867" y="80636"/>
                        <a:pt x="124094" y="87670"/>
                        <a:pt x="118316" y="93699"/>
                      </a:cubicBezTo>
                      <a:cubicBezTo>
                        <a:pt x="116056" y="95959"/>
                        <a:pt x="112288" y="98471"/>
                        <a:pt x="108771" y="97215"/>
                      </a:cubicBezTo>
                      <a:cubicBezTo>
                        <a:pt x="102742" y="95959"/>
                        <a:pt x="98220" y="93699"/>
                        <a:pt x="93447" y="88926"/>
                      </a:cubicBezTo>
                      <a:cubicBezTo>
                        <a:pt x="91187" y="86665"/>
                        <a:pt x="89931" y="84153"/>
                        <a:pt x="92191" y="80636"/>
                      </a:cubicBezTo>
                      <a:lnTo>
                        <a:pt x="92191" y="79380"/>
                      </a:lnTo>
                      <a:cubicBezTo>
                        <a:pt x="98220" y="66317"/>
                        <a:pt x="93447" y="54511"/>
                        <a:pt x="83902" y="47477"/>
                      </a:cubicBezTo>
                      <a:cubicBezTo>
                        <a:pt x="76868" y="42704"/>
                        <a:pt x="69834" y="41448"/>
                        <a:pt x="61545" y="42704"/>
                      </a:cubicBezTo>
                      <a:cubicBezTo>
                        <a:pt x="9546" y="49738"/>
                        <a:pt x="7285" y="102993"/>
                        <a:pt x="7285" y="119572"/>
                      </a:cubicBezTo>
                      <a:cubicBezTo>
                        <a:pt x="7285" y="165794"/>
                        <a:pt x="6029" y="198701"/>
                        <a:pt x="6029" y="204730"/>
                      </a:cubicBezTo>
                      <a:cubicBezTo>
                        <a:pt x="6029" y="214276"/>
                        <a:pt x="2512" y="216537"/>
                        <a:pt x="0" y="217793"/>
                      </a:cubicBezTo>
                      <a:cubicBezTo>
                        <a:pt x="3517" y="220053"/>
                        <a:pt x="30647" y="211764"/>
                        <a:pt x="36676" y="203725"/>
                      </a:cubicBezTo>
                      <a:cubicBezTo>
                        <a:pt x="36676" y="203725"/>
                        <a:pt x="37932" y="202469"/>
                        <a:pt x="38936" y="202469"/>
                      </a:cubicBezTo>
                      <a:cubicBezTo>
                        <a:pt x="55516" y="198952"/>
                        <a:pt x="55516" y="181117"/>
                        <a:pt x="55516" y="176344"/>
                      </a:cubicBezTo>
                      <a:cubicBezTo>
                        <a:pt x="68578" y="176344"/>
                        <a:pt x="74356" y="161021"/>
                        <a:pt x="75612" y="157504"/>
                      </a:cubicBezTo>
                      <a:cubicBezTo>
                        <a:pt x="76868" y="153987"/>
                        <a:pt x="77873" y="150470"/>
                        <a:pt x="77873" y="146953"/>
                      </a:cubicBezTo>
                      <a:cubicBezTo>
                        <a:pt x="77873" y="153987"/>
                        <a:pt x="88423" y="160016"/>
                        <a:pt x="100230" y="149214"/>
                      </a:cubicBezTo>
                      <a:cubicBezTo>
                        <a:pt x="100230" y="161021"/>
                        <a:pt x="114297" y="158760"/>
                        <a:pt x="121582" y="151475"/>
                      </a:cubicBezTo>
                      <a:cubicBezTo>
                        <a:pt x="122838" y="153736"/>
                        <a:pt x="126355" y="159765"/>
                        <a:pt x="126355" y="159765"/>
                      </a:cubicBezTo>
                      <a:cubicBezTo>
                        <a:pt x="118065" y="161021"/>
                        <a:pt x="114548" y="163282"/>
                        <a:pt x="111032" y="166798"/>
                      </a:cubicBezTo>
                      <a:cubicBezTo>
                        <a:pt x="101486" y="175088"/>
                        <a:pt x="101486" y="188151"/>
                        <a:pt x="101486" y="193928"/>
                      </a:cubicBezTo>
                      <a:lnTo>
                        <a:pt x="84906" y="210508"/>
                      </a:lnTo>
                      <a:cubicBezTo>
                        <a:pt x="84906" y="210508"/>
                        <a:pt x="81390" y="212769"/>
                        <a:pt x="80134" y="214025"/>
                      </a:cubicBezTo>
                      <a:cubicBezTo>
                        <a:pt x="67071" y="199957"/>
                        <a:pt x="63554" y="205735"/>
                        <a:pt x="63554" y="205735"/>
                      </a:cubicBezTo>
                      <a:cubicBezTo>
                        <a:pt x="54009" y="202218"/>
                        <a:pt x="49487" y="207996"/>
                        <a:pt x="50492" y="211764"/>
                      </a:cubicBezTo>
                      <a:cubicBezTo>
                        <a:pt x="52753" y="209503"/>
                        <a:pt x="56521" y="210508"/>
                        <a:pt x="58781" y="211764"/>
                      </a:cubicBezTo>
                      <a:lnTo>
                        <a:pt x="58781" y="211764"/>
                      </a:lnTo>
                      <a:cubicBezTo>
                        <a:pt x="45719" y="214025"/>
                        <a:pt x="49236" y="223570"/>
                        <a:pt x="52753" y="224826"/>
                      </a:cubicBezTo>
                      <a:cubicBezTo>
                        <a:pt x="52753" y="222565"/>
                        <a:pt x="54009" y="218797"/>
                        <a:pt x="57525" y="218797"/>
                      </a:cubicBezTo>
                      <a:cubicBezTo>
                        <a:pt x="57525" y="222314"/>
                        <a:pt x="59786" y="223570"/>
                        <a:pt x="62298" y="223570"/>
                      </a:cubicBezTo>
                      <a:cubicBezTo>
                        <a:pt x="68327" y="223570"/>
                        <a:pt x="78878" y="223570"/>
                        <a:pt x="82394" y="227087"/>
                      </a:cubicBezTo>
                      <a:cubicBezTo>
                        <a:pt x="84655" y="228343"/>
                        <a:pt x="83651" y="234121"/>
                        <a:pt x="84655" y="235377"/>
                      </a:cubicBezTo>
                      <a:cubicBezTo>
                        <a:pt x="85660" y="236633"/>
                        <a:pt x="88172" y="236633"/>
                        <a:pt x="89428" y="236633"/>
                      </a:cubicBezTo>
                      <a:cubicBezTo>
                        <a:pt x="89428" y="238894"/>
                        <a:pt x="89428" y="240150"/>
                        <a:pt x="87167" y="243666"/>
                      </a:cubicBezTo>
                      <a:cubicBezTo>
                        <a:pt x="96713" y="244922"/>
                        <a:pt x="102491" y="236633"/>
                        <a:pt x="98974" y="231860"/>
                      </a:cubicBezTo>
                      <a:cubicBezTo>
                        <a:pt x="96713" y="229599"/>
                        <a:pt x="90684" y="223570"/>
                        <a:pt x="90684" y="221309"/>
                      </a:cubicBezTo>
                      <a:cubicBezTo>
                        <a:pt x="90684" y="219049"/>
                        <a:pt x="92945" y="215281"/>
                        <a:pt x="95457" y="213020"/>
                      </a:cubicBezTo>
                      <a:cubicBezTo>
                        <a:pt x="100230" y="209503"/>
                        <a:pt x="105003" y="205986"/>
                        <a:pt x="109524" y="202469"/>
                      </a:cubicBezTo>
                      <a:cubicBezTo>
                        <a:pt x="110780" y="201213"/>
                        <a:pt x="111785" y="200208"/>
                        <a:pt x="114297" y="200208"/>
                      </a:cubicBezTo>
                      <a:cubicBezTo>
                        <a:pt x="115553" y="198952"/>
                        <a:pt x="117814" y="198952"/>
                        <a:pt x="119070" y="200208"/>
                      </a:cubicBezTo>
                      <a:cubicBezTo>
                        <a:pt x="121414" y="201045"/>
                        <a:pt x="123006" y="201045"/>
                        <a:pt x="123843" y="200208"/>
                      </a:cubicBezTo>
                      <a:cubicBezTo>
                        <a:pt x="127360" y="197948"/>
                        <a:pt x="133389" y="193175"/>
                        <a:pt x="146200" y="191919"/>
                      </a:cubicBezTo>
                      <a:cubicBezTo>
                        <a:pt x="144944" y="191919"/>
                        <a:pt x="144944" y="193175"/>
                        <a:pt x="143939" y="194180"/>
                      </a:cubicBezTo>
                      <a:cubicBezTo>
                        <a:pt x="142934" y="195184"/>
                        <a:pt x="142683" y="196440"/>
                        <a:pt x="141678" y="197696"/>
                      </a:cubicBezTo>
                      <a:cubicBezTo>
                        <a:pt x="140422" y="198952"/>
                        <a:pt x="140422" y="201213"/>
                        <a:pt x="139417" y="203725"/>
                      </a:cubicBezTo>
                      <a:cubicBezTo>
                        <a:pt x="131128" y="223821"/>
                        <a:pt x="122838" y="242662"/>
                        <a:pt x="114548" y="262758"/>
                      </a:cubicBezTo>
                      <a:cubicBezTo>
                        <a:pt x="112288" y="269792"/>
                        <a:pt x="114548" y="274564"/>
                        <a:pt x="120577" y="278081"/>
                      </a:cubicBezTo>
                      <a:cubicBezTo>
                        <a:pt x="125350" y="280342"/>
                        <a:pt x="131128" y="279337"/>
                        <a:pt x="134645" y="274564"/>
                      </a:cubicBezTo>
                      <a:cubicBezTo>
                        <a:pt x="133389" y="278081"/>
                        <a:pt x="133389" y="280593"/>
                        <a:pt x="134645" y="282854"/>
                      </a:cubicBezTo>
                      <a:cubicBezTo>
                        <a:pt x="135901" y="285115"/>
                        <a:pt x="138162" y="287627"/>
                        <a:pt x="140673" y="288883"/>
                      </a:cubicBezTo>
                      <a:cubicBezTo>
                        <a:pt x="143185" y="290139"/>
                        <a:pt x="146702" y="290139"/>
                        <a:pt x="148963" y="290139"/>
                      </a:cubicBezTo>
                      <a:cubicBezTo>
                        <a:pt x="152480" y="288883"/>
                        <a:pt x="153736" y="287878"/>
                        <a:pt x="154992" y="284110"/>
                      </a:cubicBezTo>
                      <a:cubicBezTo>
                        <a:pt x="156248" y="290139"/>
                        <a:pt x="159765" y="294661"/>
                        <a:pt x="166799" y="294661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5" name="Рисунок 6">
                <a:extLst>
                  <a:ext uri="{FF2B5EF4-FFF2-40B4-BE49-F238E27FC236}">
                    <a16:creationId xmlns:a16="http://schemas.microsoft.com/office/drawing/2014/main" id="{02B8D519-E3B1-EAD2-B158-A45CBE99A278}"/>
                  </a:ext>
                </a:extLst>
              </p:cNvPr>
              <p:cNvGrpSpPr/>
              <p:nvPr/>
            </p:nvGrpSpPr>
            <p:grpSpPr>
              <a:xfrm>
                <a:off x="2801679" y="594983"/>
                <a:ext cx="1108055" cy="148460"/>
                <a:chOff x="2801679" y="594983"/>
                <a:chExt cx="1108055" cy="148460"/>
              </a:xfrm>
              <a:grpFill/>
            </p:grpSpPr>
            <p:sp>
              <p:nvSpPr>
                <p:cNvPr id="36" name="Полилиния: фигура 35">
                  <a:extLst>
                    <a:ext uri="{FF2B5EF4-FFF2-40B4-BE49-F238E27FC236}">
                      <a16:creationId xmlns:a16="http://schemas.microsoft.com/office/drawing/2014/main" id="{131BE486-015A-851F-9FEB-1F0864434873}"/>
                    </a:ext>
                  </a:extLst>
                </p:cNvPr>
                <p:cNvSpPr/>
                <p:nvPr/>
              </p:nvSpPr>
              <p:spPr>
                <a:xfrm>
                  <a:off x="2801679" y="595485"/>
                  <a:ext cx="94703" cy="145446"/>
                </a:xfrm>
                <a:custGeom>
                  <a:avLst/>
                  <a:gdLst>
                    <a:gd name="connsiteX0" fmla="*/ 39439 w 94703"/>
                    <a:gd name="connsiteY0" fmla="*/ 2261 h 145446"/>
                    <a:gd name="connsiteX1" fmla="*/ 86665 w 94703"/>
                    <a:gd name="connsiteY1" fmla="*/ 0 h 145446"/>
                    <a:gd name="connsiteX2" fmla="*/ 86665 w 94703"/>
                    <a:gd name="connsiteY2" fmla="*/ 14067 h 145446"/>
                    <a:gd name="connsiteX3" fmla="*/ 49989 w 94703"/>
                    <a:gd name="connsiteY3" fmla="*/ 11807 h 145446"/>
                    <a:gd name="connsiteX4" fmla="*/ 20347 w 94703"/>
                    <a:gd name="connsiteY4" fmla="*/ 13063 h 145446"/>
                    <a:gd name="connsiteX5" fmla="*/ 20347 w 94703"/>
                    <a:gd name="connsiteY5" fmla="*/ 62801 h 145446"/>
                    <a:gd name="connsiteX6" fmla="*/ 30898 w 94703"/>
                    <a:gd name="connsiteY6" fmla="*/ 62801 h 145446"/>
                    <a:gd name="connsiteX7" fmla="*/ 94703 w 94703"/>
                    <a:gd name="connsiteY7" fmla="*/ 102993 h 145446"/>
                    <a:gd name="connsiteX8" fmla="*/ 37932 w 94703"/>
                    <a:gd name="connsiteY8" fmla="*/ 145446 h 145446"/>
                    <a:gd name="connsiteX9" fmla="*/ 0 w 94703"/>
                    <a:gd name="connsiteY9" fmla="*/ 145446 h 145446"/>
                    <a:gd name="connsiteX10" fmla="*/ 1256 w 94703"/>
                    <a:gd name="connsiteY10" fmla="*/ 68578 h 145446"/>
                    <a:gd name="connsiteX11" fmla="*/ 0 w 94703"/>
                    <a:gd name="connsiteY11" fmla="*/ 1256 h 145446"/>
                    <a:gd name="connsiteX12" fmla="*/ 38936 w 94703"/>
                    <a:gd name="connsiteY12" fmla="*/ 2512 h 145446"/>
                    <a:gd name="connsiteX13" fmla="*/ 20599 w 94703"/>
                    <a:gd name="connsiteY13" fmla="*/ 133389 h 145446"/>
                    <a:gd name="connsiteX14" fmla="*/ 37178 w 94703"/>
                    <a:gd name="connsiteY14" fmla="*/ 133389 h 145446"/>
                    <a:gd name="connsiteX15" fmla="*/ 73853 w 94703"/>
                    <a:gd name="connsiteY15" fmla="*/ 101486 h 145446"/>
                    <a:gd name="connsiteX16" fmla="*/ 19594 w 94703"/>
                    <a:gd name="connsiteY16" fmla="*/ 71844 h 145446"/>
                    <a:gd name="connsiteX17" fmla="*/ 19594 w 94703"/>
                    <a:gd name="connsiteY17" fmla="*/ 133389 h 145446"/>
                    <a:gd name="connsiteX18" fmla="*/ 20850 w 94703"/>
                    <a:gd name="connsiteY18" fmla="*/ 133389 h 145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94703" h="145446">
                      <a:moveTo>
                        <a:pt x="39439" y="2261"/>
                      </a:moveTo>
                      <a:cubicBezTo>
                        <a:pt x="49989" y="2261"/>
                        <a:pt x="73602" y="1005"/>
                        <a:pt x="86665" y="0"/>
                      </a:cubicBezTo>
                      <a:lnTo>
                        <a:pt x="86665" y="14067"/>
                      </a:lnTo>
                      <a:cubicBezTo>
                        <a:pt x="74858" y="12811"/>
                        <a:pt x="56018" y="11807"/>
                        <a:pt x="49989" y="11807"/>
                      </a:cubicBezTo>
                      <a:cubicBezTo>
                        <a:pt x="45216" y="11807"/>
                        <a:pt x="29893" y="11807"/>
                        <a:pt x="20347" y="13063"/>
                      </a:cubicBezTo>
                      <a:lnTo>
                        <a:pt x="20347" y="62801"/>
                      </a:lnTo>
                      <a:lnTo>
                        <a:pt x="30898" y="62801"/>
                      </a:lnTo>
                      <a:cubicBezTo>
                        <a:pt x="52250" y="62801"/>
                        <a:pt x="94703" y="66317"/>
                        <a:pt x="94703" y="102993"/>
                      </a:cubicBezTo>
                      <a:cubicBezTo>
                        <a:pt x="94703" y="132635"/>
                        <a:pt x="69834" y="145446"/>
                        <a:pt x="37932" y="145446"/>
                      </a:cubicBezTo>
                      <a:lnTo>
                        <a:pt x="0" y="145446"/>
                      </a:lnTo>
                      <a:cubicBezTo>
                        <a:pt x="1256" y="123089"/>
                        <a:pt x="1256" y="93447"/>
                        <a:pt x="1256" y="68578"/>
                      </a:cubicBezTo>
                      <a:cubicBezTo>
                        <a:pt x="1256" y="46221"/>
                        <a:pt x="1256" y="11807"/>
                        <a:pt x="0" y="1256"/>
                      </a:cubicBezTo>
                      <a:cubicBezTo>
                        <a:pt x="13062" y="1256"/>
                        <a:pt x="34164" y="2512"/>
                        <a:pt x="38936" y="2512"/>
                      </a:cubicBezTo>
                      <a:close/>
                      <a:moveTo>
                        <a:pt x="20599" y="133389"/>
                      </a:moveTo>
                      <a:lnTo>
                        <a:pt x="37178" y="133389"/>
                      </a:lnTo>
                      <a:cubicBezTo>
                        <a:pt x="60791" y="133389"/>
                        <a:pt x="73853" y="122838"/>
                        <a:pt x="73853" y="101486"/>
                      </a:cubicBezTo>
                      <a:cubicBezTo>
                        <a:pt x="73853" y="79129"/>
                        <a:pt x="57274" y="71844"/>
                        <a:pt x="19594" y="71844"/>
                      </a:cubicBezTo>
                      <a:lnTo>
                        <a:pt x="19594" y="133389"/>
                      </a:lnTo>
                      <a:lnTo>
                        <a:pt x="20850" y="133389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7" name="Полилиния: фигура 36">
                  <a:extLst>
                    <a:ext uri="{FF2B5EF4-FFF2-40B4-BE49-F238E27FC236}">
                      <a16:creationId xmlns:a16="http://schemas.microsoft.com/office/drawing/2014/main" id="{5E0049B5-8D33-2F7F-2894-275284CD7E4B}"/>
                    </a:ext>
                  </a:extLst>
                </p:cNvPr>
                <p:cNvSpPr/>
                <p:nvPr/>
              </p:nvSpPr>
              <p:spPr>
                <a:xfrm>
                  <a:off x="2910700" y="636683"/>
                  <a:ext cx="89930" cy="105253"/>
                </a:xfrm>
                <a:custGeom>
                  <a:avLst/>
                  <a:gdLst>
                    <a:gd name="connsiteX0" fmla="*/ 8290 w 89930"/>
                    <a:gd name="connsiteY0" fmla="*/ 14067 h 105253"/>
                    <a:gd name="connsiteX1" fmla="*/ 42453 w 89930"/>
                    <a:gd name="connsiteY1" fmla="*/ 0 h 105253"/>
                    <a:gd name="connsiteX2" fmla="*/ 77873 w 89930"/>
                    <a:gd name="connsiteY2" fmla="*/ 35420 h 105253"/>
                    <a:gd name="connsiteX3" fmla="*/ 77873 w 89930"/>
                    <a:gd name="connsiteY3" fmla="*/ 85158 h 105253"/>
                    <a:gd name="connsiteX4" fmla="*/ 83902 w 89930"/>
                    <a:gd name="connsiteY4" fmla="*/ 98220 h 105253"/>
                    <a:gd name="connsiteX5" fmla="*/ 88675 w 89930"/>
                    <a:gd name="connsiteY5" fmla="*/ 96964 h 105253"/>
                    <a:gd name="connsiteX6" fmla="*/ 89931 w 89930"/>
                    <a:gd name="connsiteY6" fmla="*/ 101737 h 105253"/>
                    <a:gd name="connsiteX7" fmla="*/ 74607 w 89930"/>
                    <a:gd name="connsiteY7" fmla="*/ 105254 h 105253"/>
                    <a:gd name="connsiteX8" fmla="*/ 62801 w 89930"/>
                    <a:gd name="connsiteY8" fmla="*/ 96964 h 105253"/>
                    <a:gd name="connsiteX9" fmla="*/ 61545 w 89930"/>
                    <a:gd name="connsiteY9" fmla="*/ 92191 h 105253"/>
                    <a:gd name="connsiteX10" fmla="*/ 29642 w 89930"/>
                    <a:gd name="connsiteY10" fmla="*/ 105254 h 105253"/>
                    <a:gd name="connsiteX11" fmla="*/ 0 w 89930"/>
                    <a:gd name="connsiteY11" fmla="*/ 79129 h 105253"/>
                    <a:gd name="connsiteX12" fmla="*/ 31903 w 89930"/>
                    <a:gd name="connsiteY12" fmla="*/ 49487 h 105253"/>
                    <a:gd name="connsiteX13" fmla="*/ 51999 w 89930"/>
                    <a:gd name="connsiteY13" fmla="*/ 45970 h 105253"/>
                    <a:gd name="connsiteX14" fmla="*/ 62550 w 89930"/>
                    <a:gd name="connsiteY14" fmla="*/ 37680 h 105253"/>
                    <a:gd name="connsiteX15" fmla="*/ 37680 w 89930"/>
                    <a:gd name="connsiteY15" fmla="*/ 10551 h 105253"/>
                    <a:gd name="connsiteX16" fmla="*/ 10551 w 89930"/>
                    <a:gd name="connsiteY16" fmla="*/ 27130 h 105253"/>
                    <a:gd name="connsiteX17" fmla="*/ 8290 w 89930"/>
                    <a:gd name="connsiteY17" fmla="*/ 27130 h 105253"/>
                    <a:gd name="connsiteX18" fmla="*/ 8290 w 89930"/>
                    <a:gd name="connsiteY18" fmla="*/ 14067 h 105253"/>
                    <a:gd name="connsiteX19" fmla="*/ 8290 w 89930"/>
                    <a:gd name="connsiteY19" fmla="*/ 14067 h 105253"/>
                    <a:gd name="connsiteX20" fmla="*/ 62550 w 89930"/>
                    <a:gd name="connsiteY20" fmla="*/ 51999 h 105253"/>
                    <a:gd name="connsiteX21" fmla="*/ 49487 w 89930"/>
                    <a:gd name="connsiteY21" fmla="*/ 54260 h 105253"/>
                    <a:gd name="connsiteX22" fmla="*/ 18840 w 89930"/>
                    <a:gd name="connsiteY22" fmla="*/ 76617 h 105253"/>
                    <a:gd name="connsiteX23" fmla="*/ 37680 w 89930"/>
                    <a:gd name="connsiteY23" fmla="*/ 94452 h 105253"/>
                    <a:gd name="connsiteX24" fmla="*/ 61294 w 89930"/>
                    <a:gd name="connsiteY24" fmla="*/ 82646 h 105253"/>
                    <a:gd name="connsiteX25" fmla="*/ 61294 w 89930"/>
                    <a:gd name="connsiteY25" fmla="*/ 51999 h 105253"/>
                    <a:gd name="connsiteX26" fmla="*/ 62550 w 89930"/>
                    <a:gd name="connsiteY26" fmla="*/ 51999 h 105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89930" h="105253">
                      <a:moveTo>
                        <a:pt x="8290" y="14067"/>
                      </a:moveTo>
                      <a:cubicBezTo>
                        <a:pt x="16579" y="4522"/>
                        <a:pt x="30647" y="0"/>
                        <a:pt x="42453" y="0"/>
                      </a:cubicBezTo>
                      <a:cubicBezTo>
                        <a:pt x="63806" y="0"/>
                        <a:pt x="77873" y="10551"/>
                        <a:pt x="77873" y="35420"/>
                      </a:cubicBezTo>
                      <a:lnTo>
                        <a:pt x="77873" y="85158"/>
                      </a:lnTo>
                      <a:cubicBezTo>
                        <a:pt x="77873" y="95708"/>
                        <a:pt x="80134" y="98220"/>
                        <a:pt x="83902" y="98220"/>
                      </a:cubicBezTo>
                      <a:cubicBezTo>
                        <a:pt x="85158" y="98220"/>
                        <a:pt x="87419" y="98220"/>
                        <a:pt x="88675" y="96964"/>
                      </a:cubicBezTo>
                      <a:lnTo>
                        <a:pt x="89931" y="101737"/>
                      </a:lnTo>
                      <a:cubicBezTo>
                        <a:pt x="83902" y="105254"/>
                        <a:pt x="78124" y="105254"/>
                        <a:pt x="74607" y="105254"/>
                      </a:cubicBezTo>
                      <a:cubicBezTo>
                        <a:pt x="67574" y="105254"/>
                        <a:pt x="64057" y="101737"/>
                        <a:pt x="62801" y="96964"/>
                      </a:cubicBezTo>
                      <a:lnTo>
                        <a:pt x="61545" y="92191"/>
                      </a:lnTo>
                      <a:cubicBezTo>
                        <a:pt x="50994" y="100481"/>
                        <a:pt x="39188" y="105254"/>
                        <a:pt x="29642" y="105254"/>
                      </a:cubicBezTo>
                      <a:cubicBezTo>
                        <a:pt x="11807" y="105254"/>
                        <a:pt x="0" y="95708"/>
                        <a:pt x="0" y="79129"/>
                      </a:cubicBezTo>
                      <a:cubicBezTo>
                        <a:pt x="0" y="61293"/>
                        <a:pt x="13063" y="53004"/>
                        <a:pt x="31903" y="49487"/>
                      </a:cubicBezTo>
                      <a:lnTo>
                        <a:pt x="51999" y="45970"/>
                      </a:lnTo>
                      <a:cubicBezTo>
                        <a:pt x="59033" y="44714"/>
                        <a:pt x="62550" y="42453"/>
                        <a:pt x="62550" y="37680"/>
                      </a:cubicBezTo>
                      <a:cubicBezTo>
                        <a:pt x="62550" y="16328"/>
                        <a:pt x="53004" y="10551"/>
                        <a:pt x="37680" y="10551"/>
                      </a:cubicBezTo>
                      <a:cubicBezTo>
                        <a:pt x="25874" y="10551"/>
                        <a:pt x="17584" y="14067"/>
                        <a:pt x="10551" y="27130"/>
                      </a:cubicBezTo>
                      <a:lnTo>
                        <a:pt x="8290" y="27130"/>
                      </a:lnTo>
                      <a:lnTo>
                        <a:pt x="8290" y="14067"/>
                      </a:lnTo>
                      <a:lnTo>
                        <a:pt x="8290" y="14067"/>
                      </a:lnTo>
                      <a:close/>
                      <a:moveTo>
                        <a:pt x="62550" y="51999"/>
                      </a:moveTo>
                      <a:lnTo>
                        <a:pt x="49487" y="54260"/>
                      </a:lnTo>
                      <a:cubicBezTo>
                        <a:pt x="35420" y="56521"/>
                        <a:pt x="18840" y="61293"/>
                        <a:pt x="18840" y="76617"/>
                      </a:cubicBezTo>
                      <a:cubicBezTo>
                        <a:pt x="18840" y="88423"/>
                        <a:pt x="24869" y="94452"/>
                        <a:pt x="37680" y="94452"/>
                      </a:cubicBezTo>
                      <a:cubicBezTo>
                        <a:pt x="45970" y="94452"/>
                        <a:pt x="53004" y="92191"/>
                        <a:pt x="61294" y="82646"/>
                      </a:cubicBezTo>
                      <a:lnTo>
                        <a:pt x="61294" y="51999"/>
                      </a:lnTo>
                      <a:lnTo>
                        <a:pt x="62550" y="51999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8" name="Полилиния: фигура 37">
                  <a:extLst>
                    <a:ext uri="{FF2B5EF4-FFF2-40B4-BE49-F238E27FC236}">
                      <a16:creationId xmlns:a16="http://schemas.microsoft.com/office/drawing/2014/main" id="{78CDC475-E4F5-169A-2299-E65D777F6711}"/>
                    </a:ext>
                  </a:extLst>
                </p:cNvPr>
                <p:cNvSpPr/>
                <p:nvPr/>
              </p:nvSpPr>
              <p:spPr>
                <a:xfrm>
                  <a:off x="3018466" y="640200"/>
                  <a:ext cx="88674" cy="101485"/>
                </a:xfrm>
                <a:custGeom>
                  <a:avLst/>
                  <a:gdLst>
                    <a:gd name="connsiteX0" fmla="*/ 10550 w 88674"/>
                    <a:gd name="connsiteY0" fmla="*/ 0 h 101485"/>
                    <a:gd name="connsiteX1" fmla="*/ 20096 w 88674"/>
                    <a:gd name="connsiteY1" fmla="*/ 0 h 101485"/>
                    <a:gd name="connsiteX2" fmla="*/ 17835 w 88674"/>
                    <a:gd name="connsiteY2" fmla="*/ 41448 h 101485"/>
                    <a:gd name="connsiteX3" fmla="*/ 44965 w 88674"/>
                    <a:gd name="connsiteY3" fmla="*/ 42704 h 101485"/>
                    <a:gd name="connsiteX4" fmla="*/ 69834 w 88674"/>
                    <a:gd name="connsiteY4" fmla="*/ 41448 h 101485"/>
                    <a:gd name="connsiteX5" fmla="*/ 68578 w 88674"/>
                    <a:gd name="connsiteY5" fmla="*/ 0 h 101485"/>
                    <a:gd name="connsiteX6" fmla="*/ 88675 w 88674"/>
                    <a:gd name="connsiteY6" fmla="*/ 0 h 101485"/>
                    <a:gd name="connsiteX7" fmla="*/ 86414 w 88674"/>
                    <a:gd name="connsiteY7" fmla="*/ 50743 h 101485"/>
                    <a:gd name="connsiteX8" fmla="*/ 88675 w 88674"/>
                    <a:gd name="connsiteY8" fmla="*/ 101486 h 101485"/>
                    <a:gd name="connsiteX9" fmla="*/ 68578 w 88674"/>
                    <a:gd name="connsiteY9" fmla="*/ 101486 h 101485"/>
                    <a:gd name="connsiteX10" fmla="*/ 69834 w 88674"/>
                    <a:gd name="connsiteY10" fmla="*/ 53004 h 101485"/>
                    <a:gd name="connsiteX11" fmla="*/ 44965 w 88674"/>
                    <a:gd name="connsiteY11" fmla="*/ 51748 h 101485"/>
                    <a:gd name="connsiteX12" fmla="*/ 17835 w 88674"/>
                    <a:gd name="connsiteY12" fmla="*/ 53004 h 101485"/>
                    <a:gd name="connsiteX13" fmla="*/ 20096 w 88674"/>
                    <a:gd name="connsiteY13" fmla="*/ 101486 h 101485"/>
                    <a:gd name="connsiteX14" fmla="*/ 0 w 88674"/>
                    <a:gd name="connsiteY14" fmla="*/ 101486 h 101485"/>
                    <a:gd name="connsiteX15" fmla="*/ 2261 w 88674"/>
                    <a:gd name="connsiteY15" fmla="*/ 50743 h 101485"/>
                    <a:gd name="connsiteX16" fmla="*/ 0 w 88674"/>
                    <a:gd name="connsiteY16" fmla="*/ 0 h 101485"/>
                    <a:gd name="connsiteX17" fmla="*/ 10550 w 88674"/>
                    <a:gd name="connsiteY17" fmla="*/ 0 h 101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88674" h="101485">
                      <a:moveTo>
                        <a:pt x="10550" y="0"/>
                      </a:moveTo>
                      <a:lnTo>
                        <a:pt x="20096" y="0"/>
                      </a:lnTo>
                      <a:cubicBezTo>
                        <a:pt x="18840" y="15323"/>
                        <a:pt x="17835" y="40192"/>
                        <a:pt x="17835" y="41448"/>
                      </a:cubicBezTo>
                      <a:cubicBezTo>
                        <a:pt x="26125" y="41448"/>
                        <a:pt x="37932" y="42704"/>
                        <a:pt x="44965" y="42704"/>
                      </a:cubicBezTo>
                      <a:cubicBezTo>
                        <a:pt x="51999" y="42704"/>
                        <a:pt x="63806" y="42704"/>
                        <a:pt x="69834" y="41448"/>
                      </a:cubicBezTo>
                      <a:cubicBezTo>
                        <a:pt x="69834" y="40192"/>
                        <a:pt x="69834" y="15323"/>
                        <a:pt x="68578" y="0"/>
                      </a:cubicBezTo>
                      <a:lnTo>
                        <a:pt x="88675" y="0"/>
                      </a:lnTo>
                      <a:cubicBezTo>
                        <a:pt x="87419" y="15323"/>
                        <a:pt x="86414" y="40192"/>
                        <a:pt x="86414" y="50743"/>
                      </a:cubicBezTo>
                      <a:cubicBezTo>
                        <a:pt x="86414" y="59033"/>
                        <a:pt x="86414" y="86162"/>
                        <a:pt x="88675" y="101486"/>
                      </a:cubicBezTo>
                      <a:lnTo>
                        <a:pt x="68578" y="101486"/>
                      </a:lnTo>
                      <a:cubicBezTo>
                        <a:pt x="69834" y="86162"/>
                        <a:pt x="69834" y="59033"/>
                        <a:pt x="69834" y="53004"/>
                      </a:cubicBezTo>
                      <a:cubicBezTo>
                        <a:pt x="61545" y="51748"/>
                        <a:pt x="48482" y="51748"/>
                        <a:pt x="44965" y="51748"/>
                      </a:cubicBezTo>
                      <a:cubicBezTo>
                        <a:pt x="38937" y="51748"/>
                        <a:pt x="26125" y="51748"/>
                        <a:pt x="17835" y="53004"/>
                      </a:cubicBezTo>
                      <a:cubicBezTo>
                        <a:pt x="17835" y="60037"/>
                        <a:pt x="17835" y="86162"/>
                        <a:pt x="20096" y="101486"/>
                      </a:cubicBezTo>
                      <a:lnTo>
                        <a:pt x="0" y="101486"/>
                      </a:lnTo>
                      <a:cubicBezTo>
                        <a:pt x="1256" y="86162"/>
                        <a:pt x="2261" y="59033"/>
                        <a:pt x="2261" y="50743"/>
                      </a:cubicBezTo>
                      <a:cubicBezTo>
                        <a:pt x="2261" y="40192"/>
                        <a:pt x="2261" y="15323"/>
                        <a:pt x="0" y="0"/>
                      </a:cubicBezTo>
                      <a:lnTo>
                        <a:pt x="10550" y="0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9" name="Полилиния: фигура 38">
                  <a:extLst>
                    <a:ext uri="{FF2B5EF4-FFF2-40B4-BE49-F238E27FC236}">
                      <a16:creationId xmlns:a16="http://schemas.microsoft.com/office/drawing/2014/main" id="{DB96A183-A90A-17FF-2394-ACC4E24FE85C}"/>
                    </a:ext>
                  </a:extLst>
                </p:cNvPr>
                <p:cNvSpPr/>
                <p:nvPr/>
              </p:nvSpPr>
              <p:spPr>
                <a:xfrm>
                  <a:off x="3133015" y="639195"/>
                  <a:ext cx="89679" cy="101485"/>
                </a:xfrm>
                <a:custGeom>
                  <a:avLst/>
                  <a:gdLst>
                    <a:gd name="connsiteX0" fmla="*/ 10551 w 89679"/>
                    <a:gd name="connsiteY0" fmla="*/ 1005 h 101485"/>
                    <a:gd name="connsiteX1" fmla="*/ 20096 w 89679"/>
                    <a:gd name="connsiteY1" fmla="*/ 1005 h 101485"/>
                    <a:gd name="connsiteX2" fmla="*/ 18840 w 89679"/>
                    <a:gd name="connsiteY2" fmla="*/ 44714 h 101485"/>
                    <a:gd name="connsiteX3" fmla="*/ 22357 w 89679"/>
                    <a:gd name="connsiteY3" fmla="*/ 44714 h 101485"/>
                    <a:gd name="connsiteX4" fmla="*/ 66066 w 89679"/>
                    <a:gd name="connsiteY4" fmla="*/ 1005 h 101485"/>
                    <a:gd name="connsiteX5" fmla="*/ 84907 w 89679"/>
                    <a:gd name="connsiteY5" fmla="*/ 1005 h 101485"/>
                    <a:gd name="connsiteX6" fmla="*/ 37680 w 89679"/>
                    <a:gd name="connsiteY6" fmla="*/ 43458 h 101485"/>
                    <a:gd name="connsiteX7" fmla="*/ 89680 w 89679"/>
                    <a:gd name="connsiteY7" fmla="*/ 101486 h 101485"/>
                    <a:gd name="connsiteX8" fmla="*/ 64810 w 89679"/>
                    <a:gd name="connsiteY8" fmla="*/ 101486 h 101485"/>
                    <a:gd name="connsiteX9" fmla="*/ 22357 w 89679"/>
                    <a:gd name="connsiteY9" fmla="*/ 49487 h 101485"/>
                    <a:gd name="connsiteX10" fmla="*/ 18840 w 89679"/>
                    <a:gd name="connsiteY10" fmla="*/ 49487 h 101485"/>
                    <a:gd name="connsiteX11" fmla="*/ 20096 w 89679"/>
                    <a:gd name="connsiteY11" fmla="*/ 101486 h 101485"/>
                    <a:gd name="connsiteX12" fmla="*/ 0 w 89679"/>
                    <a:gd name="connsiteY12" fmla="*/ 101486 h 101485"/>
                    <a:gd name="connsiteX13" fmla="*/ 2261 w 89679"/>
                    <a:gd name="connsiteY13" fmla="*/ 50743 h 101485"/>
                    <a:gd name="connsiteX14" fmla="*/ 0 w 89679"/>
                    <a:gd name="connsiteY14" fmla="*/ 0 h 101485"/>
                    <a:gd name="connsiteX15" fmla="*/ 10551 w 89679"/>
                    <a:gd name="connsiteY15" fmla="*/ 1256 h 101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9679" h="101485">
                      <a:moveTo>
                        <a:pt x="10551" y="1005"/>
                      </a:moveTo>
                      <a:lnTo>
                        <a:pt x="20096" y="1005"/>
                      </a:lnTo>
                      <a:cubicBezTo>
                        <a:pt x="18840" y="16328"/>
                        <a:pt x="18840" y="41197"/>
                        <a:pt x="18840" y="44714"/>
                      </a:cubicBezTo>
                      <a:lnTo>
                        <a:pt x="22357" y="44714"/>
                      </a:lnTo>
                      <a:cubicBezTo>
                        <a:pt x="29391" y="44714"/>
                        <a:pt x="62550" y="6782"/>
                        <a:pt x="66066" y="1005"/>
                      </a:cubicBezTo>
                      <a:lnTo>
                        <a:pt x="84907" y="1005"/>
                      </a:lnTo>
                      <a:lnTo>
                        <a:pt x="37680" y="43458"/>
                      </a:lnTo>
                      <a:cubicBezTo>
                        <a:pt x="43709" y="50492"/>
                        <a:pt x="75612" y="85911"/>
                        <a:pt x="89680" y="101486"/>
                      </a:cubicBezTo>
                      <a:lnTo>
                        <a:pt x="64810" y="101486"/>
                      </a:lnTo>
                      <a:cubicBezTo>
                        <a:pt x="57777" y="89679"/>
                        <a:pt x="35168" y="63554"/>
                        <a:pt x="22357" y="49487"/>
                      </a:cubicBezTo>
                      <a:lnTo>
                        <a:pt x="18840" y="49487"/>
                      </a:lnTo>
                      <a:cubicBezTo>
                        <a:pt x="18840" y="56521"/>
                        <a:pt x="18840" y="86162"/>
                        <a:pt x="20096" y="101486"/>
                      </a:cubicBezTo>
                      <a:lnTo>
                        <a:pt x="0" y="101486"/>
                      </a:lnTo>
                      <a:cubicBezTo>
                        <a:pt x="1256" y="86162"/>
                        <a:pt x="2261" y="59033"/>
                        <a:pt x="2261" y="50743"/>
                      </a:cubicBezTo>
                      <a:cubicBezTo>
                        <a:pt x="2261" y="40192"/>
                        <a:pt x="2261" y="15323"/>
                        <a:pt x="0" y="0"/>
                      </a:cubicBezTo>
                      <a:cubicBezTo>
                        <a:pt x="3517" y="1256"/>
                        <a:pt x="7034" y="1256"/>
                        <a:pt x="10551" y="1256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0" name="Полилиния: фигура 39">
                  <a:extLst>
                    <a:ext uri="{FF2B5EF4-FFF2-40B4-BE49-F238E27FC236}">
                      <a16:creationId xmlns:a16="http://schemas.microsoft.com/office/drawing/2014/main" id="{E6F8DD6B-E80A-7D4C-DF81-BB847ED0FCD0}"/>
                    </a:ext>
                  </a:extLst>
                </p:cNvPr>
                <p:cNvSpPr/>
                <p:nvPr/>
              </p:nvSpPr>
              <p:spPr>
                <a:xfrm>
                  <a:off x="3287756" y="594983"/>
                  <a:ext cx="93447" cy="144190"/>
                </a:xfrm>
                <a:custGeom>
                  <a:avLst/>
                  <a:gdLst>
                    <a:gd name="connsiteX0" fmla="*/ 21352 w 93447"/>
                    <a:gd name="connsiteY0" fmla="*/ 1507 h 144190"/>
                    <a:gd name="connsiteX1" fmla="*/ 42704 w 93447"/>
                    <a:gd name="connsiteY1" fmla="*/ 251 h 144190"/>
                    <a:gd name="connsiteX2" fmla="*/ 93447 w 93447"/>
                    <a:gd name="connsiteY2" fmla="*/ 36927 h 144190"/>
                    <a:gd name="connsiteX3" fmla="*/ 33159 w 93447"/>
                    <a:gd name="connsiteY3" fmla="*/ 79380 h 144190"/>
                    <a:gd name="connsiteX4" fmla="*/ 20096 w 93447"/>
                    <a:gd name="connsiteY4" fmla="*/ 78124 h 144190"/>
                    <a:gd name="connsiteX5" fmla="*/ 20096 w 93447"/>
                    <a:gd name="connsiteY5" fmla="*/ 112288 h 144190"/>
                    <a:gd name="connsiteX6" fmla="*/ 21352 w 93447"/>
                    <a:gd name="connsiteY6" fmla="*/ 144190 h 144190"/>
                    <a:gd name="connsiteX7" fmla="*/ 0 w 93447"/>
                    <a:gd name="connsiteY7" fmla="*/ 144190 h 144190"/>
                    <a:gd name="connsiteX8" fmla="*/ 1256 w 93447"/>
                    <a:gd name="connsiteY8" fmla="*/ 67322 h 144190"/>
                    <a:gd name="connsiteX9" fmla="*/ 0 w 93447"/>
                    <a:gd name="connsiteY9" fmla="*/ 0 h 144190"/>
                    <a:gd name="connsiteX10" fmla="*/ 21352 w 93447"/>
                    <a:gd name="connsiteY10" fmla="*/ 1256 h 144190"/>
                    <a:gd name="connsiteX11" fmla="*/ 29642 w 93447"/>
                    <a:gd name="connsiteY11" fmla="*/ 68829 h 144190"/>
                    <a:gd name="connsiteX12" fmla="*/ 73351 w 93447"/>
                    <a:gd name="connsiteY12" fmla="*/ 36927 h 144190"/>
                    <a:gd name="connsiteX13" fmla="*/ 37932 w 93447"/>
                    <a:gd name="connsiteY13" fmla="*/ 12058 h 144190"/>
                    <a:gd name="connsiteX14" fmla="*/ 20096 w 93447"/>
                    <a:gd name="connsiteY14" fmla="*/ 12058 h 144190"/>
                    <a:gd name="connsiteX15" fmla="*/ 20096 w 93447"/>
                    <a:gd name="connsiteY15" fmla="*/ 67573 h 144190"/>
                    <a:gd name="connsiteX16" fmla="*/ 29642 w 93447"/>
                    <a:gd name="connsiteY16" fmla="*/ 68829 h 144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93447" h="144190">
                      <a:moveTo>
                        <a:pt x="21352" y="1507"/>
                      </a:moveTo>
                      <a:cubicBezTo>
                        <a:pt x="28386" y="1507"/>
                        <a:pt x="36676" y="251"/>
                        <a:pt x="42704" y="251"/>
                      </a:cubicBezTo>
                      <a:cubicBezTo>
                        <a:pt x="79380" y="251"/>
                        <a:pt x="93447" y="10802"/>
                        <a:pt x="93447" y="36927"/>
                      </a:cubicBezTo>
                      <a:cubicBezTo>
                        <a:pt x="93447" y="68829"/>
                        <a:pt x="66318" y="79380"/>
                        <a:pt x="33159" y="79380"/>
                      </a:cubicBezTo>
                      <a:cubicBezTo>
                        <a:pt x="30898" y="79380"/>
                        <a:pt x="23613" y="79380"/>
                        <a:pt x="20096" y="78124"/>
                      </a:cubicBezTo>
                      <a:lnTo>
                        <a:pt x="20096" y="112288"/>
                      </a:lnTo>
                      <a:cubicBezTo>
                        <a:pt x="20096" y="121833"/>
                        <a:pt x="20096" y="134645"/>
                        <a:pt x="21352" y="144190"/>
                      </a:cubicBezTo>
                      <a:lnTo>
                        <a:pt x="0" y="144190"/>
                      </a:lnTo>
                      <a:cubicBezTo>
                        <a:pt x="1256" y="121833"/>
                        <a:pt x="1256" y="92191"/>
                        <a:pt x="1256" y="67322"/>
                      </a:cubicBezTo>
                      <a:cubicBezTo>
                        <a:pt x="1256" y="44965"/>
                        <a:pt x="1256" y="10551"/>
                        <a:pt x="0" y="0"/>
                      </a:cubicBezTo>
                      <a:cubicBezTo>
                        <a:pt x="8290" y="0"/>
                        <a:pt x="16579" y="1256"/>
                        <a:pt x="21352" y="1256"/>
                      </a:cubicBezTo>
                      <a:close/>
                      <a:moveTo>
                        <a:pt x="29642" y="68829"/>
                      </a:moveTo>
                      <a:cubicBezTo>
                        <a:pt x="58028" y="68829"/>
                        <a:pt x="73351" y="58279"/>
                        <a:pt x="73351" y="36927"/>
                      </a:cubicBezTo>
                      <a:cubicBezTo>
                        <a:pt x="73351" y="16831"/>
                        <a:pt x="58028" y="12058"/>
                        <a:pt x="37932" y="12058"/>
                      </a:cubicBezTo>
                      <a:lnTo>
                        <a:pt x="20096" y="12058"/>
                      </a:lnTo>
                      <a:lnTo>
                        <a:pt x="20096" y="67573"/>
                      </a:lnTo>
                      <a:cubicBezTo>
                        <a:pt x="23613" y="68829"/>
                        <a:pt x="27130" y="68829"/>
                        <a:pt x="29642" y="68829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1" name="Полилиния: фигура 40">
                  <a:extLst>
                    <a:ext uri="{FF2B5EF4-FFF2-40B4-BE49-F238E27FC236}">
                      <a16:creationId xmlns:a16="http://schemas.microsoft.com/office/drawing/2014/main" id="{BC4464B1-8880-A6DA-DF57-17744C4238C1}"/>
                    </a:ext>
                  </a:extLst>
                </p:cNvPr>
                <p:cNvSpPr/>
                <p:nvPr/>
              </p:nvSpPr>
              <p:spPr>
                <a:xfrm>
                  <a:off x="3384720" y="638190"/>
                  <a:ext cx="100481" cy="105002"/>
                </a:xfrm>
                <a:custGeom>
                  <a:avLst/>
                  <a:gdLst>
                    <a:gd name="connsiteX0" fmla="*/ 100481 w 100481"/>
                    <a:gd name="connsiteY0" fmla="*/ 51748 h 105002"/>
                    <a:gd name="connsiteX1" fmla="*/ 49738 w 100481"/>
                    <a:gd name="connsiteY1" fmla="*/ 105003 h 105002"/>
                    <a:gd name="connsiteX2" fmla="*/ 0 w 100481"/>
                    <a:gd name="connsiteY2" fmla="*/ 54260 h 105002"/>
                    <a:gd name="connsiteX3" fmla="*/ 51999 w 100481"/>
                    <a:gd name="connsiteY3" fmla="*/ 0 h 105002"/>
                    <a:gd name="connsiteX4" fmla="*/ 100481 w 100481"/>
                    <a:gd name="connsiteY4" fmla="*/ 51999 h 105002"/>
                    <a:gd name="connsiteX5" fmla="*/ 18840 w 100481"/>
                    <a:gd name="connsiteY5" fmla="*/ 53004 h 105002"/>
                    <a:gd name="connsiteX6" fmla="*/ 49487 w 100481"/>
                    <a:gd name="connsiteY6" fmla="*/ 96713 h 105002"/>
                    <a:gd name="connsiteX7" fmla="*/ 81390 w 100481"/>
                    <a:gd name="connsiteY7" fmla="*/ 50492 h 105002"/>
                    <a:gd name="connsiteX8" fmla="*/ 50743 w 100481"/>
                    <a:gd name="connsiteY8" fmla="*/ 6782 h 105002"/>
                    <a:gd name="connsiteX9" fmla="*/ 18840 w 100481"/>
                    <a:gd name="connsiteY9" fmla="*/ 53004 h 105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0481" h="105002">
                      <a:moveTo>
                        <a:pt x="100481" y="51748"/>
                      </a:moveTo>
                      <a:cubicBezTo>
                        <a:pt x="100481" y="82394"/>
                        <a:pt x="80385" y="105003"/>
                        <a:pt x="49738" y="105003"/>
                      </a:cubicBezTo>
                      <a:cubicBezTo>
                        <a:pt x="19091" y="105003"/>
                        <a:pt x="0" y="82646"/>
                        <a:pt x="0" y="54260"/>
                      </a:cubicBezTo>
                      <a:cubicBezTo>
                        <a:pt x="0" y="21101"/>
                        <a:pt x="21352" y="0"/>
                        <a:pt x="51999" y="0"/>
                      </a:cubicBezTo>
                      <a:cubicBezTo>
                        <a:pt x="82646" y="0"/>
                        <a:pt x="100481" y="21352"/>
                        <a:pt x="100481" y="51999"/>
                      </a:cubicBezTo>
                      <a:close/>
                      <a:moveTo>
                        <a:pt x="18840" y="53004"/>
                      </a:moveTo>
                      <a:cubicBezTo>
                        <a:pt x="18840" y="75361"/>
                        <a:pt x="28386" y="96713"/>
                        <a:pt x="49487" y="96713"/>
                      </a:cubicBezTo>
                      <a:cubicBezTo>
                        <a:pt x="69583" y="96713"/>
                        <a:pt x="81390" y="76617"/>
                        <a:pt x="81390" y="50492"/>
                      </a:cubicBezTo>
                      <a:cubicBezTo>
                        <a:pt x="81390" y="29139"/>
                        <a:pt x="73100" y="6782"/>
                        <a:pt x="50743" y="6782"/>
                      </a:cubicBezTo>
                      <a:cubicBezTo>
                        <a:pt x="29391" y="6782"/>
                        <a:pt x="18840" y="29139"/>
                        <a:pt x="18840" y="53004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>
                      <a16:creationId xmlns:a16="http://schemas.microsoft.com/office/drawing/2014/main" id="{C191F14E-D523-7541-D1E3-0BEE6DBB3F7A}"/>
                    </a:ext>
                  </a:extLst>
                </p:cNvPr>
                <p:cNvSpPr/>
                <p:nvPr/>
              </p:nvSpPr>
              <p:spPr>
                <a:xfrm>
                  <a:off x="3500776" y="639446"/>
                  <a:ext cx="88423" cy="103997"/>
                </a:xfrm>
                <a:custGeom>
                  <a:avLst/>
                  <a:gdLst>
                    <a:gd name="connsiteX0" fmla="*/ 81390 w 88423"/>
                    <a:gd name="connsiteY0" fmla="*/ 22106 h 103997"/>
                    <a:gd name="connsiteX1" fmla="*/ 79129 w 88423"/>
                    <a:gd name="connsiteY1" fmla="*/ 22106 h 103997"/>
                    <a:gd name="connsiteX2" fmla="*/ 51999 w 88423"/>
                    <a:gd name="connsiteY2" fmla="*/ 6782 h 103997"/>
                    <a:gd name="connsiteX3" fmla="*/ 17835 w 88423"/>
                    <a:gd name="connsiteY3" fmla="*/ 51748 h 103997"/>
                    <a:gd name="connsiteX4" fmla="*/ 56772 w 88423"/>
                    <a:gd name="connsiteY4" fmla="*/ 96713 h 103997"/>
                    <a:gd name="connsiteX5" fmla="*/ 83902 w 88423"/>
                    <a:gd name="connsiteY5" fmla="*/ 82646 h 103997"/>
                    <a:gd name="connsiteX6" fmla="*/ 86163 w 88423"/>
                    <a:gd name="connsiteY6" fmla="*/ 84906 h 103997"/>
                    <a:gd name="connsiteX7" fmla="*/ 83902 w 88423"/>
                    <a:gd name="connsiteY7" fmla="*/ 94452 h 103997"/>
                    <a:gd name="connsiteX8" fmla="*/ 50743 w 88423"/>
                    <a:gd name="connsiteY8" fmla="*/ 103998 h 103997"/>
                    <a:gd name="connsiteX9" fmla="*/ 0 w 88423"/>
                    <a:gd name="connsiteY9" fmla="*/ 51999 h 103997"/>
                    <a:gd name="connsiteX10" fmla="*/ 54260 w 88423"/>
                    <a:gd name="connsiteY10" fmla="*/ 0 h 103997"/>
                    <a:gd name="connsiteX11" fmla="*/ 88423 w 88423"/>
                    <a:gd name="connsiteY11" fmla="*/ 8290 h 103997"/>
                    <a:gd name="connsiteX12" fmla="*/ 81390 w 88423"/>
                    <a:gd name="connsiteY12" fmla="*/ 22357 h 1039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8423" h="103997">
                      <a:moveTo>
                        <a:pt x="81390" y="22106"/>
                      </a:moveTo>
                      <a:lnTo>
                        <a:pt x="79129" y="22106"/>
                      </a:lnTo>
                      <a:cubicBezTo>
                        <a:pt x="72095" y="10299"/>
                        <a:pt x="62549" y="6782"/>
                        <a:pt x="51999" y="6782"/>
                      </a:cubicBezTo>
                      <a:cubicBezTo>
                        <a:pt x="28386" y="6782"/>
                        <a:pt x="17835" y="29139"/>
                        <a:pt x="17835" y="51748"/>
                      </a:cubicBezTo>
                      <a:cubicBezTo>
                        <a:pt x="17835" y="76617"/>
                        <a:pt x="31903" y="96713"/>
                        <a:pt x="56772" y="96713"/>
                      </a:cubicBezTo>
                      <a:cubicBezTo>
                        <a:pt x="65061" y="96713"/>
                        <a:pt x="72095" y="95457"/>
                        <a:pt x="83902" y="82646"/>
                      </a:cubicBezTo>
                      <a:lnTo>
                        <a:pt x="86163" y="84906"/>
                      </a:lnTo>
                      <a:lnTo>
                        <a:pt x="83902" y="94452"/>
                      </a:lnTo>
                      <a:cubicBezTo>
                        <a:pt x="74356" y="100481"/>
                        <a:pt x="63805" y="103998"/>
                        <a:pt x="50743" y="103998"/>
                      </a:cubicBezTo>
                      <a:cubicBezTo>
                        <a:pt x="20096" y="103998"/>
                        <a:pt x="0" y="82646"/>
                        <a:pt x="0" y="51999"/>
                      </a:cubicBezTo>
                      <a:cubicBezTo>
                        <a:pt x="0" y="21352"/>
                        <a:pt x="22357" y="0"/>
                        <a:pt x="54260" y="0"/>
                      </a:cubicBezTo>
                      <a:cubicBezTo>
                        <a:pt x="64810" y="0"/>
                        <a:pt x="75612" y="2261"/>
                        <a:pt x="88423" y="8290"/>
                      </a:cubicBezTo>
                      <a:lnTo>
                        <a:pt x="81390" y="2235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3" name="Полилиния: фигура 42">
                  <a:extLst>
                    <a:ext uri="{FF2B5EF4-FFF2-40B4-BE49-F238E27FC236}">
                      <a16:creationId xmlns:a16="http://schemas.microsoft.com/office/drawing/2014/main" id="{8933CC11-C16F-3B34-5D48-316F224219C7}"/>
                    </a:ext>
                  </a:extLst>
                </p:cNvPr>
                <p:cNvSpPr/>
                <p:nvPr/>
              </p:nvSpPr>
              <p:spPr>
                <a:xfrm>
                  <a:off x="3601508" y="639446"/>
                  <a:ext cx="88423" cy="103997"/>
                </a:xfrm>
                <a:custGeom>
                  <a:avLst/>
                  <a:gdLst>
                    <a:gd name="connsiteX0" fmla="*/ 82394 w 88423"/>
                    <a:gd name="connsiteY0" fmla="*/ 22106 h 103997"/>
                    <a:gd name="connsiteX1" fmla="*/ 80134 w 88423"/>
                    <a:gd name="connsiteY1" fmla="*/ 22106 h 103997"/>
                    <a:gd name="connsiteX2" fmla="*/ 53004 w 88423"/>
                    <a:gd name="connsiteY2" fmla="*/ 6782 h 103997"/>
                    <a:gd name="connsiteX3" fmla="*/ 18840 w 88423"/>
                    <a:gd name="connsiteY3" fmla="*/ 51748 h 103997"/>
                    <a:gd name="connsiteX4" fmla="*/ 57777 w 88423"/>
                    <a:gd name="connsiteY4" fmla="*/ 96713 h 103997"/>
                    <a:gd name="connsiteX5" fmla="*/ 84907 w 88423"/>
                    <a:gd name="connsiteY5" fmla="*/ 82646 h 103997"/>
                    <a:gd name="connsiteX6" fmla="*/ 86163 w 88423"/>
                    <a:gd name="connsiteY6" fmla="*/ 84906 h 103997"/>
                    <a:gd name="connsiteX7" fmla="*/ 83902 w 88423"/>
                    <a:gd name="connsiteY7" fmla="*/ 94452 h 103997"/>
                    <a:gd name="connsiteX8" fmla="*/ 50743 w 88423"/>
                    <a:gd name="connsiteY8" fmla="*/ 103998 h 103997"/>
                    <a:gd name="connsiteX9" fmla="*/ 0 w 88423"/>
                    <a:gd name="connsiteY9" fmla="*/ 51999 h 103997"/>
                    <a:gd name="connsiteX10" fmla="*/ 54260 w 88423"/>
                    <a:gd name="connsiteY10" fmla="*/ 0 h 103997"/>
                    <a:gd name="connsiteX11" fmla="*/ 88423 w 88423"/>
                    <a:gd name="connsiteY11" fmla="*/ 8290 h 103997"/>
                    <a:gd name="connsiteX12" fmla="*/ 82394 w 88423"/>
                    <a:gd name="connsiteY12" fmla="*/ 22357 h 1039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8423" h="103997">
                      <a:moveTo>
                        <a:pt x="82394" y="22106"/>
                      </a:moveTo>
                      <a:lnTo>
                        <a:pt x="80134" y="22106"/>
                      </a:lnTo>
                      <a:cubicBezTo>
                        <a:pt x="73100" y="10299"/>
                        <a:pt x="63554" y="6782"/>
                        <a:pt x="53004" y="6782"/>
                      </a:cubicBezTo>
                      <a:cubicBezTo>
                        <a:pt x="29391" y="6782"/>
                        <a:pt x="18840" y="29139"/>
                        <a:pt x="18840" y="51748"/>
                      </a:cubicBezTo>
                      <a:cubicBezTo>
                        <a:pt x="18840" y="76617"/>
                        <a:pt x="32908" y="96713"/>
                        <a:pt x="57777" y="96713"/>
                      </a:cubicBezTo>
                      <a:cubicBezTo>
                        <a:pt x="66066" y="96713"/>
                        <a:pt x="73100" y="95457"/>
                        <a:pt x="84907" y="82646"/>
                      </a:cubicBezTo>
                      <a:lnTo>
                        <a:pt x="86163" y="84906"/>
                      </a:lnTo>
                      <a:lnTo>
                        <a:pt x="83902" y="94452"/>
                      </a:lnTo>
                      <a:cubicBezTo>
                        <a:pt x="74356" y="100481"/>
                        <a:pt x="63806" y="103998"/>
                        <a:pt x="50743" y="103998"/>
                      </a:cubicBezTo>
                      <a:cubicBezTo>
                        <a:pt x="20096" y="103998"/>
                        <a:pt x="0" y="82646"/>
                        <a:pt x="0" y="51999"/>
                      </a:cubicBezTo>
                      <a:cubicBezTo>
                        <a:pt x="0" y="21352"/>
                        <a:pt x="22357" y="0"/>
                        <a:pt x="54260" y="0"/>
                      </a:cubicBezTo>
                      <a:cubicBezTo>
                        <a:pt x="64810" y="0"/>
                        <a:pt x="75612" y="2261"/>
                        <a:pt x="88423" y="8290"/>
                      </a:cubicBezTo>
                      <a:lnTo>
                        <a:pt x="82394" y="2235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4" name="Полилиния: фигура 43">
                  <a:extLst>
                    <a:ext uri="{FF2B5EF4-FFF2-40B4-BE49-F238E27FC236}">
                      <a16:creationId xmlns:a16="http://schemas.microsoft.com/office/drawing/2014/main" id="{B72F1B0B-A475-BC1E-9576-78AE1F87CA79}"/>
                    </a:ext>
                  </a:extLst>
                </p:cNvPr>
                <p:cNvSpPr/>
                <p:nvPr/>
              </p:nvSpPr>
              <p:spPr>
                <a:xfrm>
                  <a:off x="3707516" y="637939"/>
                  <a:ext cx="89930" cy="102993"/>
                </a:xfrm>
                <a:custGeom>
                  <a:avLst/>
                  <a:gdLst>
                    <a:gd name="connsiteX0" fmla="*/ 6029 w 89930"/>
                    <a:gd name="connsiteY0" fmla="*/ 101486 h 102993"/>
                    <a:gd name="connsiteX1" fmla="*/ 0 w 89930"/>
                    <a:gd name="connsiteY1" fmla="*/ 101486 h 102993"/>
                    <a:gd name="connsiteX2" fmla="*/ 2261 w 89930"/>
                    <a:gd name="connsiteY2" fmla="*/ 50743 h 102993"/>
                    <a:gd name="connsiteX3" fmla="*/ 0 w 89930"/>
                    <a:gd name="connsiteY3" fmla="*/ 0 h 102993"/>
                    <a:gd name="connsiteX4" fmla="*/ 20096 w 89930"/>
                    <a:gd name="connsiteY4" fmla="*/ 0 h 102993"/>
                    <a:gd name="connsiteX5" fmla="*/ 17835 w 89930"/>
                    <a:gd name="connsiteY5" fmla="*/ 50743 h 102993"/>
                    <a:gd name="connsiteX6" fmla="*/ 17835 w 89930"/>
                    <a:gd name="connsiteY6" fmla="*/ 76868 h 102993"/>
                    <a:gd name="connsiteX7" fmla="*/ 76868 w 89930"/>
                    <a:gd name="connsiteY7" fmla="*/ 1256 h 102993"/>
                    <a:gd name="connsiteX8" fmla="*/ 89931 w 89930"/>
                    <a:gd name="connsiteY8" fmla="*/ 1256 h 102993"/>
                    <a:gd name="connsiteX9" fmla="*/ 87670 w 89930"/>
                    <a:gd name="connsiteY9" fmla="*/ 51999 h 102993"/>
                    <a:gd name="connsiteX10" fmla="*/ 89931 w 89930"/>
                    <a:gd name="connsiteY10" fmla="*/ 102742 h 102993"/>
                    <a:gd name="connsiteX11" fmla="*/ 69834 w 89930"/>
                    <a:gd name="connsiteY11" fmla="*/ 102742 h 102993"/>
                    <a:gd name="connsiteX12" fmla="*/ 72095 w 89930"/>
                    <a:gd name="connsiteY12" fmla="*/ 51999 h 102993"/>
                    <a:gd name="connsiteX13" fmla="*/ 72095 w 89930"/>
                    <a:gd name="connsiteY13" fmla="*/ 24869 h 102993"/>
                    <a:gd name="connsiteX14" fmla="*/ 11807 w 89930"/>
                    <a:gd name="connsiteY14" fmla="*/ 102993 h 102993"/>
                    <a:gd name="connsiteX15" fmla="*/ 5778 w 89930"/>
                    <a:gd name="connsiteY15" fmla="*/ 101737 h 102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9930" h="102993">
                      <a:moveTo>
                        <a:pt x="6029" y="101486"/>
                      </a:moveTo>
                      <a:lnTo>
                        <a:pt x="0" y="101486"/>
                      </a:lnTo>
                      <a:cubicBezTo>
                        <a:pt x="1256" y="86162"/>
                        <a:pt x="2261" y="59033"/>
                        <a:pt x="2261" y="50743"/>
                      </a:cubicBezTo>
                      <a:cubicBezTo>
                        <a:pt x="2261" y="40192"/>
                        <a:pt x="2261" y="15323"/>
                        <a:pt x="0" y="0"/>
                      </a:cubicBezTo>
                      <a:lnTo>
                        <a:pt x="20096" y="0"/>
                      </a:lnTo>
                      <a:cubicBezTo>
                        <a:pt x="18840" y="15323"/>
                        <a:pt x="17835" y="40192"/>
                        <a:pt x="17835" y="50743"/>
                      </a:cubicBezTo>
                      <a:lnTo>
                        <a:pt x="17835" y="76868"/>
                      </a:lnTo>
                      <a:cubicBezTo>
                        <a:pt x="28386" y="63805"/>
                        <a:pt x="67574" y="14319"/>
                        <a:pt x="76868" y="1256"/>
                      </a:cubicBezTo>
                      <a:lnTo>
                        <a:pt x="89931" y="1256"/>
                      </a:lnTo>
                      <a:cubicBezTo>
                        <a:pt x="88675" y="16579"/>
                        <a:pt x="87670" y="41448"/>
                        <a:pt x="87670" y="51999"/>
                      </a:cubicBezTo>
                      <a:cubicBezTo>
                        <a:pt x="87670" y="60289"/>
                        <a:pt x="87670" y="87418"/>
                        <a:pt x="89931" y="102742"/>
                      </a:cubicBezTo>
                      <a:lnTo>
                        <a:pt x="69834" y="102742"/>
                      </a:lnTo>
                      <a:cubicBezTo>
                        <a:pt x="71090" y="87418"/>
                        <a:pt x="72095" y="60289"/>
                        <a:pt x="72095" y="51999"/>
                      </a:cubicBezTo>
                      <a:lnTo>
                        <a:pt x="72095" y="24869"/>
                      </a:lnTo>
                      <a:cubicBezTo>
                        <a:pt x="59033" y="38936"/>
                        <a:pt x="22357" y="85158"/>
                        <a:pt x="11807" y="102993"/>
                      </a:cubicBezTo>
                      <a:cubicBezTo>
                        <a:pt x="9546" y="101737"/>
                        <a:pt x="7034" y="101737"/>
                        <a:pt x="5778" y="101737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5" name="Полилиния: фигура 44">
                  <a:extLst>
                    <a:ext uri="{FF2B5EF4-FFF2-40B4-BE49-F238E27FC236}">
                      <a16:creationId xmlns:a16="http://schemas.microsoft.com/office/drawing/2014/main" id="{4224F440-7A15-E648-9653-CB84BB411081}"/>
                    </a:ext>
                  </a:extLst>
                </p:cNvPr>
                <p:cNvSpPr/>
                <p:nvPr/>
              </p:nvSpPr>
              <p:spPr>
                <a:xfrm>
                  <a:off x="3819803" y="637939"/>
                  <a:ext cx="89930" cy="103244"/>
                </a:xfrm>
                <a:custGeom>
                  <a:avLst/>
                  <a:gdLst>
                    <a:gd name="connsiteX0" fmla="*/ 6029 w 89930"/>
                    <a:gd name="connsiteY0" fmla="*/ 101486 h 103244"/>
                    <a:gd name="connsiteX1" fmla="*/ 0 w 89930"/>
                    <a:gd name="connsiteY1" fmla="*/ 101486 h 103244"/>
                    <a:gd name="connsiteX2" fmla="*/ 1256 w 89930"/>
                    <a:gd name="connsiteY2" fmla="*/ 50743 h 103244"/>
                    <a:gd name="connsiteX3" fmla="*/ 0 w 89930"/>
                    <a:gd name="connsiteY3" fmla="*/ 0 h 103244"/>
                    <a:gd name="connsiteX4" fmla="*/ 20096 w 89930"/>
                    <a:gd name="connsiteY4" fmla="*/ 0 h 103244"/>
                    <a:gd name="connsiteX5" fmla="*/ 17835 w 89930"/>
                    <a:gd name="connsiteY5" fmla="*/ 51999 h 103244"/>
                    <a:gd name="connsiteX6" fmla="*/ 17835 w 89930"/>
                    <a:gd name="connsiteY6" fmla="*/ 78124 h 103244"/>
                    <a:gd name="connsiteX7" fmla="*/ 76868 w 89930"/>
                    <a:gd name="connsiteY7" fmla="*/ 2512 h 103244"/>
                    <a:gd name="connsiteX8" fmla="*/ 89931 w 89930"/>
                    <a:gd name="connsiteY8" fmla="*/ 2512 h 103244"/>
                    <a:gd name="connsiteX9" fmla="*/ 88675 w 89930"/>
                    <a:gd name="connsiteY9" fmla="*/ 52250 h 103244"/>
                    <a:gd name="connsiteX10" fmla="*/ 89931 w 89930"/>
                    <a:gd name="connsiteY10" fmla="*/ 102993 h 103244"/>
                    <a:gd name="connsiteX11" fmla="*/ 69834 w 89930"/>
                    <a:gd name="connsiteY11" fmla="*/ 102993 h 103244"/>
                    <a:gd name="connsiteX12" fmla="*/ 71090 w 89930"/>
                    <a:gd name="connsiteY12" fmla="*/ 52250 h 103244"/>
                    <a:gd name="connsiteX13" fmla="*/ 71090 w 89930"/>
                    <a:gd name="connsiteY13" fmla="*/ 25120 h 103244"/>
                    <a:gd name="connsiteX14" fmla="*/ 10802 w 89930"/>
                    <a:gd name="connsiteY14" fmla="*/ 103244 h 103244"/>
                    <a:gd name="connsiteX15" fmla="*/ 6029 w 89930"/>
                    <a:gd name="connsiteY15" fmla="*/ 101988 h 1032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9930" h="103244">
                      <a:moveTo>
                        <a:pt x="6029" y="101486"/>
                      </a:moveTo>
                      <a:lnTo>
                        <a:pt x="0" y="101486"/>
                      </a:lnTo>
                      <a:cubicBezTo>
                        <a:pt x="1256" y="86162"/>
                        <a:pt x="1256" y="59033"/>
                        <a:pt x="1256" y="50743"/>
                      </a:cubicBezTo>
                      <a:cubicBezTo>
                        <a:pt x="1256" y="40192"/>
                        <a:pt x="1256" y="15323"/>
                        <a:pt x="0" y="0"/>
                      </a:cubicBezTo>
                      <a:lnTo>
                        <a:pt x="20096" y="0"/>
                      </a:lnTo>
                      <a:cubicBezTo>
                        <a:pt x="17835" y="16579"/>
                        <a:pt x="17835" y="41448"/>
                        <a:pt x="17835" y="51999"/>
                      </a:cubicBezTo>
                      <a:lnTo>
                        <a:pt x="17835" y="78124"/>
                      </a:lnTo>
                      <a:cubicBezTo>
                        <a:pt x="28386" y="65061"/>
                        <a:pt x="67574" y="15575"/>
                        <a:pt x="76868" y="2512"/>
                      </a:cubicBezTo>
                      <a:lnTo>
                        <a:pt x="89931" y="2512"/>
                      </a:lnTo>
                      <a:cubicBezTo>
                        <a:pt x="88675" y="16579"/>
                        <a:pt x="88675" y="41448"/>
                        <a:pt x="88675" y="52250"/>
                      </a:cubicBezTo>
                      <a:cubicBezTo>
                        <a:pt x="88675" y="60540"/>
                        <a:pt x="88675" y="87670"/>
                        <a:pt x="89931" y="102993"/>
                      </a:cubicBezTo>
                      <a:lnTo>
                        <a:pt x="69834" y="102993"/>
                      </a:lnTo>
                      <a:cubicBezTo>
                        <a:pt x="71090" y="87670"/>
                        <a:pt x="71090" y="60540"/>
                        <a:pt x="71090" y="52250"/>
                      </a:cubicBezTo>
                      <a:lnTo>
                        <a:pt x="71090" y="25120"/>
                      </a:lnTo>
                      <a:cubicBezTo>
                        <a:pt x="58028" y="39188"/>
                        <a:pt x="21352" y="85409"/>
                        <a:pt x="10802" y="103244"/>
                      </a:cubicBezTo>
                      <a:cubicBezTo>
                        <a:pt x="9546" y="101988"/>
                        <a:pt x="8541" y="101988"/>
                        <a:pt x="6029" y="101988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9" name="Рисунок 6">
              <a:extLst>
                <a:ext uri="{FF2B5EF4-FFF2-40B4-BE49-F238E27FC236}">
                  <a16:creationId xmlns:a16="http://schemas.microsoft.com/office/drawing/2014/main" id="{16E50B4A-6548-B018-2A40-FD3B6E1C0617}"/>
                </a:ext>
              </a:extLst>
            </p:cNvPr>
            <p:cNvGrpSpPr/>
            <p:nvPr/>
          </p:nvGrpSpPr>
          <p:grpSpPr>
            <a:xfrm>
              <a:off x="774724" y="418323"/>
              <a:ext cx="1232149" cy="476154"/>
              <a:chOff x="774724" y="451295"/>
              <a:chExt cx="1232149" cy="476154"/>
            </a:xfrm>
            <a:solidFill>
              <a:srgbClr val="2A3143"/>
            </a:solidFill>
          </p:grpSpPr>
          <p:grpSp>
            <p:nvGrpSpPr>
              <p:cNvPr id="10" name="Рисунок 6">
                <a:extLst>
                  <a:ext uri="{FF2B5EF4-FFF2-40B4-BE49-F238E27FC236}">
                    <a16:creationId xmlns:a16="http://schemas.microsoft.com/office/drawing/2014/main" id="{8794E66C-4B4E-0A99-2417-744523C23769}"/>
                  </a:ext>
                </a:extLst>
              </p:cNvPr>
              <p:cNvGrpSpPr/>
              <p:nvPr/>
            </p:nvGrpSpPr>
            <p:grpSpPr>
              <a:xfrm>
                <a:off x="774724" y="451295"/>
                <a:ext cx="468744" cy="476154"/>
                <a:chOff x="774724" y="451295"/>
                <a:chExt cx="468744" cy="476154"/>
              </a:xfrm>
              <a:grpFill/>
            </p:grpSpPr>
            <p:sp>
              <p:nvSpPr>
                <p:cNvPr id="24" name="Полилиния: фигура 23">
                  <a:extLst>
                    <a:ext uri="{FF2B5EF4-FFF2-40B4-BE49-F238E27FC236}">
                      <a16:creationId xmlns:a16="http://schemas.microsoft.com/office/drawing/2014/main" id="{0649A2EC-5DAD-4A3B-B0DC-00B99F4772D7}"/>
                    </a:ext>
                  </a:extLst>
                </p:cNvPr>
                <p:cNvSpPr/>
                <p:nvPr/>
              </p:nvSpPr>
              <p:spPr>
                <a:xfrm>
                  <a:off x="968329" y="705512"/>
                  <a:ext cx="84296" cy="85408"/>
                </a:xfrm>
                <a:custGeom>
                  <a:avLst/>
                  <a:gdLst>
                    <a:gd name="connsiteX0" fmla="*/ 83471 w 84296"/>
                    <a:gd name="connsiteY0" fmla="*/ 28386 h 85408"/>
                    <a:gd name="connsiteX1" fmla="*/ 71916 w 84296"/>
                    <a:gd name="connsiteY1" fmla="*/ 12058 h 85408"/>
                    <a:gd name="connsiteX2" fmla="*/ 77442 w 84296"/>
                    <a:gd name="connsiteY2" fmla="*/ 0 h 85408"/>
                    <a:gd name="connsiteX3" fmla="*/ 68148 w 84296"/>
                    <a:gd name="connsiteY3" fmla="*/ 0 h 85408"/>
                    <a:gd name="connsiteX4" fmla="*/ 63123 w 84296"/>
                    <a:gd name="connsiteY4" fmla="*/ 9043 h 85408"/>
                    <a:gd name="connsiteX5" fmla="*/ 44786 w 84296"/>
                    <a:gd name="connsiteY5" fmla="*/ 12058 h 85408"/>
                    <a:gd name="connsiteX6" fmla="*/ 44786 w 84296"/>
                    <a:gd name="connsiteY6" fmla="*/ 4522 h 85408"/>
                    <a:gd name="connsiteX7" fmla="*/ 38757 w 84296"/>
                    <a:gd name="connsiteY7" fmla="*/ 4522 h 85408"/>
                    <a:gd name="connsiteX8" fmla="*/ 38757 w 84296"/>
                    <a:gd name="connsiteY8" fmla="*/ 12058 h 85408"/>
                    <a:gd name="connsiteX9" fmla="*/ 20168 w 84296"/>
                    <a:gd name="connsiteY9" fmla="*/ 9043 h 85408"/>
                    <a:gd name="connsiteX10" fmla="*/ 15144 w 84296"/>
                    <a:gd name="connsiteY10" fmla="*/ 0 h 85408"/>
                    <a:gd name="connsiteX11" fmla="*/ 5849 w 84296"/>
                    <a:gd name="connsiteY11" fmla="*/ 0 h 85408"/>
                    <a:gd name="connsiteX12" fmla="*/ 11376 w 84296"/>
                    <a:gd name="connsiteY12" fmla="*/ 12058 h 85408"/>
                    <a:gd name="connsiteX13" fmla="*/ 72 w 84296"/>
                    <a:gd name="connsiteY13" fmla="*/ 28386 h 85408"/>
                    <a:gd name="connsiteX14" fmla="*/ 12129 w 84296"/>
                    <a:gd name="connsiteY14" fmla="*/ 48733 h 85408"/>
                    <a:gd name="connsiteX15" fmla="*/ 72 w 84296"/>
                    <a:gd name="connsiteY15" fmla="*/ 74105 h 85408"/>
                    <a:gd name="connsiteX16" fmla="*/ 14390 w 84296"/>
                    <a:gd name="connsiteY16" fmla="*/ 74105 h 85408"/>
                    <a:gd name="connsiteX17" fmla="*/ 17907 w 84296"/>
                    <a:gd name="connsiteY17" fmla="*/ 50492 h 85408"/>
                    <a:gd name="connsiteX18" fmla="*/ 28960 w 84296"/>
                    <a:gd name="connsiteY18" fmla="*/ 50994 h 85408"/>
                    <a:gd name="connsiteX19" fmla="*/ 42274 w 84296"/>
                    <a:gd name="connsiteY19" fmla="*/ 85409 h 85408"/>
                    <a:gd name="connsiteX20" fmla="*/ 55587 w 84296"/>
                    <a:gd name="connsiteY20" fmla="*/ 51245 h 85408"/>
                    <a:gd name="connsiteX21" fmla="*/ 66640 w 84296"/>
                    <a:gd name="connsiteY21" fmla="*/ 50743 h 85408"/>
                    <a:gd name="connsiteX22" fmla="*/ 70157 w 84296"/>
                    <a:gd name="connsiteY22" fmla="*/ 74105 h 85408"/>
                    <a:gd name="connsiteX23" fmla="*/ 84225 w 84296"/>
                    <a:gd name="connsiteY23" fmla="*/ 74607 h 85408"/>
                    <a:gd name="connsiteX24" fmla="*/ 72167 w 84296"/>
                    <a:gd name="connsiteY24" fmla="*/ 49236 h 85408"/>
                    <a:gd name="connsiteX25" fmla="*/ 84225 w 84296"/>
                    <a:gd name="connsiteY25" fmla="*/ 28888 h 85408"/>
                    <a:gd name="connsiteX26" fmla="*/ 66389 w 84296"/>
                    <a:gd name="connsiteY26" fmla="*/ 9294 h 85408"/>
                    <a:gd name="connsiteX27" fmla="*/ 66389 w 84296"/>
                    <a:gd name="connsiteY27" fmla="*/ 9797 h 85408"/>
                    <a:gd name="connsiteX28" fmla="*/ 66389 w 84296"/>
                    <a:gd name="connsiteY28" fmla="*/ 9797 h 85408"/>
                    <a:gd name="connsiteX29" fmla="*/ 66389 w 84296"/>
                    <a:gd name="connsiteY29" fmla="*/ 9294 h 85408"/>
                    <a:gd name="connsiteX30" fmla="*/ 44283 w 84296"/>
                    <a:gd name="connsiteY30" fmla="*/ 17584 h 85408"/>
                    <a:gd name="connsiteX31" fmla="*/ 61114 w 84296"/>
                    <a:gd name="connsiteY31" fmla="*/ 12811 h 85408"/>
                    <a:gd name="connsiteX32" fmla="*/ 52071 w 84296"/>
                    <a:gd name="connsiteY32" fmla="*/ 46724 h 85408"/>
                    <a:gd name="connsiteX33" fmla="*/ 44283 w 84296"/>
                    <a:gd name="connsiteY33" fmla="*/ 42202 h 85408"/>
                    <a:gd name="connsiteX34" fmla="*/ 44283 w 84296"/>
                    <a:gd name="connsiteY34" fmla="*/ 17584 h 85408"/>
                    <a:gd name="connsiteX35" fmla="*/ 44283 w 84296"/>
                    <a:gd name="connsiteY35" fmla="*/ 17584 h 85408"/>
                    <a:gd name="connsiteX36" fmla="*/ 38254 w 84296"/>
                    <a:gd name="connsiteY36" fmla="*/ 17584 h 85408"/>
                    <a:gd name="connsiteX37" fmla="*/ 38254 w 84296"/>
                    <a:gd name="connsiteY37" fmla="*/ 42202 h 85408"/>
                    <a:gd name="connsiteX38" fmla="*/ 30467 w 84296"/>
                    <a:gd name="connsiteY38" fmla="*/ 46724 h 85408"/>
                    <a:gd name="connsiteX39" fmla="*/ 21424 w 84296"/>
                    <a:gd name="connsiteY39" fmla="*/ 12811 h 85408"/>
                    <a:gd name="connsiteX40" fmla="*/ 38506 w 84296"/>
                    <a:gd name="connsiteY40" fmla="*/ 17584 h 85408"/>
                    <a:gd name="connsiteX41" fmla="*/ 16400 w 84296"/>
                    <a:gd name="connsiteY41" fmla="*/ 9294 h 85408"/>
                    <a:gd name="connsiteX42" fmla="*/ 16400 w 84296"/>
                    <a:gd name="connsiteY42" fmla="*/ 9797 h 85408"/>
                    <a:gd name="connsiteX43" fmla="*/ 16400 w 84296"/>
                    <a:gd name="connsiteY43" fmla="*/ 9797 h 85408"/>
                    <a:gd name="connsiteX44" fmla="*/ 16400 w 84296"/>
                    <a:gd name="connsiteY44" fmla="*/ 9294 h 85408"/>
                    <a:gd name="connsiteX45" fmla="*/ 5598 w 84296"/>
                    <a:gd name="connsiteY45" fmla="*/ 35671 h 85408"/>
                    <a:gd name="connsiteX46" fmla="*/ 11627 w 84296"/>
                    <a:gd name="connsiteY46" fmla="*/ 16831 h 85408"/>
                    <a:gd name="connsiteX47" fmla="*/ 12129 w 84296"/>
                    <a:gd name="connsiteY47" fmla="*/ 44463 h 85408"/>
                    <a:gd name="connsiteX48" fmla="*/ 5598 w 84296"/>
                    <a:gd name="connsiteY48" fmla="*/ 35922 h 85408"/>
                    <a:gd name="connsiteX49" fmla="*/ 17405 w 84296"/>
                    <a:gd name="connsiteY49" fmla="*/ 46724 h 85408"/>
                    <a:gd name="connsiteX50" fmla="*/ 17405 w 84296"/>
                    <a:gd name="connsiteY50" fmla="*/ 14067 h 85408"/>
                    <a:gd name="connsiteX51" fmla="*/ 18661 w 84296"/>
                    <a:gd name="connsiteY51" fmla="*/ 13565 h 85408"/>
                    <a:gd name="connsiteX52" fmla="*/ 27704 w 84296"/>
                    <a:gd name="connsiteY52" fmla="*/ 47477 h 85408"/>
                    <a:gd name="connsiteX53" fmla="*/ 17656 w 84296"/>
                    <a:gd name="connsiteY53" fmla="*/ 46724 h 85408"/>
                    <a:gd name="connsiteX54" fmla="*/ 38254 w 84296"/>
                    <a:gd name="connsiteY54" fmla="*/ 47728 h 85408"/>
                    <a:gd name="connsiteX55" fmla="*/ 36245 w 84296"/>
                    <a:gd name="connsiteY55" fmla="*/ 67071 h 85408"/>
                    <a:gd name="connsiteX56" fmla="*/ 31221 w 84296"/>
                    <a:gd name="connsiteY56" fmla="*/ 49989 h 85408"/>
                    <a:gd name="connsiteX57" fmla="*/ 38254 w 84296"/>
                    <a:gd name="connsiteY57" fmla="*/ 47728 h 85408"/>
                    <a:gd name="connsiteX58" fmla="*/ 41269 w 84296"/>
                    <a:gd name="connsiteY58" fmla="*/ 76617 h 85408"/>
                    <a:gd name="connsiteX59" fmla="*/ 38254 w 84296"/>
                    <a:gd name="connsiteY59" fmla="*/ 71342 h 85408"/>
                    <a:gd name="connsiteX60" fmla="*/ 44283 w 84296"/>
                    <a:gd name="connsiteY60" fmla="*/ 71342 h 85408"/>
                    <a:gd name="connsiteX61" fmla="*/ 41269 w 84296"/>
                    <a:gd name="connsiteY61" fmla="*/ 76617 h 85408"/>
                    <a:gd name="connsiteX62" fmla="*/ 46042 w 84296"/>
                    <a:gd name="connsiteY62" fmla="*/ 67322 h 85408"/>
                    <a:gd name="connsiteX63" fmla="*/ 44283 w 84296"/>
                    <a:gd name="connsiteY63" fmla="*/ 47728 h 85408"/>
                    <a:gd name="connsiteX64" fmla="*/ 51317 w 84296"/>
                    <a:gd name="connsiteY64" fmla="*/ 50241 h 85408"/>
                    <a:gd name="connsiteX65" fmla="*/ 46293 w 84296"/>
                    <a:gd name="connsiteY65" fmla="*/ 67322 h 85408"/>
                    <a:gd name="connsiteX66" fmla="*/ 55336 w 84296"/>
                    <a:gd name="connsiteY66" fmla="*/ 47226 h 85408"/>
                    <a:gd name="connsiteX67" fmla="*/ 64379 w 84296"/>
                    <a:gd name="connsiteY67" fmla="*/ 13314 h 85408"/>
                    <a:gd name="connsiteX68" fmla="*/ 65636 w 84296"/>
                    <a:gd name="connsiteY68" fmla="*/ 13816 h 85408"/>
                    <a:gd name="connsiteX69" fmla="*/ 65636 w 84296"/>
                    <a:gd name="connsiteY69" fmla="*/ 46472 h 85408"/>
                    <a:gd name="connsiteX70" fmla="*/ 55587 w 84296"/>
                    <a:gd name="connsiteY70" fmla="*/ 47226 h 85408"/>
                    <a:gd name="connsiteX71" fmla="*/ 70408 w 84296"/>
                    <a:gd name="connsiteY71" fmla="*/ 44212 h 85408"/>
                    <a:gd name="connsiteX72" fmla="*/ 70911 w 84296"/>
                    <a:gd name="connsiteY72" fmla="*/ 16579 h 85408"/>
                    <a:gd name="connsiteX73" fmla="*/ 76940 w 84296"/>
                    <a:gd name="connsiteY73" fmla="*/ 35420 h 85408"/>
                    <a:gd name="connsiteX74" fmla="*/ 70408 w 84296"/>
                    <a:gd name="connsiteY74" fmla="*/ 44212 h 85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</a:cxnLst>
                  <a:rect l="l" t="t" r="r" b="b"/>
                  <a:pathLst>
                    <a:path w="84296" h="85408">
                      <a:moveTo>
                        <a:pt x="83471" y="28386"/>
                      </a:moveTo>
                      <a:cubicBezTo>
                        <a:pt x="82969" y="21101"/>
                        <a:pt x="78447" y="15323"/>
                        <a:pt x="71916" y="12058"/>
                      </a:cubicBezTo>
                      <a:cubicBezTo>
                        <a:pt x="73172" y="6531"/>
                        <a:pt x="74930" y="2512"/>
                        <a:pt x="77442" y="0"/>
                      </a:cubicBezTo>
                      <a:lnTo>
                        <a:pt x="68148" y="0"/>
                      </a:lnTo>
                      <a:cubicBezTo>
                        <a:pt x="66138" y="2763"/>
                        <a:pt x="64631" y="5778"/>
                        <a:pt x="63123" y="9043"/>
                      </a:cubicBezTo>
                      <a:cubicBezTo>
                        <a:pt x="56843" y="8038"/>
                        <a:pt x="50061" y="9043"/>
                        <a:pt x="44786" y="12058"/>
                      </a:cubicBezTo>
                      <a:lnTo>
                        <a:pt x="44786" y="4522"/>
                      </a:lnTo>
                      <a:lnTo>
                        <a:pt x="38757" y="4522"/>
                      </a:lnTo>
                      <a:lnTo>
                        <a:pt x="38757" y="12058"/>
                      </a:lnTo>
                      <a:cubicBezTo>
                        <a:pt x="33230" y="8792"/>
                        <a:pt x="26448" y="7787"/>
                        <a:pt x="20168" y="9043"/>
                      </a:cubicBezTo>
                      <a:cubicBezTo>
                        <a:pt x="18661" y="5778"/>
                        <a:pt x="17153" y="2763"/>
                        <a:pt x="15144" y="0"/>
                      </a:cubicBezTo>
                      <a:lnTo>
                        <a:pt x="5849" y="0"/>
                      </a:lnTo>
                      <a:cubicBezTo>
                        <a:pt x="8361" y="2261"/>
                        <a:pt x="10120" y="6531"/>
                        <a:pt x="11376" y="12058"/>
                      </a:cubicBezTo>
                      <a:cubicBezTo>
                        <a:pt x="5096" y="15323"/>
                        <a:pt x="574" y="21101"/>
                        <a:pt x="72" y="28386"/>
                      </a:cubicBezTo>
                      <a:cubicBezTo>
                        <a:pt x="-682" y="38434"/>
                        <a:pt x="4593" y="45216"/>
                        <a:pt x="12129" y="48733"/>
                      </a:cubicBezTo>
                      <a:cubicBezTo>
                        <a:pt x="10371" y="61042"/>
                        <a:pt x="6100" y="71342"/>
                        <a:pt x="72" y="74105"/>
                      </a:cubicBezTo>
                      <a:lnTo>
                        <a:pt x="14390" y="74105"/>
                      </a:lnTo>
                      <a:cubicBezTo>
                        <a:pt x="16149" y="68578"/>
                        <a:pt x="17153" y="59786"/>
                        <a:pt x="17907" y="50492"/>
                      </a:cubicBezTo>
                      <a:cubicBezTo>
                        <a:pt x="21424" y="51245"/>
                        <a:pt x="25192" y="51245"/>
                        <a:pt x="28960" y="50994"/>
                      </a:cubicBezTo>
                      <a:cubicBezTo>
                        <a:pt x="31974" y="63052"/>
                        <a:pt x="35491" y="75110"/>
                        <a:pt x="42274" y="85409"/>
                      </a:cubicBezTo>
                      <a:cubicBezTo>
                        <a:pt x="49056" y="75110"/>
                        <a:pt x="52824" y="63303"/>
                        <a:pt x="55587" y="51245"/>
                      </a:cubicBezTo>
                      <a:cubicBezTo>
                        <a:pt x="59355" y="51748"/>
                        <a:pt x="63123" y="51497"/>
                        <a:pt x="66640" y="50743"/>
                      </a:cubicBezTo>
                      <a:cubicBezTo>
                        <a:pt x="67143" y="60037"/>
                        <a:pt x="68399" y="68578"/>
                        <a:pt x="70157" y="74105"/>
                      </a:cubicBezTo>
                      <a:lnTo>
                        <a:pt x="84225" y="74607"/>
                      </a:lnTo>
                      <a:cubicBezTo>
                        <a:pt x="77944" y="71844"/>
                        <a:pt x="73925" y="61545"/>
                        <a:pt x="72167" y="49236"/>
                      </a:cubicBezTo>
                      <a:cubicBezTo>
                        <a:pt x="79703" y="45970"/>
                        <a:pt x="84978" y="39188"/>
                        <a:pt x="84225" y="28888"/>
                      </a:cubicBezTo>
                      <a:close/>
                      <a:moveTo>
                        <a:pt x="66389" y="9294"/>
                      </a:moveTo>
                      <a:cubicBezTo>
                        <a:pt x="66389" y="9294"/>
                        <a:pt x="66389" y="9546"/>
                        <a:pt x="66389" y="9797"/>
                      </a:cubicBezTo>
                      <a:lnTo>
                        <a:pt x="66389" y="9797"/>
                      </a:lnTo>
                      <a:cubicBezTo>
                        <a:pt x="66389" y="9797"/>
                        <a:pt x="66389" y="9546"/>
                        <a:pt x="66389" y="9294"/>
                      </a:cubicBezTo>
                      <a:close/>
                      <a:moveTo>
                        <a:pt x="44283" y="17584"/>
                      </a:moveTo>
                      <a:cubicBezTo>
                        <a:pt x="49559" y="13565"/>
                        <a:pt x="55839" y="12058"/>
                        <a:pt x="61114" y="12811"/>
                      </a:cubicBezTo>
                      <a:cubicBezTo>
                        <a:pt x="57346" y="23111"/>
                        <a:pt x="54583" y="35168"/>
                        <a:pt x="52071" y="46724"/>
                      </a:cubicBezTo>
                      <a:cubicBezTo>
                        <a:pt x="49056" y="45970"/>
                        <a:pt x="46293" y="44463"/>
                        <a:pt x="44283" y="42202"/>
                      </a:cubicBezTo>
                      <a:lnTo>
                        <a:pt x="44283" y="17584"/>
                      </a:lnTo>
                      <a:lnTo>
                        <a:pt x="44283" y="17584"/>
                      </a:lnTo>
                      <a:close/>
                      <a:moveTo>
                        <a:pt x="38254" y="17584"/>
                      </a:moveTo>
                      <a:lnTo>
                        <a:pt x="38254" y="42202"/>
                      </a:lnTo>
                      <a:cubicBezTo>
                        <a:pt x="36245" y="44463"/>
                        <a:pt x="33482" y="45970"/>
                        <a:pt x="30467" y="46724"/>
                      </a:cubicBezTo>
                      <a:cubicBezTo>
                        <a:pt x="27704" y="35420"/>
                        <a:pt x="25443" y="23111"/>
                        <a:pt x="21424" y="12811"/>
                      </a:cubicBezTo>
                      <a:cubicBezTo>
                        <a:pt x="26950" y="12058"/>
                        <a:pt x="32979" y="13565"/>
                        <a:pt x="38506" y="17584"/>
                      </a:cubicBezTo>
                      <a:close/>
                      <a:moveTo>
                        <a:pt x="16400" y="9294"/>
                      </a:moveTo>
                      <a:cubicBezTo>
                        <a:pt x="16400" y="9294"/>
                        <a:pt x="16400" y="9294"/>
                        <a:pt x="16400" y="9797"/>
                      </a:cubicBezTo>
                      <a:lnTo>
                        <a:pt x="16400" y="9797"/>
                      </a:lnTo>
                      <a:cubicBezTo>
                        <a:pt x="16400" y="9797"/>
                        <a:pt x="16400" y="9797"/>
                        <a:pt x="16400" y="9294"/>
                      </a:cubicBezTo>
                      <a:close/>
                      <a:moveTo>
                        <a:pt x="5598" y="35671"/>
                      </a:moveTo>
                      <a:cubicBezTo>
                        <a:pt x="3588" y="27381"/>
                        <a:pt x="6352" y="20850"/>
                        <a:pt x="11627" y="16831"/>
                      </a:cubicBezTo>
                      <a:cubicBezTo>
                        <a:pt x="12883" y="25120"/>
                        <a:pt x="13134" y="35168"/>
                        <a:pt x="12129" y="44463"/>
                      </a:cubicBezTo>
                      <a:cubicBezTo>
                        <a:pt x="9115" y="42453"/>
                        <a:pt x="6603" y="39690"/>
                        <a:pt x="5598" y="35922"/>
                      </a:cubicBezTo>
                      <a:close/>
                      <a:moveTo>
                        <a:pt x="17405" y="46724"/>
                      </a:moveTo>
                      <a:cubicBezTo>
                        <a:pt x="18158" y="34415"/>
                        <a:pt x="17907" y="21603"/>
                        <a:pt x="17405" y="14067"/>
                      </a:cubicBezTo>
                      <a:cubicBezTo>
                        <a:pt x="17907" y="14067"/>
                        <a:pt x="18158" y="13816"/>
                        <a:pt x="18661" y="13565"/>
                      </a:cubicBezTo>
                      <a:cubicBezTo>
                        <a:pt x="22680" y="24115"/>
                        <a:pt x="25192" y="35922"/>
                        <a:pt x="27704" y="47477"/>
                      </a:cubicBezTo>
                      <a:cubicBezTo>
                        <a:pt x="24187" y="47980"/>
                        <a:pt x="20921" y="47477"/>
                        <a:pt x="17656" y="46724"/>
                      </a:cubicBezTo>
                      <a:close/>
                      <a:moveTo>
                        <a:pt x="38254" y="47728"/>
                      </a:moveTo>
                      <a:cubicBezTo>
                        <a:pt x="38254" y="47728"/>
                        <a:pt x="38254" y="59284"/>
                        <a:pt x="36245" y="67071"/>
                      </a:cubicBezTo>
                      <a:cubicBezTo>
                        <a:pt x="34235" y="62047"/>
                        <a:pt x="32728" y="56269"/>
                        <a:pt x="31221" y="49989"/>
                      </a:cubicBezTo>
                      <a:cubicBezTo>
                        <a:pt x="33733" y="49487"/>
                        <a:pt x="35994" y="48733"/>
                        <a:pt x="38254" y="47728"/>
                      </a:cubicBezTo>
                      <a:close/>
                      <a:moveTo>
                        <a:pt x="41269" y="76617"/>
                      </a:moveTo>
                      <a:cubicBezTo>
                        <a:pt x="40264" y="75110"/>
                        <a:pt x="39008" y="73351"/>
                        <a:pt x="38254" y="71342"/>
                      </a:cubicBezTo>
                      <a:lnTo>
                        <a:pt x="44283" y="71342"/>
                      </a:lnTo>
                      <a:cubicBezTo>
                        <a:pt x="43530" y="73351"/>
                        <a:pt x="42525" y="75110"/>
                        <a:pt x="41269" y="76617"/>
                      </a:cubicBezTo>
                      <a:close/>
                      <a:moveTo>
                        <a:pt x="46042" y="67322"/>
                      </a:moveTo>
                      <a:cubicBezTo>
                        <a:pt x="43781" y="59535"/>
                        <a:pt x="44283" y="47728"/>
                        <a:pt x="44283" y="47728"/>
                      </a:cubicBezTo>
                      <a:cubicBezTo>
                        <a:pt x="46544" y="48733"/>
                        <a:pt x="48805" y="49738"/>
                        <a:pt x="51317" y="50241"/>
                      </a:cubicBezTo>
                      <a:cubicBezTo>
                        <a:pt x="49810" y="56521"/>
                        <a:pt x="48303" y="62298"/>
                        <a:pt x="46293" y="67322"/>
                      </a:cubicBezTo>
                      <a:close/>
                      <a:moveTo>
                        <a:pt x="55336" y="47226"/>
                      </a:moveTo>
                      <a:cubicBezTo>
                        <a:pt x="57848" y="35671"/>
                        <a:pt x="60109" y="24115"/>
                        <a:pt x="64379" y="13314"/>
                      </a:cubicBezTo>
                      <a:cubicBezTo>
                        <a:pt x="64882" y="13314"/>
                        <a:pt x="65133" y="13314"/>
                        <a:pt x="65636" y="13816"/>
                      </a:cubicBezTo>
                      <a:cubicBezTo>
                        <a:pt x="64882" y="21603"/>
                        <a:pt x="64882" y="34415"/>
                        <a:pt x="65636" y="46472"/>
                      </a:cubicBezTo>
                      <a:cubicBezTo>
                        <a:pt x="62370" y="47477"/>
                        <a:pt x="58853" y="47728"/>
                        <a:pt x="55587" y="47226"/>
                      </a:cubicBezTo>
                      <a:close/>
                      <a:moveTo>
                        <a:pt x="70408" y="44212"/>
                      </a:moveTo>
                      <a:cubicBezTo>
                        <a:pt x="69404" y="34917"/>
                        <a:pt x="69655" y="24869"/>
                        <a:pt x="70911" y="16579"/>
                      </a:cubicBezTo>
                      <a:cubicBezTo>
                        <a:pt x="76186" y="20599"/>
                        <a:pt x="78949" y="27130"/>
                        <a:pt x="76940" y="35420"/>
                      </a:cubicBezTo>
                      <a:cubicBezTo>
                        <a:pt x="76186" y="39188"/>
                        <a:pt x="73674" y="42202"/>
                        <a:pt x="70408" y="44212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5" name="Полилиния: фигура 24">
                  <a:extLst>
                    <a:ext uri="{FF2B5EF4-FFF2-40B4-BE49-F238E27FC236}">
                      <a16:creationId xmlns:a16="http://schemas.microsoft.com/office/drawing/2014/main" id="{EFFD4702-BCA3-A7C6-7192-5ECDEFB42297}"/>
                    </a:ext>
                  </a:extLst>
                </p:cNvPr>
                <p:cNvSpPr/>
                <p:nvPr/>
              </p:nvSpPr>
              <p:spPr>
                <a:xfrm>
                  <a:off x="901801" y="547478"/>
                  <a:ext cx="215384" cy="133165"/>
                </a:xfrm>
                <a:custGeom>
                  <a:avLst/>
                  <a:gdLst>
                    <a:gd name="connsiteX0" fmla="*/ 214810 w 215384"/>
                    <a:gd name="connsiteY0" fmla="*/ 34694 h 133165"/>
                    <a:gd name="connsiteX1" fmla="*/ 163313 w 215384"/>
                    <a:gd name="connsiteY1" fmla="*/ 1535 h 133165"/>
                    <a:gd name="connsiteX2" fmla="*/ 129903 w 215384"/>
                    <a:gd name="connsiteY2" fmla="*/ 28 h 133165"/>
                    <a:gd name="connsiteX3" fmla="*/ 128647 w 215384"/>
                    <a:gd name="connsiteY3" fmla="*/ 2289 h 133165"/>
                    <a:gd name="connsiteX4" fmla="*/ 133672 w 215384"/>
                    <a:gd name="connsiteY4" fmla="*/ 34945 h 133165"/>
                    <a:gd name="connsiteX5" fmla="*/ 107798 w 215384"/>
                    <a:gd name="connsiteY5" fmla="*/ 104779 h 133165"/>
                    <a:gd name="connsiteX6" fmla="*/ 81924 w 215384"/>
                    <a:gd name="connsiteY6" fmla="*/ 34945 h 133165"/>
                    <a:gd name="connsiteX7" fmla="*/ 86948 w 215384"/>
                    <a:gd name="connsiteY7" fmla="*/ 2289 h 133165"/>
                    <a:gd name="connsiteX8" fmla="*/ 85692 w 215384"/>
                    <a:gd name="connsiteY8" fmla="*/ 28 h 133165"/>
                    <a:gd name="connsiteX9" fmla="*/ 52282 w 215384"/>
                    <a:gd name="connsiteY9" fmla="*/ 1535 h 133165"/>
                    <a:gd name="connsiteX10" fmla="*/ 785 w 215384"/>
                    <a:gd name="connsiteY10" fmla="*/ 34694 h 133165"/>
                    <a:gd name="connsiteX11" fmla="*/ 60320 w 215384"/>
                    <a:gd name="connsiteY11" fmla="*/ 50520 h 133165"/>
                    <a:gd name="connsiteX12" fmla="*/ 60320 w 215384"/>
                    <a:gd name="connsiteY12" fmla="*/ 133165 h 133165"/>
                    <a:gd name="connsiteX13" fmla="*/ 155275 w 215384"/>
                    <a:gd name="connsiteY13" fmla="*/ 133165 h 133165"/>
                    <a:gd name="connsiteX14" fmla="*/ 155275 w 215384"/>
                    <a:gd name="connsiteY14" fmla="*/ 50520 h 133165"/>
                    <a:gd name="connsiteX15" fmla="*/ 214810 w 215384"/>
                    <a:gd name="connsiteY15" fmla="*/ 34694 h 133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15384" h="133165">
                      <a:moveTo>
                        <a:pt x="214810" y="34694"/>
                      </a:moveTo>
                      <a:cubicBezTo>
                        <a:pt x="214810" y="34694"/>
                        <a:pt x="224607" y="1535"/>
                        <a:pt x="163313" y="1535"/>
                      </a:cubicBezTo>
                      <a:cubicBezTo>
                        <a:pt x="163313" y="1535"/>
                        <a:pt x="143217" y="1535"/>
                        <a:pt x="129903" y="28"/>
                      </a:cubicBezTo>
                      <a:cubicBezTo>
                        <a:pt x="128647" y="28"/>
                        <a:pt x="127643" y="1284"/>
                        <a:pt x="128647" y="2289"/>
                      </a:cubicBezTo>
                      <a:cubicBezTo>
                        <a:pt x="134676" y="8820"/>
                        <a:pt x="142464" y="21380"/>
                        <a:pt x="133672" y="34945"/>
                      </a:cubicBezTo>
                      <a:cubicBezTo>
                        <a:pt x="113324" y="60316"/>
                        <a:pt x="108802" y="81417"/>
                        <a:pt x="107798" y="104779"/>
                      </a:cubicBezTo>
                      <a:cubicBezTo>
                        <a:pt x="106793" y="81417"/>
                        <a:pt x="102271" y="60316"/>
                        <a:pt x="81924" y="34945"/>
                      </a:cubicBezTo>
                      <a:cubicBezTo>
                        <a:pt x="73132" y="21631"/>
                        <a:pt x="81170" y="9071"/>
                        <a:pt x="86948" y="2289"/>
                      </a:cubicBezTo>
                      <a:cubicBezTo>
                        <a:pt x="87701" y="1284"/>
                        <a:pt x="86948" y="-223"/>
                        <a:pt x="85692" y="28"/>
                      </a:cubicBezTo>
                      <a:cubicBezTo>
                        <a:pt x="72378" y="1535"/>
                        <a:pt x="52282" y="1535"/>
                        <a:pt x="52282" y="1535"/>
                      </a:cubicBezTo>
                      <a:cubicBezTo>
                        <a:pt x="-9012" y="1535"/>
                        <a:pt x="283" y="34945"/>
                        <a:pt x="785" y="34694"/>
                      </a:cubicBezTo>
                      <a:cubicBezTo>
                        <a:pt x="26910" y="23892"/>
                        <a:pt x="47007" y="30926"/>
                        <a:pt x="60320" y="50520"/>
                      </a:cubicBezTo>
                      <a:cubicBezTo>
                        <a:pt x="70117" y="64838"/>
                        <a:pt x="80919" y="102267"/>
                        <a:pt x="60320" y="133165"/>
                      </a:cubicBezTo>
                      <a:lnTo>
                        <a:pt x="155275" y="133165"/>
                      </a:lnTo>
                      <a:cubicBezTo>
                        <a:pt x="134425" y="102016"/>
                        <a:pt x="145478" y="64587"/>
                        <a:pt x="155275" y="50520"/>
                      </a:cubicBezTo>
                      <a:cubicBezTo>
                        <a:pt x="168840" y="30926"/>
                        <a:pt x="188685" y="23641"/>
                        <a:pt x="214810" y="34694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6" name="Полилиния: фигура 25">
                  <a:extLst>
                    <a:ext uri="{FF2B5EF4-FFF2-40B4-BE49-F238E27FC236}">
                      <a16:creationId xmlns:a16="http://schemas.microsoft.com/office/drawing/2014/main" id="{DDBA2894-C161-834C-4417-72338FD866F9}"/>
                    </a:ext>
                  </a:extLst>
                </p:cNvPr>
                <p:cNvSpPr/>
                <p:nvPr/>
              </p:nvSpPr>
              <p:spPr>
                <a:xfrm>
                  <a:off x="774724" y="519464"/>
                  <a:ext cx="181368" cy="269698"/>
                </a:xfrm>
                <a:custGeom>
                  <a:avLst/>
                  <a:gdLst>
                    <a:gd name="connsiteX0" fmla="*/ 58781 w 181368"/>
                    <a:gd name="connsiteY0" fmla="*/ 204637 h 269698"/>
                    <a:gd name="connsiteX1" fmla="*/ 115804 w 181368"/>
                    <a:gd name="connsiteY1" fmla="*/ 194841 h 269698"/>
                    <a:gd name="connsiteX2" fmla="*/ 118819 w 181368"/>
                    <a:gd name="connsiteY2" fmla="*/ 195343 h 269698"/>
                    <a:gd name="connsiteX3" fmla="*/ 39941 w 181368"/>
                    <a:gd name="connsiteY3" fmla="*/ 219961 h 269698"/>
                    <a:gd name="connsiteX4" fmla="*/ 39188 w 181368"/>
                    <a:gd name="connsiteY4" fmla="*/ 222473 h 269698"/>
                    <a:gd name="connsiteX5" fmla="*/ 72598 w 181368"/>
                    <a:gd name="connsiteY5" fmla="*/ 235033 h 269698"/>
                    <a:gd name="connsiteX6" fmla="*/ 84153 w 181368"/>
                    <a:gd name="connsiteY6" fmla="*/ 233777 h 269698"/>
                    <a:gd name="connsiteX7" fmla="*/ 134645 w 181368"/>
                    <a:gd name="connsiteY7" fmla="*/ 207652 h 269698"/>
                    <a:gd name="connsiteX8" fmla="*/ 138413 w 181368"/>
                    <a:gd name="connsiteY8" fmla="*/ 207149 h 269698"/>
                    <a:gd name="connsiteX9" fmla="*/ 78626 w 181368"/>
                    <a:gd name="connsiteY9" fmla="*/ 249100 h 269698"/>
                    <a:gd name="connsiteX10" fmla="*/ 78626 w 181368"/>
                    <a:gd name="connsiteY10" fmla="*/ 251612 h 269698"/>
                    <a:gd name="connsiteX11" fmla="*/ 96964 w 181368"/>
                    <a:gd name="connsiteY11" fmla="*/ 255380 h 269698"/>
                    <a:gd name="connsiteX12" fmla="*/ 116307 w 181368"/>
                    <a:gd name="connsiteY12" fmla="*/ 250607 h 269698"/>
                    <a:gd name="connsiteX13" fmla="*/ 153485 w 181368"/>
                    <a:gd name="connsiteY13" fmla="*/ 214434 h 269698"/>
                    <a:gd name="connsiteX14" fmla="*/ 156499 w 181368"/>
                    <a:gd name="connsiteY14" fmla="*/ 213178 h 269698"/>
                    <a:gd name="connsiteX15" fmla="*/ 155997 w 181368"/>
                    <a:gd name="connsiteY15" fmla="*/ 214434 h 269698"/>
                    <a:gd name="connsiteX16" fmla="*/ 116307 w 181368"/>
                    <a:gd name="connsiteY16" fmla="*/ 265680 h 269698"/>
                    <a:gd name="connsiteX17" fmla="*/ 116809 w 181368"/>
                    <a:gd name="connsiteY17" fmla="*/ 267940 h 269698"/>
                    <a:gd name="connsiteX18" fmla="*/ 127109 w 181368"/>
                    <a:gd name="connsiteY18" fmla="*/ 269699 h 269698"/>
                    <a:gd name="connsiteX19" fmla="*/ 145446 w 181368"/>
                    <a:gd name="connsiteY19" fmla="*/ 264926 h 269698"/>
                    <a:gd name="connsiteX20" fmla="*/ 161775 w 181368"/>
                    <a:gd name="connsiteY20" fmla="*/ 245081 h 269698"/>
                    <a:gd name="connsiteX21" fmla="*/ 167803 w 181368"/>
                    <a:gd name="connsiteY21" fmla="*/ 238550 h 269698"/>
                    <a:gd name="connsiteX22" fmla="*/ 172576 w 181368"/>
                    <a:gd name="connsiteY22" fmla="*/ 237545 h 269698"/>
                    <a:gd name="connsiteX23" fmla="*/ 180615 w 181368"/>
                    <a:gd name="connsiteY23" fmla="*/ 240811 h 269698"/>
                    <a:gd name="connsiteX24" fmla="*/ 181368 w 181368"/>
                    <a:gd name="connsiteY24" fmla="*/ 240559 h 269698"/>
                    <a:gd name="connsiteX25" fmla="*/ 181368 w 181368"/>
                    <a:gd name="connsiteY25" fmla="*/ 173237 h 269698"/>
                    <a:gd name="connsiteX26" fmla="*/ 180615 w 181368"/>
                    <a:gd name="connsiteY26" fmla="*/ 172986 h 269698"/>
                    <a:gd name="connsiteX27" fmla="*/ 162026 w 181368"/>
                    <a:gd name="connsiteY27" fmla="*/ 181527 h 269698"/>
                    <a:gd name="connsiteX28" fmla="*/ 137157 w 181368"/>
                    <a:gd name="connsiteY28" fmla="*/ 163943 h 269698"/>
                    <a:gd name="connsiteX29" fmla="*/ 150219 w 181368"/>
                    <a:gd name="connsiteY29" fmla="*/ 134050 h 269698"/>
                    <a:gd name="connsiteX30" fmla="*/ 150219 w 181368"/>
                    <a:gd name="connsiteY30" fmla="*/ 134050 h 269698"/>
                    <a:gd name="connsiteX31" fmla="*/ 151978 w 181368"/>
                    <a:gd name="connsiteY31" fmla="*/ 132291 h 269698"/>
                    <a:gd name="connsiteX32" fmla="*/ 148210 w 181368"/>
                    <a:gd name="connsiteY32" fmla="*/ 128021 h 269698"/>
                    <a:gd name="connsiteX33" fmla="*/ 106761 w 181368"/>
                    <a:gd name="connsiteY33" fmla="*/ 95616 h 269698"/>
                    <a:gd name="connsiteX34" fmla="*/ 38685 w 181368"/>
                    <a:gd name="connsiteY34" fmla="*/ 1415 h 269698"/>
                    <a:gd name="connsiteX35" fmla="*/ 34415 w 181368"/>
                    <a:gd name="connsiteY35" fmla="*/ 1415 h 269698"/>
                    <a:gd name="connsiteX36" fmla="*/ 36424 w 181368"/>
                    <a:gd name="connsiteY36" fmla="*/ 67983 h 269698"/>
                    <a:gd name="connsiteX37" fmla="*/ 89177 w 181368"/>
                    <a:gd name="connsiteY37" fmla="*/ 118224 h 269698"/>
                    <a:gd name="connsiteX38" fmla="*/ 90433 w 181368"/>
                    <a:gd name="connsiteY38" fmla="*/ 121238 h 269698"/>
                    <a:gd name="connsiteX39" fmla="*/ 11053 w 181368"/>
                    <a:gd name="connsiteY39" fmla="*/ 65722 h 269698"/>
                    <a:gd name="connsiteX40" fmla="*/ 8541 w 181368"/>
                    <a:gd name="connsiteY40" fmla="*/ 66476 h 269698"/>
                    <a:gd name="connsiteX41" fmla="*/ 28135 w 181368"/>
                    <a:gd name="connsiteY41" fmla="*/ 120736 h 269698"/>
                    <a:gd name="connsiteX42" fmla="*/ 88423 w 181368"/>
                    <a:gd name="connsiteY42" fmla="*/ 147363 h 269698"/>
                    <a:gd name="connsiteX43" fmla="*/ 91187 w 181368"/>
                    <a:gd name="connsiteY43" fmla="*/ 150126 h 269698"/>
                    <a:gd name="connsiteX44" fmla="*/ 88675 w 181368"/>
                    <a:gd name="connsiteY44" fmla="*/ 150126 h 269698"/>
                    <a:gd name="connsiteX45" fmla="*/ 2261 w 181368"/>
                    <a:gd name="connsiteY45" fmla="*/ 120233 h 269698"/>
                    <a:gd name="connsiteX46" fmla="*/ 0 w 181368"/>
                    <a:gd name="connsiteY46" fmla="*/ 121489 h 269698"/>
                    <a:gd name="connsiteX47" fmla="*/ 29642 w 181368"/>
                    <a:gd name="connsiteY47" fmla="*/ 164696 h 269698"/>
                    <a:gd name="connsiteX48" fmla="*/ 82897 w 181368"/>
                    <a:gd name="connsiteY48" fmla="*/ 174242 h 269698"/>
                    <a:gd name="connsiteX49" fmla="*/ 97467 w 181368"/>
                    <a:gd name="connsiteY49" fmla="*/ 173740 h 269698"/>
                    <a:gd name="connsiteX50" fmla="*/ 100481 w 181368"/>
                    <a:gd name="connsiteY50" fmla="*/ 175498 h 269698"/>
                    <a:gd name="connsiteX51" fmla="*/ 61796 w 181368"/>
                    <a:gd name="connsiteY51" fmla="*/ 181276 h 269698"/>
                    <a:gd name="connsiteX52" fmla="*/ 11304 w 181368"/>
                    <a:gd name="connsiteY52" fmla="*/ 174744 h 269698"/>
                    <a:gd name="connsiteX53" fmla="*/ 9546 w 181368"/>
                    <a:gd name="connsiteY53" fmla="*/ 176754 h 269698"/>
                    <a:gd name="connsiteX54" fmla="*/ 51245 w 181368"/>
                    <a:gd name="connsiteY54" fmla="*/ 204135 h 269698"/>
                    <a:gd name="connsiteX55" fmla="*/ 57525 w 181368"/>
                    <a:gd name="connsiteY55" fmla="*/ 204135 h 269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181368" h="269698">
                      <a:moveTo>
                        <a:pt x="58781" y="204637"/>
                      </a:moveTo>
                      <a:cubicBezTo>
                        <a:pt x="79882" y="204637"/>
                        <a:pt x="95206" y="201874"/>
                        <a:pt x="115804" y="194841"/>
                      </a:cubicBezTo>
                      <a:cubicBezTo>
                        <a:pt x="116809" y="194338"/>
                        <a:pt x="117814" y="194841"/>
                        <a:pt x="118819" y="195343"/>
                      </a:cubicBezTo>
                      <a:cubicBezTo>
                        <a:pt x="118065" y="196097"/>
                        <a:pt x="97467" y="211169"/>
                        <a:pt x="39941" y="219961"/>
                      </a:cubicBezTo>
                      <a:cubicBezTo>
                        <a:pt x="38685" y="219961"/>
                        <a:pt x="38183" y="221719"/>
                        <a:pt x="39188" y="222473"/>
                      </a:cubicBezTo>
                      <a:cubicBezTo>
                        <a:pt x="51245" y="232772"/>
                        <a:pt x="63805" y="235033"/>
                        <a:pt x="72598" y="235033"/>
                      </a:cubicBezTo>
                      <a:cubicBezTo>
                        <a:pt x="76617" y="235033"/>
                        <a:pt x="80385" y="234531"/>
                        <a:pt x="84153" y="233777"/>
                      </a:cubicBezTo>
                      <a:cubicBezTo>
                        <a:pt x="98723" y="230009"/>
                        <a:pt x="116307" y="220966"/>
                        <a:pt x="134645" y="207652"/>
                      </a:cubicBezTo>
                      <a:cubicBezTo>
                        <a:pt x="135649" y="206898"/>
                        <a:pt x="137157" y="206647"/>
                        <a:pt x="138413" y="207149"/>
                      </a:cubicBezTo>
                      <a:cubicBezTo>
                        <a:pt x="137910" y="207903"/>
                        <a:pt x="127611" y="224482"/>
                        <a:pt x="78626" y="249100"/>
                      </a:cubicBezTo>
                      <a:cubicBezTo>
                        <a:pt x="77622" y="249603"/>
                        <a:pt x="77622" y="251110"/>
                        <a:pt x="78626" y="251612"/>
                      </a:cubicBezTo>
                      <a:cubicBezTo>
                        <a:pt x="84655" y="254124"/>
                        <a:pt x="90684" y="255380"/>
                        <a:pt x="96964" y="255380"/>
                      </a:cubicBezTo>
                      <a:cubicBezTo>
                        <a:pt x="103998" y="255380"/>
                        <a:pt x="110780" y="253622"/>
                        <a:pt x="116307" y="250607"/>
                      </a:cubicBezTo>
                      <a:cubicBezTo>
                        <a:pt x="131128" y="242318"/>
                        <a:pt x="139920" y="234028"/>
                        <a:pt x="153485" y="214434"/>
                      </a:cubicBezTo>
                      <a:cubicBezTo>
                        <a:pt x="154238" y="213430"/>
                        <a:pt x="155494" y="212927"/>
                        <a:pt x="156499" y="213178"/>
                      </a:cubicBezTo>
                      <a:cubicBezTo>
                        <a:pt x="156499" y="213681"/>
                        <a:pt x="156499" y="213932"/>
                        <a:pt x="155997" y="214434"/>
                      </a:cubicBezTo>
                      <a:cubicBezTo>
                        <a:pt x="152731" y="222724"/>
                        <a:pt x="147205" y="238550"/>
                        <a:pt x="116307" y="265680"/>
                      </a:cubicBezTo>
                      <a:cubicBezTo>
                        <a:pt x="115553" y="266433"/>
                        <a:pt x="115804" y="267689"/>
                        <a:pt x="116809" y="267940"/>
                      </a:cubicBezTo>
                      <a:cubicBezTo>
                        <a:pt x="119321" y="268694"/>
                        <a:pt x="122838" y="269699"/>
                        <a:pt x="127109" y="269699"/>
                      </a:cubicBezTo>
                      <a:cubicBezTo>
                        <a:pt x="133137" y="269699"/>
                        <a:pt x="139418" y="268192"/>
                        <a:pt x="145446" y="264926"/>
                      </a:cubicBezTo>
                      <a:cubicBezTo>
                        <a:pt x="152982" y="261409"/>
                        <a:pt x="158007" y="255129"/>
                        <a:pt x="161775" y="245081"/>
                      </a:cubicBezTo>
                      <a:cubicBezTo>
                        <a:pt x="163031" y="242067"/>
                        <a:pt x="165040" y="239806"/>
                        <a:pt x="167803" y="238550"/>
                      </a:cubicBezTo>
                      <a:cubicBezTo>
                        <a:pt x="169311" y="237796"/>
                        <a:pt x="170818" y="237545"/>
                        <a:pt x="172576" y="237545"/>
                      </a:cubicBezTo>
                      <a:cubicBezTo>
                        <a:pt x="175591" y="237545"/>
                        <a:pt x="178354" y="238801"/>
                        <a:pt x="180615" y="240811"/>
                      </a:cubicBezTo>
                      <a:cubicBezTo>
                        <a:pt x="180866" y="240811"/>
                        <a:pt x="181368" y="240811"/>
                        <a:pt x="181368" y="240559"/>
                      </a:cubicBezTo>
                      <a:lnTo>
                        <a:pt x="181368" y="173237"/>
                      </a:lnTo>
                      <a:cubicBezTo>
                        <a:pt x="181368" y="173237"/>
                        <a:pt x="180866" y="172735"/>
                        <a:pt x="180615" y="172986"/>
                      </a:cubicBezTo>
                      <a:cubicBezTo>
                        <a:pt x="173832" y="180020"/>
                        <a:pt x="166799" y="181527"/>
                        <a:pt x="162026" y="181527"/>
                      </a:cubicBezTo>
                      <a:cubicBezTo>
                        <a:pt x="151224" y="181527"/>
                        <a:pt x="140674" y="173991"/>
                        <a:pt x="137157" y="163943"/>
                      </a:cubicBezTo>
                      <a:cubicBezTo>
                        <a:pt x="137157" y="163943"/>
                        <a:pt x="131630" y="143595"/>
                        <a:pt x="150219" y="134050"/>
                      </a:cubicBezTo>
                      <a:lnTo>
                        <a:pt x="150219" y="134050"/>
                      </a:lnTo>
                      <a:cubicBezTo>
                        <a:pt x="150219" y="134050"/>
                        <a:pt x="151978" y="133296"/>
                        <a:pt x="151978" y="132291"/>
                      </a:cubicBezTo>
                      <a:cubicBezTo>
                        <a:pt x="151978" y="131537"/>
                        <a:pt x="151726" y="130281"/>
                        <a:pt x="148210" y="128021"/>
                      </a:cubicBezTo>
                      <a:cubicBezTo>
                        <a:pt x="148210" y="128021"/>
                        <a:pt x="129621" y="117219"/>
                        <a:pt x="106761" y="95616"/>
                      </a:cubicBezTo>
                      <a:cubicBezTo>
                        <a:pt x="86665" y="76273"/>
                        <a:pt x="58781" y="44873"/>
                        <a:pt x="38685" y="1415"/>
                      </a:cubicBezTo>
                      <a:cubicBezTo>
                        <a:pt x="37932" y="-344"/>
                        <a:pt x="35168" y="-595"/>
                        <a:pt x="34415" y="1415"/>
                      </a:cubicBezTo>
                      <a:cubicBezTo>
                        <a:pt x="28637" y="13472"/>
                        <a:pt x="19091" y="41105"/>
                        <a:pt x="36424" y="67983"/>
                      </a:cubicBezTo>
                      <a:cubicBezTo>
                        <a:pt x="48482" y="86321"/>
                        <a:pt x="65062" y="102147"/>
                        <a:pt x="89177" y="118224"/>
                      </a:cubicBezTo>
                      <a:cubicBezTo>
                        <a:pt x="90182" y="118977"/>
                        <a:pt x="90684" y="119982"/>
                        <a:pt x="90433" y="121238"/>
                      </a:cubicBezTo>
                      <a:cubicBezTo>
                        <a:pt x="89931" y="121238"/>
                        <a:pt x="56269" y="111441"/>
                        <a:pt x="11053" y="65722"/>
                      </a:cubicBezTo>
                      <a:cubicBezTo>
                        <a:pt x="10299" y="64969"/>
                        <a:pt x="8792" y="65220"/>
                        <a:pt x="8541" y="66476"/>
                      </a:cubicBezTo>
                      <a:cubicBezTo>
                        <a:pt x="7285" y="76775"/>
                        <a:pt x="6531" y="102147"/>
                        <a:pt x="28135" y="120736"/>
                      </a:cubicBezTo>
                      <a:cubicBezTo>
                        <a:pt x="49487" y="137315"/>
                        <a:pt x="64559" y="141837"/>
                        <a:pt x="88423" y="147363"/>
                      </a:cubicBezTo>
                      <a:cubicBezTo>
                        <a:pt x="89931" y="147614"/>
                        <a:pt x="90935" y="148870"/>
                        <a:pt x="91187" y="150126"/>
                      </a:cubicBezTo>
                      <a:cubicBezTo>
                        <a:pt x="91187" y="150126"/>
                        <a:pt x="91187" y="150126"/>
                        <a:pt x="88675" y="150126"/>
                      </a:cubicBezTo>
                      <a:cubicBezTo>
                        <a:pt x="77370" y="150126"/>
                        <a:pt x="46724" y="147112"/>
                        <a:pt x="2261" y="120233"/>
                      </a:cubicBezTo>
                      <a:cubicBezTo>
                        <a:pt x="1256" y="119480"/>
                        <a:pt x="0" y="120233"/>
                        <a:pt x="0" y="121489"/>
                      </a:cubicBezTo>
                      <a:cubicBezTo>
                        <a:pt x="1256" y="131537"/>
                        <a:pt x="6280" y="155653"/>
                        <a:pt x="29642" y="164696"/>
                      </a:cubicBezTo>
                      <a:cubicBezTo>
                        <a:pt x="40444" y="169218"/>
                        <a:pt x="56018" y="174242"/>
                        <a:pt x="82897" y="174242"/>
                      </a:cubicBezTo>
                      <a:cubicBezTo>
                        <a:pt x="87670" y="174242"/>
                        <a:pt x="92191" y="174242"/>
                        <a:pt x="97467" y="173740"/>
                      </a:cubicBezTo>
                      <a:cubicBezTo>
                        <a:pt x="98723" y="173740"/>
                        <a:pt x="99979" y="174242"/>
                        <a:pt x="100481" y="175498"/>
                      </a:cubicBezTo>
                      <a:cubicBezTo>
                        <a:pt x="99979" y="175498"/>
                        <a:pt x="87167" y="181276"/>
                        <a:pt x="61796" y="181276"/>
                      </a:cubicBezTo>
                      <a:cubicBezTo>
                        <a:pt x="46221" y="181276"/>
                        <a:pt x="29140" y="179015"/>
                        <a:pt x="11304" y="174744"/>
                      </a:cubicBezTo>
                      <a:cubicBezTo>
                        <a:pt x="10048" y="174493"/>
                        <a:pt x="9043" y="175749"/>
                        <a:pt x="9546" y="176754"/>
                      </a:cubicBezTo>
                      <a:cubicBezTo>
                        <a:pt x="19343" y="195092"/>
                        <a:pt x="32656" y="203633"/>
                        <a:pt x="51245" y="204135"/>
                      </a:cubicBezTo>
                      <a:cubicBezTo>
                        <a:pt x="53506" y="204135"/>
                        <a:pt x="55516" y="204135"/>
                        <a:pt x="57525" y="204135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7" name="Полилиния: фигура 26">
                  <a:extLst>
                    <a:ext uri="{FF2B5EF4-FFF2-40B4-BE49-F238E27FC236}">
                      <a16:creationId xmlns:a16="http://schemas.microsoft.com/office/drawing/2014/main" id="{C0FA2FA8-3737-1335-B153-B7EEAF7D7448}"/>
                    </a:ext>
                  </a:extLst>
                </p:cNvPr>
                <p:cNvSpPr/>
                <p:nvPr/>
              </p:nvSpPr>
              <p:spPr>
                <a:xfrm>
                  <a:off x="1062100" y="519560"/>
                  <a:ext cx="181368" cy="269603"/>
                </a:xfrm>
                <a:custGeom>
                  <a:avLst/>
                  <a:gdLst>
                    <a:gd name="connsiteX0" fmla="*/ 171320 w 181368"/>
                    <a:gd name="connsiteY0" fmla="*/ 174649 h 269603"/>
                    <a:gd name="connsiteX1" fmla="*/ 119824 w 181368"/>
                    <a:gd name="connsiteY1" fmla="*/ 181431 h 269603"/>
                    <a:gd name="connsiteX2" fmla="*/ 80887 w 181368"/>
                    <a:gd name="connsiteY2" fmla="*/ 175402 h 269603"/>
                    <a:gd name="connsiteX3" fmla="*/ 83902 w 181368"/>
                    <a:gd name="connsiteY3" fmla="*/ 173644 h 269603"/>
                    <a:gd name="connsiteX4" fmla="*/ 98471 w 181368"/>
                    <a:gd name="connsiteY4" fmla="*/ 174146 h 269603"/>
                    <a:gd name="connsiteX5" fmla="*/ 151726 w 181368"/>
                    <a:gd name="connsiteY5" fmla="*/ 164600 h 269603"/>
                    <a:gd name="connsiteX6" fmla="*/ 181368 w 181368"/>
                    <a:gd name="connsiteY6" fmla="*/ 121394 h 269603"/>
                    <a:gd name="connsiteX7" fmla="*/ 179108 w 181368"/>
                    <a:gd name="connsiteY7" fmla="*/ 120138 h 269603"/>
                    <a:gd name="connsiteX8" fmla="*/ 92694 w 181368"/>
                    <a:gd name="connsiteY8" fmla="*/ 150031 h 269603"/>
                    <a:gd name="connsiteX9" fmla="*/ 90182 w 181368"/>
                    <a:gd name="connsiteY9" fmla="*/ 150031 h 269603"/>
                    <a:gd name="connsiteX10" fmla="*/ 92945 w 181368"/>
                    <a:gd name="connsiteY10" fmla="*/ 147267 h 269603"/>
                    <a:gd name="connsiteX11" fmla="*/ 153234 w 181368"/>
                    <a:gd name="connsiteY11" fmla="*/ 120640 h 269603"/>
                    <a:gd name="connsiteX12" fmla="*/ 172828 w 181368"/>
                    <a:gd name="connsiteY12" fmla="*/ 66380 h 269603"/>
                    <a:gd name="connsiteX13" fmla="*/ 170315 w 181368"/>
                    <a:gd name="connsiteY13" fmla="*/ 65627 h 269603"/>
                    <a:gd name="connsiteX14" fmla="*/ 90935 w 181368"/>
                    <a:gd name="connsiteY14" fmla="*/ 121142 h 269603"/>
                    <a:gd name="connsiteX15" fmla="*/ 92191 w 181368"/>
                    <a:gd name="connsiteY15" fmla="*/ 118128 h 269603"/>
                    <a:gd name="connsiteX16" fmla="*/ 144944 w 181368"/>
                    <a:gd name="connsiteY16" fmla="*/ 67887 h 269603"/>
                    <a:gd name="connsiteX17" fmla="*/ 146954 w 181368"/>
                    <a:gd name="connsiteY17" fmla="*/ 1319 h 269603"/>
                    <a:gd name="connsiteX18" fmla="*/ 142683 w 181368"/>
                    <a:gd name="connsiteY18" fmla="*/ 1319 h 269603"/>
                    <a:gd name="connsiteX19" fmla="*/ 74607 w 181368"/>
                    <a:gd name="connsiteY19" fmla="*/ 95520 h 269603"/>
                    <a:gd name="connsiteX20" fmla="*/ 33159 w 181368"/>
                    <a:gd name="connsiteY20" fmla="*/ 127925 h 269603"/>
                    <a:gd name="connsiteX21" fmla="*/ 29391 w 181368"/>
                    <a:gd name="connsiteY21" fmla="*/ 132195 h 269603"/>
                    <a:gd name="connsiteX22" fmla="*/ 31149 w 181368"/>
                    <a:gd name="connsiteY22" fmla="*/ 133954 h 269603"/>
                    <a:gd name="connsiteX23" fmla="*/ 31149 w 181368"/>
                    <a:gd name="connsiteY23" fmla="*/ 133954 h 269603"/>
                    <a:gd name="connsiteX24" fmla="*/ 44212 w 181368"/>
                    <a:gd name="connsiteY24" fmla="*/ 163847 h 269603"/>
                    <a:gd name="connsiteX25" fmla="*/ 19343 w 181368"/>
                    <a:gd name="connsiteY25" fmla="*/ 181431 h 269603"/>
                    <a:gd name="connsiteX26" fmla="*/ 754 w 181368"/>
                    <a:gd name="connsiteY26" fmla="*/ 172890 h 269603"/>
                    <a:gd name="connsiteX27" fmla="*/ 0 w 181368"/>
                    <a:gd name="connsiteY27" fmla="*/ 173141 h 269603"/>
                    <a:gd name="connsiteX28" fmla="*/ 0 w 181368"/>
                    <a:gd name="connsiteY28" fmla="*/ 240464 h 269603"/>
                    <a:gd name="connsiteX29" fmla="*/ 754 w 181368"/>
                    <a:gd name="connsiteY29" fmla="*/ 240715 h 269603"/>
                    <a:gd name="connsiteX30" fmla="*/ 8792 w 181368"/>
                    <a:gd name="connsiteY30" fmla="*/ 237449 h 269603"/>
                    <a:gd name="connsiteX31" fmla="*/ 13565 w 181368"/>
                    <a:gd name="connsiteY31" fmla="*/ 238454 h 269603"/>
                    <a:gd name="connsiteX32" fmla="*/ 19594 w 181368"/>
                    <a:gd name="connsiteY32" fmla="*/ 244985 h 269603"/>
                    <a:gd name="connsiteX33" fmla="*/ 35922 w 181368"/>
                    <a:gd name="connsiteY33" fmla="*/ 264830 h 269603"/>
                    <a:gd name="connsiteX34" fmla="*/ 54260 w 181368"/>
                    <a:gd name="connsiteY34" fmla="*/ 269603 h 269603"/>
                    <a:gd name="connsiteX35" fmla="*/ 64559 w 181368"/>
                    <a:gd name="connsiteY35" fmla="*/ 267845 h 269603"/>
                    <a:gd name="connsiteX36" fmla="*/ 65062 w 181368"/>
                    <a:gd name="connsiteY36" fmla="*/ 265584 h 269603"/>
                    <a:gd name="connsiteX37" fmla="*/ 25371 w 181368"/>
                    <a:gd name="connsiteY37" fmla="*/ 214339 h 269603"/>
                    <a:gd name="connsiteX38" fmla="*/ 24869 w 181368"/>
                    <a:gd name="connsiteY38" fmla="*/ 213083 h 269603"/>
                    <a:gd name="connsiteX39" fmla="*/ 27884 w 181368"/>
                    <a:gd name="connsiteY39" fmla="*/ 214339 h 269603"/>
                    <a:gd name="connsiteX40" fmla="*/ 65062 w 181368"/>
                    <a:gd name="connsiteY40" fmla="*/ 250512 h 269603"/>
                    <a:gd name="connsiteX41" fmla="*/ 84404 w 181368"/>
                    <a:gd name="connsiteY41" fmla="*/ 255285 h 269603"/>
                    <a:gd name="connsiteX42" fmla="*/ 102742 w 181368"/>
                    <a:gd name="connsiteY42" fmla="*/ 251517 h 269603"/>
                    <a:gd name="connsiteX43" fmla="*/ 102742 w 181368"/>
                    <a:gd name="connsiteY43" fmla="*/ 249004 h 269603"/>
                    <a:gd name="connsiteX44" fmla="*/ 42956 w 181368"/>
                    <a:gd name="connsiteY44" fmla="*/ 207054 h 269603"/>
                    <a:gd name="connsiteX45" fmla="*/ 46724 w 181368"/>
                    <a:gd name="connsiteY45" fmla="*/ 207556 h 269603"/>
                    <a:gd name="connsiteX46" fmla="*/ 97215 w 181368"/>
                    <a:gd name="connsiteY46" fmla="*/ 233681 h 269603"/>
                    <a:gd name="connsiteX47" fmla="*/ 108771 w 181368"/>
                    <a:gd name="connsiteY47" fmla="*/ 234937 h 269603"/>
                    <a:gd name="connsiteX48" fmla="*/ 142181 w 181368"/>
                    <a:gd name="connsiteY48" fmla="*/ 222377 h 269603"/>
                    <a:gd name="connsiteX49" fmla="*/ 141427 w 181368"/>
                    <a:gd name="connsiteY49" fmla="*/ 219865 h 269603"/>
                    <a:gd name="connsiteX50" fmla="*/ 62801 w 181368"/>
                    <a:gd name="connsiteY50" fmla="*/ 195247 h 269603"/>
                    <a:gd name="connsiteX51" fmla="*/ 65815 w 181368"/>
                    <a:gd name="connsiteY51" fmla="*/ 194745 h 269603"/>
                    <a:gd name="connsiteX52" fmla="*/ 122838 w 181368"/>
                    <a:gd name="connsiteY52" fmla="*/ 204542 h 269603"/>
                    <a:gd name="connsiteX53" fmla="*/ 129118 w 181368"/>
                    <a:gd name="connsiteY53" fmla="*/ 204542 h 269603"/>
                    <a:gd name="connsiteX54" fmla="*/ 171320 w 181368"/>
                    <a:gd name="connsiteY54" fmla="*/ 176156 h 269603"/>
                    <a:gd name="connsiteX55" fmla="*/ 170315 w 181368"/>
                    <a:gd name="connsiteY55" fmla="*/ 174900 h 269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181368" h="269603">
                      <a:moveTo>
                        <a:pt x="171320" y="174649"/>
                      </a:moveTo>
                      <a:cubicBezTo>
                        <a:pt x="153234" y="179170"/>
                        <a:pt x="135901" y="181431"/>
                        <a:pt x="119824" y="181431"/>
                      </a:cubicBezTo>
                      <a:cubicBezTo>
                        <a:pt x="94201" y="181431"/>
                        <a:pt x="81390" y="175653"/>
                        <a:pt x="80887" y="175402"/>
                      </a:cubicBezTo>
                      <a:cubicBezTo>
                        <a:pt x="81390" y="174146"/>
                        <a:pt x="82646" y="173644"/>
                        <a:pt x="83902" y="173644"/>
                      </a:cubicBezTo>
                      <a:cubicBezTo>
                        <a:pt x="88926" y="173895"/>
                        <a:pt x="93699" y="174146"/>
                        <a:pt x="98471" y="174146"/>
                      </a:cubicBezTo>
                      <a:cubicBezTo>
                        <a:pt x="125350" y="174146"/>
                        <a:pt x="140925" y="169122"/>
                        <a:pt x="151726" y="164600"/>
                      </a:cubicBezTo>
                      <a:cubicBezTo>
                        <a:pt x="175088" y="155557"/>
                        <a:pt x="180112" y="131442"/>
                        <a:pt x="181368" y="121394"/>
                      </a:cubicBezTo>
                      <a:cubicBezTo>
                        <a:pt x="181368" y="120138"/>
                        <a:pt x="180112" y="119384"/>
                        <a:pt x="179108" y="120138"/>
                      </a:cubicBezTo>
                      <a:cubicBezTo>
                        <a:pt x="134645" y="147016"/>
                        <a:pt x="103998" y="150031"/>
                        <a:pt x="92694" y="150031"/>
                      </a:cubicBezTo>
                      <a:cubicBezTo>
                        <a:pt x="90433" y="150031"/>
                        <a:pt x="90182" y="150031"/>
                        <a:pt x="90182" y="150031"/>
                      </a:cubicBezTo>
                      <a:cubicBezTo>
                        <a:pt x="90433" y="148523"/>
                        <a:pt x="91438" y="147519"/>
                        <a:pt x="92945" y="147267"/>
                      </a:cubicBezTo>
                      <a:cubicBezTo>
                        <a:pt x="116809" y="141741"/>
                        <a:pt x="131881" y="137219"/>
                        <a:pt x="153234" y="120640"/>
                      </a:cubicBezTo>
                      <a:cubicBezTo>
                        <a:pt x="175088" y="102302"/>
                        <a:pt x="174335" y="76680"/>
                        <a:pt x="172828" y="66380"/>
                      </a:cubicBezTo>
                      <a:cubicBezTo>
                        <a:pt x="172828" y="65124"/>
                        <a:pt x="171069" y="64873"/>
                        <a:pt x="170315" y="65627"/>
                      </a:cubicBezTo>
                      <a:cubicBezTo>
                        <a:pt x="125099" y="111346"/>
                        <a:pt x="91187" y="121142"/>
                        <a:pt x="90935" y="121142"/>
                      </a:cubicBezTo>
                      <a:cubicBezTo>
                        <a:pt x="90935" y="119886"/>
                        <a:pt x="91438" y="118882"/>
                        <a:pt x="92191" y="118128"/>
                      </a:cubicBezTo>
                      <a:cubicBezTo>
                        <a:pt x="116056" y="102302"/>
                        <a:pt x="132886" y="86225"/>
                        <a:pt x="144944" y="67887"/>
                      </a:cubicBezTo>
                      <a:cubicBezTo>
                        <a:pt x="162528" y="41009"/>
                        <a:pt x="152731" y="13125"/>
                        <a:pt x="146954" y="1319"/>
                      </a:cubicBezTo>
                      <a:cubicBezTo>
                        <a:pt x="146200" y="-440"/>
                        <a:pt x="143437" y="-440"/>
                        <a:pt x="142683" y="1319"/>
                      </a:cubicBezTo>
                      <a:cubicBezTo>
                        <a:pt x="122587" y="44777"/>
                        <a:pt x="94703" y="76428"/>
                        <a:pt x="74607" y="95520"/>
                      </a:cubicBezTo>
                      <a:cubicBezTo>
                        <a:pt x="51748" y="117123"/>
                        <a:pt x="33410" y="127925"/>
                        <a:pt x="33159" y="127925"/>
                      </a:cubicBezTo>
                      <a:cubicBezTo>
                        <a:pt x="29642" y="130186"/>
                        <a:pt x="29391" y="131442"/>
                        <a:pt x="29391" y="132195"/>
                      </a:cubicBezTo>
                      <a:cubicBezTo>
                        <a:pt x="29391" y="133451"/>
                        <a:pt x="31149" y="133954"/>
                        <a:pt x="31149" y="133954"/>
                      </a:cubicBezTo>
                      <a:lnTo>
                        <a:pt x="31149" y="133954"/>
                      </a:lnTo>
                      <a:cubicBezTo>
                        <a:pt x="49738" y="143499"/>
                        <a:pt x="44212" y="163596"/>
                        <a:pt x="44212" y="163847"/>
                      </a:cubicBezTo>
                      <a:cubicBezTo>
                        <a:pt x="40946" y="173895"/>
                        <a:pt x="30396" y="181431"/>
                        <a:pt x="19343" y="181431"/>
                      </a:cubicBezTo>
                      <a:cubicBezTo>
                        <a:pt x="14570" y="181431"/>
                        <a:pt x="7285" y="179924"/>
                        <a:pt x="754" y="172890"/>
                      </a:cubicBezTo>
                      <a:cubicBezTo>
                        <a:pt x="502" y="172639"/>
                        <a:pt x="0" y="172890"/>
                        <a:pt x="0" y="173141"/>
                      </a:cubicBezTo>
                      <a:lnTo>
                        <a:pt x="0" y="240464"/>
                      </a:lnTo>
                      <a:cubicBezTo>
                        <a:pt x="0" y="240464"/>
                        <a:pt x="502" y="240966"/>
                        <a:pt x="754" y="240715"/>
                      </a:cubicBezTo>
                      <a:cubicBezTo>
                        <a:pt x="3014" y="238705"/>
                        <a:pt x="6029" y="237449"/>
                        <a:pt x="8792" y="237449"/>
                      </a:cubicBezTo>
                      <a:cubicBezTo>
                        <a:pt x="10551" y="237449"/>
                        <a:pt x="12058" y="237952"/>
                        <a:pt x="13565" y="238454"/>
                      </a:cubicBezTo>
                      <a:cubicBezTo>
                        <a:pt x="16328" y="239710"/>
                        <a:pt x="18338" y="241971"/>
                        <a:pt x="19594" y="244985"/>
                      </a:cubicBezTo>
                      <a:cubicBezTo>
                        <a:pt x="23362" y="255033"/>
                        <a:pt x="28637" y="261313"/>
                        <a:pt x="35922" y="264830"/>
                      </a:cubicBezTo>
                      <a:cubicBezTo>
                        <a:pt x="41951" y="267845"/>
                        <a:pt x="48231" y="269603"/>
                        <a:pt x="54260" y="269603"/>
                      </a:cubicBezTo>
                      <a:cubicBezTo>
                        <a:pt x="58530" y="269603"/>
                        <a:pt x="62298" y="268849"/>
                        <a:pt x="64559" y="267845"/>
                      </a:cubicBezTo>
                      <a:cubicBezTo>
                        <a:pt x="65564" y="267342"/>
                        <a:pt x="65815" y="266086"/>
                        <a:pt x="65062" y="265584"/>
                      </a:cubicBezTo>
                      <a:cubicBezTo>
                        <a:pt x="34164" y="238454"/>
                        <a:pt x="28637" y="222377"/>
                        <a:pt x="25371" y="214339"/>
                      </a:cubicBezTo>
                      <a:cubicBezTo>
                        <a:pt x="25371" y="213836"/>
                        <a:pt x="25120" y="213585"/>
                        <a:pt x="24869" y="213083"/>
                      </a:cubicBezTo>
                      <a:cubicBezTo>
                        <a:pt x="26125" y="212831"/>
                        <a:pt x="27381" y="213083"/>
                        <a:pt x="27884" y="214339"/>
                      </a:cubicBezTo>
                      <a:cubicBezTo>
                        <a:pt x="41700" y="234184"/>
                        <a:pt x="50241" y="242222"/>
                        <a:pt x="65062" y="250512"/>
                      </a:cubicBezTo>
                      <a:cubicBezTo>
                        <a:pt x="70839" y="253526"/>
                        <a:pt x="77370" y="255285"/>
                        <a:pt x="84404" y="255285"/>
                      </a:cubicBezTo>
                      <a:cubicBezTo>
                        <a:pt x="90433" y="255285"/>
                        <a:pt x="96713" y="254029"/>
                        <a:pt x="102742" y="251517"/>
                      </a:cubicBezTo>
                      <a:cubicBezTo>
                        <a:pt x="103998" y="251014"/>
                        <a:pt x="103998" y="249507"/>
                        <a:pt x="102742" y="249004"/>
                      </a:cubicBezTo>
                      <a:cubicBezTo>
                        <a:pt x="53757" y="224387"/>
                        <a:pt x="43458" y="207807"/>
                        <a:pt x="42956" y="207054"/>
                      </a:cubicBezTo>
                      <a:cubicBezTo>
                        <a:pt x="44212" y="206551"/>
                        <a:pt x="45468" y="206551"/>
                        <a:pt x="46724" y="207556"/>
                      </a:cubicBezTo>
                      <a:cubicBezTo>
                        <a:pt x="65062" y="220870"/>
                        <a:pt x="82646" y="229662"/>
                        <a:pt x="97215" y="233681"/>
                      </a:cubicBezTo>
                      <a:cubicBezTo>
                        <a:pt x="100984" y="234435"/>
                        <a:pt x="105003" y="234937"/>
                        <a:pt x="108771" y="234937"/>
                      </a:cubicBezTo>
                      <a:cubicBezTo>
                        <a:pt x="117563" y="234937"/>
                        <a:pt x="130123" y="232676"/>
                        <a:pt x="142181" y="222377"/>
                      </a:cubicBezTo>
                      <a:cubicBezTo>
                        <a:pt x="143186" y="221623"/>
                        <a:pt x="142683" y="220116"/>
                        <a:pt x="141427" y="219865"/>
                      </a:cubicBezTo>
                      <a:cubicBezTo>
                        <a:pt x="84153" y="211324"/>
                        <a:pt x="63554" y="196001"/>
                        <a:pt x="62801" y="195247"/>
                      </a:cubicBezTo>
                      <a:cubicBezTo>
                        <a:pt x="63554" y="194494"/>
                        <a:pt x="64810" y="194494"/>
                        <a:pt x="65815" y="194745"/>
                      </a:cubicBezTo>
                      <a:cubicBezTo>
                        <a:pt x="86414" y="201778"/>
                        <a:pt x="101737" y="204542"/>
                        <a:pt x="122838" y="204542"/>
                      </a:cubicBezTo>
                      <a:cubicBezTo>
                        <a:pt x="124848" y="204542"/>
                        <a:pt x="127109" y="204542"/>
                        <a:pt x="129118" y="204542"/>
                      </a:cubicBezTo>
                      <a:cubicBezTo>
                        <a:pt x="147958" y="204039"/>
                        <a:pt x="161523" y="194996"/>
                        <a:pt x="171320" y="176156"/>
                      </a:cubicBezTo>
                      <a:cubicBezTo>
                        <a:pt x="171823" y="175653"/>
                        <a:pt x="171320" y="174649"/>
                        <a:pt x="170315" y="174900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8" name="Полилиния: фигура 27">
                  <a:extLst>
                    <a:ext uri="{FF2B5EF4-FFF2-40B4-BE49-F238E27FC236}">
                      <a16:creationId xmlns:a16="http://schemas.microsoft.com/office/drawing/2014/main" id="{7E1B5C5C-BD8A-4573-B8E6-8A22B856045E}"/>
                    </a:ext>
                  </a:extLst>
                </p:cNvPr>
                <p:cNvSpPr/>
                <p:nvPr/>
              </p:nvSpPr>
              <p:spPr>
                <a:xfrm>
                  <a:off x="1000806" y="451295"/>
                  <a:ext cx="17835" cy="17332"/>
                </a:xfrm>
                <a:custGeom>
                  <a:avLst/>
                  <a:gdLst>
                    <a:gd name="connsiteX0" fmla="*/ 9043 w 17835"/>
                    <a:gd name="connsiteY0" fmla="*/ 17333 h 17332"/>
                    <a:gd name="connsiteX1" fmla="*/ 17835 w 17835"/>
                    <a:gd name="connsiteY1" fmla="*/ 8541 h 17332"/>
                    <a:gd name="connsiteX2" fmla="*/ 8792 w 17835"/>
                    <a:gd name="connsiteY2" fmla="*/ 0 h 17332"/>
                    <a:gd name="connsiteX3" fmla="*/ 0 w 17835"/>
                    <a:gd name="connsiteY3" fmla="*/ 8541 h 17332"/>
                    <a:gd name="connsiteX4" fmla="*/ 9043 w 17835"/>
                    <a:gd name="connsiteY4" fmla="*/ 17333 h 173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835" h="17332">
                      <a:moveTo>
                        <a:pt x="9043" y="17333"/>
                      </a:moveTo>
                      <a:cubicBezTo>
                        <a:pt x="14067" y="17333"/>
                        <a:pt x="17835" y="13314"/>
                        <a:pt x="17835" y="8541"/>
                      </a:cubicBezTo>
                      <a:cubicBezTo>
                        <a:pt x="17835" y="3768"/>
                        <a:pt x="13816" y="0"/>
                        <a:pt x="8792" y="0"/>
                      </a:cubicBezTo>
                      <a:cubicBezTo>
                        <a:pt x="4019" y="0"/>
                        <a:pt x="251" y="3768"/>
                        <a:pt x="0" y="8541"/>
                      </a:cubicBezTo>
                      <a:cubicBezTo>
                        <a:pt x="0" y="13314"/>
                        <a:pt x="4019" y="17333"/>
                        <a:pt x="9043" y="17333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:a16="http://schemas.microsoft.com/office/drawing/2014/main" id="{9A989BA6-49F7-2F0C-2BEF-EE193F113F1E}"/>
                    </a:ext>
                  </a:extLst>
                </p:cNvPr>
                <p:cNvSpPr/>
                <p:nvPr/>
              </p:nvSpPr>
              <p:spPr>
                <a:xfrm>
                  <a:off x="1120630" y="817549"/>
                  <a:ext cx="17584" cy="17081"/>
                </a:xfrm>
                <a:custGeom>
                  <a:avLst/>
                  <a:gdLst>
                    <a:gd name="connsiteX0" fmla="*/ 17584 w 17584"/>
                    <a:gd name="connsiteY0" fmla="*/ 8541 h 17081"/>
                    <a:gd name="connsiteX1" fmla="*/ 8792 w 17584"/>
                    <a:gd name="connsiteY1" fmla="*/ 0 h 17081"/>
                    <a:gd name="connsiteX2" fmla="*/ 0 w 17584"/>
                    <a:gd name="connsiteY2" fmla="*/ 8541 h 17081"/>
                    <a:gd name="connsiteX3" fmla="*/ 8792 w 17584"/>
                    <a:gd name="connsiteY3" fmla="*/ 17082 h 17081"/>
                    <a:gd name="connsiteX4" fmla="*/ 17584 w 17584"/>
                    <a:gd name="connsiteY4" fmla="*/ 8541 h 170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84" h="17081">
                      <a:moveTo>
                        <a:pt x="17584" y="8541"/>
                      </a:moveTo>
                      <a:cubicBezTo>
                        <a:pt x="17584" y="3768"/>
                        <a:pt x="13565" y="0"/>
                        <a:pt x="8792" y="0"/>
                      </a:cubicBezTo>
                      <a:cubicBezTo>
                        <a:pt x="4019" y="0"/>
                        <a:pt x="0" y="3768"/>
                        <a:pt x="0" y="8541"/>
                      </a:cubicBezTo>
                      <a:cubicBezTo>
                        <a:pt x="0" y="13314"/>
                        <a:pt x="4019" y="17082"/>
                        <a:pt x="8792" y="17082"/>
                      </a:cubicBezTo>
                      <a:cubicBezTo>
                        <a:pt x="13816" y="17082"/>
                        <a:pt x="17584" y="13314"/>
                        <a:pt x="17584" y="8541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:a16="http://schemas.microsoft.com/office/drawing/2014/main" id="{ABE2B027-9328-05E3-2271-56FD5D73EA24}"/>
                    </a:ext>
                  </a:extLst>
                </p:cNvPr>
                <p:cNvSpPr/>
                <p:nvPr/>
              </p:nvSpPr>
              <p:spPr>
                <a:xfrm>
                  <a:off x="808915" y="783587"/>
                  <a:ext cx="346252" cy="143862"/>
                </a:xfrm>
                <a:custGeom>
                  <a:avLst/>
                  <a:gdLst>
                    <a:gd name="connsiteX0" fmla="*/ 336081 w 346252"/>
                    <a:gd name="connsiteY0" fmla="*/ 50540 h 143862"/>
                    <a:gd name="connsiteX1" fmla="*/ 320507 w 346252"/>
                    <a:gd name="connsiteY1" fmla="*/ 59835 h 143862"/>
                    <a:gd name="connsiteX2" fmla="*/ 304932 w 346252"/>
                    <a:gd name="connsiteY2" fmla="*/ 50540 h 143862"/>
                    <a:gd name="connsiteX3" fmla="*/ 302671 w 346252"/>
                    <a:gd name="connsiteY3" fmla="*/ 50038 h 143862"/>
                    <a:gd name="connsiteX4" fmla="*/ 295889 w 346252"/>
                    <a:gd name="connsiteY4" fmla="*/ 66617 h 143862"/>
                    <a:gd name="connsiteX5" fmla="*/ 296643 w 346252"/>
                    <a:gd name="connsiteY5" fmla="*/ 72395 h 143862"/>
                    <a:gd name="connsiteX6" fmla="*/ 286594 w 346252"/>
                    <a:gd name="connsiteY6" fmla="*/ 68627 h 143862"/>
                    <a:gd name="connsiteX7" fmla="*/ 282575 w 346252"/>
                    <a:gd name="connsiteY7" fmla="*/ 42502 h 143862"/>
                    <a:gd name="connsiteX8" fmla="*/ 284585 w 346252"/>
                    <a:gd name="connsiteY8" fmla="*/ 34463 h 143862"/>
                    <a:gd name="connsiteX9" fmla="*/ 256450 w 346252"/>
                    <a:gd name="connsiteY9" fmla="*/ 49 h 143862"/>
                    <a:gd name="connsiteX10" fmla="*/ 254692 w 346252"/>
                    <a:gd name="connsiteY10" fmla="*/ 1556 h 143862"/>
                    <a:gd name="connsiteX11" fmla="*/ 200934 w 346252"/>
                    <a:gd name="connsiteY11" fmla="*/ 38231 h 143862"/>
                    <a:gd name="connsiteX12" fmla="*/ 147177 w 346252"/>
                    <a:gd name="connsiteY12" fmla="*/ 1556 h 143862"/>
                    <a:gd name="connsiteX13" fmla="*/ 145418 w 346252"/>
                    <a:gd name="connsiteY13" fmla="*/ 49 h 143862"/>
                    <a:gd name="connsiteX14" fmla="*/ 117284 w 346252"/>
                    <a:gd name="connsiteY14" fmla="*/ 34463 h 143862"/>
                    <a:gd name="connsiteX15" fmla="*/ 119293 w 346252"/>
                    <a:gd name="connsiteY15" fmla="*/ 42502 h 143862"/>
                    <a:gd name="connsiteX16" fmla="*/ 115274 w 346252"/>
                    <a:gd name="connsiteY16" fmla="*/ 68627 h 143862"/>
                    <a:gd name="connsiteX17" fmla="*/ 79855 w 346252"/>
                    <a:gd name="connsiteY17" fmla="*/ 69381 h 143862"/>
                    <a:gd name="connsiteX18" fmla="*/ 78096 w 346252"/>
                    <a:gd name="connsiteY18" fmla="*/ 69381 h 143862"/>
                    <a:gd name="connsiteX19" fmla="*/ 75082 w 346252"/>
                    <a:gd name="connsiteY19" fmla="*/ 68376 h 143862"/>
                    <a:gd name="connsiteX20" fmla="*/ 35643 w 346252"/>
                    <a:gd name="connsiteY20" fmla="*/ 30193 h 143862"/>
                    <a:gd name="connsiteX21" fmla="*/ 35643 w 346252"/>
                    <a:gd name="connsiteY21" fmla="*/ 28183 h 143862"/>
                    <a:gd name="connsiteX22" fmla="*/ 29865 w 346252"/>
                    <a:gd name="connsiteY22" fmla="*/ 19894 h 143862"/>
                    <a:gd name="connsiteX23" fmla="*/ 27353 w 346252"/>
                    <a:gd name="connsiteY23" fmla="*/ 2310 h 143862"/>
                    <a:gd name="connsiteX24" fmla="*/ 25092 w 346252"/>
                    <a:gd name="connsiteY24" fmla="*/ 2310 h 143862"/>
                    <a:gd name="connsiteX25" fmla="*/ 20068 w 346252"/>
                    <a:gd name="connsiteY25" fmla="*/ 7334 h 143862"/>
                    <a:gd name="connsiteX26" fmla="*/ 18812 w 346252"/>
                    <a:gd name="connsiteY26" fmla="*/ 7334 h 143862"/>
                    <a:gd name="connsiteX27" fmla="*/ 12030 w 346252"/>
                    <a:gd name="connsiteY27" fmla="*/ 5826 h 143862"/>
                    <a:gd name="connsiteX28" fmla="*/ 3740 w 346252"/>
                    <a:gd name="connsiteY28" fmla="*/ 14367 h 143862"/>
                    <a:gd name="connsiteX29" fmla="*/ 5247 w 346252"/>
                    <a:gd name="connsiteY29" fmla="*/ 20396 h 143862"/>
                    <a:gd name="connsiteX30" fmla="*/ 5247 w 346252"/>
                    <a:gd name="connsiteY30" fmla="*/ 21652 h 143862"/>
                    <a:gd name="connsiteX31" fmla="*/ 223 w 346252"/>
                    <a:gd name="connsiteY31" fmla="*/ 26676 h 143862"/>
                    <a:gd name="connsiteX32" fmla="*/ 223 w 346252"/>
                    <a:gd name="connsiteY32" fmla="*/ 28686 h 143862"/>
                    <a:gd name="connsiteX33" fmla="*/ 18310 w 346252"/>
                    <a:gd name="connsiteY33" fmla="*/ 31198 h 143862"/>
                    <a:gd name="connsiteX34" fmla="*/ 26851 w 346252"/>
                    <a:gd name="connsiteY34" fmla="*/ 36975 h 143862"/>
                    <a:gd name="connsiteX35" fmla="*/ 28860 w 346252"/>
                    <a:gd name="connsiteY35" fmla="*/ 36975 h 143862"/>
                    <a:gd name="connsiteX36" fmla="*/ 68550 w 346252"/>
                    <a:gd name="connsiteY36" fmla="*/ 75409 h 143862"/>
                    <a:gd name="connsiteX37" fmla="*/ 69053 w 346252"/>
                    <a:gd name="connsiteY37" fmla="*/ 77670 h 143862"/>
                    <a:gd name="connsiteX38" fmla="*/ 69053 w 346252"/>
                    <a:gd name="connsiteY38" fmla="*/ 78173 h 143862"/>
                    <a:gd name="connsiteX39" fmla="*/ 77343 w 346252"/>
                    <a:gd name="connsiteY39" fmla="*/ 94250 h 143862"/>
                    <a:gd name="connsiteX40" fmla="*/ 86386 w 346252"/>
                    <a:gd name="connsiteY40" fmla="*/ 94501 h 143862"/>
                    <a:gd name="connsiteX41" fmla="*/ 86888 w 346252"/>
                    <a:gd name="connsiteY41" fmla="*/ 94501 h 143862"/>
                    <a:gd name="connsiteX42" fmla="*/ 88144 w 346252"/>
                    <a:gd name="connsiteY42" fmla="*/ 94752 h 143862"/>
                    <a:gd name="connsiteX43" fmla="*/ 94676 w 346252"/>
                    <a:gd name="connsiteY43" fmla="*/ 101032 h 143862"/>
                    <a:gd name="connsiteX44" fmla="*/ 98192 w 346252"/>
                    <a:gd name="connsiteY44" fmla="*/ 102539 h 143862"/>
                    <a:gd name="connsiteX45" fmla="*/ 102212 w 346252"/>
                    <a:gd name="connsiteY45" fmla="*/ 100530 h 143862"/>
                    <a:gd name="connsiteX46" fmla="*/ 101458 w 346252"/>
                    <a:gd name="connsiteY46" fmla="*/ 94250 h 143862"/>
                    <a:gd name="connsiteX47" fmla="*/ 95932 w 346252"/>
                    <a:gd name="connsiteY47" fmla="*/ 88723 h 143862"/>
                    <a:gd name="connsiteX48" fmla="*/ 95932 w 346252"/>
                    <a:gd name="connsiteY48" fmla="*/ 86965 h 143862"/>
                    <a:gd name="connsiteX49" fmla="*/ 96434 w 346252"/>
                    <a:gd name="connsiteY49" fmla="*/ 86462 h 143862"/>
                    <a:gd name="connsiteX50" fmla="*/ 134617 w 346252"/>
                    <a:gd name="connsiteY50" fmla="*/ 75409 h 143862"/>
                    <a:gd name="connsiteX51" fmla="*/ 135622 w 346252"/>
                    <a:gd name="connsiteY51" fmla="*/ 70637 h 143862"/>
                    <a:gd name="connsiteX52" fmla="*/ 152955 w 346252"/>
                    <a:gd name="connsiteY52" fmla="*/ 35719 h 143862"/>
                    <a:gd name="connsiteX53" fmla="*/ 182848 w 346252"/>
                    <a:gd name="connsiteY53" fmla="*/ 54057 h 143862"/>
                    <a:gd name="connsiteX54" fmla="*/ 183350 w 346252"/>
                    <a:gd name="connsiteY54" fmla="*/ 54057 h 143862"/>
                    <a:gd name="connsiteX55" fmla="*/ 182848 w 346252"/>
                    <a:gd name="connsiteY55" fmla="*/ 54560 h 143862"/>
                    <a:gd name="connsiteX56" fmla="*/ 182345 w 346252"/>
                    <a:gd name="connsiteY56" fmla="*/ 58328 h 143862"/>
                    <a:gd name="connsiteX57" fmla="*/ 171292 w 346252"/>
                    <a:gd name="connsiteY57" fmla="*/ 66115 h 143862"/>
                    <a:gd name="connsiteX58" fmla="*/ 141399 w 346252"/>
                    <a:gd name="connsiteY58" fmla="*/ 117360 h 143862"/>
                    <a:gd name="connsiteX59" fmla="*/ 144414 w 346252"/>
                    <a:gd name="connsiteY59" fmla="*/ 116355 h 143862"/>
                    <a:gd name="connsiteX60" fmla="*/ 181089 w 346252"/>
                    <a:gd name="connsiteY60" fmla="*/ 76665 h 143862"/>
                    <a:gd name="connsiteX61" fmla="*/ 183350 w 346252"/>
                    <a:gd name="connsiteY61" fmla="*/ 76917 h 143862"/>
                    <a:gd name="connsiteX62" fmla="*/ 183350 w 346252"/>
                    <a:gd name="connsiteY62" fmla="*/ 77419 h 143862"/>
                    <a:gd name="connsiteX63" fmla="*/ 171544 w 346252"/>
                    <a:gd name="connsiteY63" fmla="*/ 132684 h 143862"/>
                    <a:gd name="connsiteX64" fmla="*/ 174558 w 346252"/>
                    <a:gd name="connsiteY64" fmla="*/ 131428 h 143862"/>
                    <a:gd name="connsiteX65" fmla="*/ 190635 w 346252"/>
                    <a:gd name="connsiteY65" fmla="*/ 87467 h 143862"/>
                    <a:gd name="connsiteX66" fmla="*/ 192896 w 346252"/>
                    <a:gd name="connsiteY66" fmla="*/ 86965 h 143862"/>
                    <a:gd name="connsiteX67" fmla="*/ 192896 w 346252"/>
                    <a:gd name="connsiteY67" fmla="*/ 87216 h 143862"/>
                    <a:gd name="connsiteX68" fmla="*/ 199929 w 346252"/>
                    <a:gd name="connsiteY68" fmla="*/ 143485 h 143862"/>
                    <a:gd name="connsiteX69" fmla="*/ 202944 w 346252"/>
                    <a:gd name="connsiteY69" fmla="*/ 143485 h 143862"/>
                    <a:gd name="connsiteX70" fmla="*/ 210229 w 346252"/>
                    <a:gd name="connsiteY70" fmla="*/ 88472 h 143862"/>
                    <a:gd name="connsiteX71" fmla="*/ 212238 w 346252"/>
                    <a:gd name="connsiteY71" fmla="*/ 87216 h 143862"/>
                    <a:gd name="connsiteX72" fmla="*/ 228315 w 346252"/>
                    <a:gd name="connsiteY72" fmla="*/ 131176 h 143862"/>
                    <a:gd name="connsiteX73" fmla="*/ 231330 w 346252"/>
                    <a:gd name="connsiteY73" fmla="*/ 132432 h 143862"/>
                    <a:gd name="connsiteX74" fmla="*/ 219523 w 346252"/>
                    <a:gd name="connsiteY74" fmla="*/ 77168 h 143862"/>
                    <a:gd name="connsiteX75" fmla="*/ 219523 w 346252"/>
                    <a:gd name="connsiteY75" fmla="*/ 76665 h 143862"/>
                    <a:gd name="connsiteX76" fmla="*/ 221784 w 346252"/>
                    <a:gd name="connsiteY76" fmla="*/ 76414 h 143862"/>
                    <a:gd name="connsiteX77" fmla="*/ 258460 w 346252"/>
                    <a:gd name="connsiteY77" fmla="*/ 116104 h 143862"/>
                    <a:gd name="connsiteX78" fmla="*/ 261474 w 346252"/>
                    <a:gd name="connsiteY78" fmla="*/ 117109 h 143862"/>
                    <a:gd name="connsiteX79" fmla="*/ 231581 w 346252"/>
                    <a:gd name="connsiteY79" fmla="*/ 65864 h 143862"/>
                    <a:gd name="connsiteX80" fmla="*/ 220528 w 346252"/>
                    <a:gd name="connsiteY80" fmla="*/ 58076 h 143862"/>
                    <a:gd name="connsiteX81" fmla="*/ 220026 w 346252"/>
                    <a:gd name="connsiteY81" fmla="*/ 54308 h 143862"/>
                    <a:gd name="connsiteX82" fmla="*/ 219523 w 346252"/>
                    <a:gd name="connsiteY82" fmla="*/ 53806 h 143862"/>
                    <a:gd name="connsiteX83" fmla="*/ 220026 w 346252"/>
                    <a:gd name="connsiteY83" fmla="*/ 53806 h 143862"/>
                    <a:gd name="connsiteX84" fmla="*/ 249919 w 346252"/>
                    <a:gd name="connsiteY84" fmla="*/ 35468 h 143862"/>
                    <a:gd name="connsiteX85" fmla="*/ 267252 w 346252"/>
                    <a:gd name="connsiteY85" fmla="*/ 70385 h 143862"/>
                    <a:gd name="connsiteX86" fmla="*/ 268257 w 346252"/>
                    <a:gd name="connsiteY86" fmla="*/ 75158 h 143862"/>
                    <a:gd name="connsiteX87" fmla="*/ 304430 w 346252"/>
                    <a:gd name="connsiteY87" fmla="*/ 84202 h 143862"/>
                    <a:gd name="connsiteX88" fmla="*/ 323772 w 346252"/>
                    <a:gd name="connsiteY88" fmla="*/ 90733 h 143862"/>
                    <a:gd name="connsiteX89" fmla="*/ 346129 w 346252"/>
                    <a:gd name="connsiteY89" fmla="*/ 69381 h 143862"/>
                    <a:gd name="connsiteX90" fmla="*/ 339347 w 346252"/>
                    <a:gd name="connsiteY90" fmla="*/ 50289 h 143862"/>
                    <a:gd name="connsiteX91" fmla="*/ 336835 w 346252"/>
                    <a:gd name="connsiteY91" fmla="*/ 50792 h 14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</a:cxnLst>
                  <a:rect l="l" t="t" r="r" b="b"/>
                  <a:pathLst>
                    <a:path w="346252" h="143862">
                      <a:moveTo>
                        <a:pt x="336081" y="50540"/>
                      </a:moveTo>
                      <a:cubicBezTo>
                        <a:pt x="333067" y="56067"/>
                        <a:pt x="327289" y="59835"/>
                        <a:pt x="320507" y="59835"/>
                      </a:cubicBezTo>
                      <a:cubicBezTo>
                        <a:pt x="313724" y="59835"/>
                        <a:pt x="307947" y="56067"/>
                        <a:pt x="304932" y="50540"/>
                      </a:cubicBezTo>
                      <a:cubicBezTo>
                        <a:pt x="304430" y="49787"/>
                        <a:pt x="303174" y="49536"/>
                        <a:pt x="302671" y="50038"/>
                      </a:cubicBezTo>
                      <a:cubicBezTo>
                        <a:pt x="298401" y="54308"/>
                        <a:pt x="295889" y="60086"/>
                        <a:pt x="295889" y="66617"/>
                      </a:cubicBezTo>
                      <a:cubicBezTo>
                        <a:pt x="295889" y="68627"/>
                        <a:pt x="296140" y="70637"/>
                        <a:pt x="296643" y="72395"/>
                      </a:cubicBezTo>
                      <a:cubicBezTo>
                        <a:pt x="294130" y="71641"/>
                        <a:pt x="290614" y="70385"/>
                        <a:pt x="286594" y="68627"/>
                      </a:cubicBezTo>
                      <a:cubicBezTo>
                        <a:pt x="274285" y="62849"/>
                        <a:pt x="279058" y="51043"/>
                        <a:pt x="282575" y="42502"/>
                      </a:cubicBezTo>
                      <a:cubicBezTo>
                        <a:pt x="283580" y="39990"/>
                        <a:pt x="284334" y="37227"/>
                        <a:pt x="284585" y="34463"/>
                      </a:cubicBezTo>
                      <a:cubicBezTo>
                        <a:pt x="286846" y="10097"/>
                        <a:pt x="266498" y="2310"/>
                        <a:pt x="256450" y="49"/>
                      </a:cubicBezTo>
                      <a:cubicBezTo>
                        <a:pt x="255445" y="49"/>
                        <a:pt x="254692" y="551"/>
                        <a:pt x="254692" y="1556"/>
                      </a:cubicBezTo>
                      <a:cubicBezTo>
                        <a:pt x="258209" y="42251"/>
                        <a:pt x="207717" y="300"/>
                        <a:pt x="200934" y="38231"/>
                      </a:cubicBezTo>
                      <a:cubicBezTo>
                        <a:pt x="194152" y="300"/>
                        <a:pt x="143660" y="42251"/>
                        <a:pt x="147177" y="1556"/>
                      </a:cubicBezTo>
                      <a:cubicBezTo>
                        <a:pt x="147177" y="551"/>
                        <a:pt x="146423" y="-203"/>
                        <a:pt x="145418" y="49"/>
                      </a:cubicBezTo>
                      <a:cubicBezTo>
                        <a:pt x="135370" y="2310"/>
                        <a:pt x="115023" y="10097"/>
                        <a:pt x="117284" y="34463"/>
                      </a:cubicBezTo>
                      <a:cubicBezTo>
                        <a:pt x="117535" y="37227"/>
                        <a:pt x="118289" y="39990"/>
                        <a:pt x="119293" y="42502"/>
                      </a:cubicBezTo>
                      <a:cubicBezTo>
                        <a:pt x="122810" y="51043"/>
                        <a:pt x="127583" y="62849"/>
                        <a:pt x="115274" y="68627"/>
                      </a:cubicBezTo>
                      <a:cubicBezTo>
                        <a:pt x="92917" y="78926"/>
                        <a:pt x="96685" y="69129"/>
                        <a:pt x="79855" y="69381"/>
                      </a:cubicBezTo>
                      <a:cubicBezTo>
                        <a:pt x="79603" y="69381"/>
                        <a:pt x="78850" y="69381"/>
                        <a:pt x="78096" y="69381"/>
                      </a:cubicBezTo>
                      <a:cubicBezTo>
                        <a:pt x="77091" y="69381"/>
                        <a:pt x="75835" y="68878"/>
                        <a:pt x="75082" y="68376"/>
                      </a:cubicBezTo>
                      <a:lnTo>
                        <a:pt x="35643" y="30193"/>
                      </a:lnTo>
                      <a:cubicBezTo>
                        <a:pt x="35643" y="30193"/>
                        <a:pt x="35643" y="28937"/>
                        <a:pt x="35643" y="28183"/>
                      </a:cubicBezTo>
                      <a:cubicBezTo>
                        <a:pt x="35643" y="24415"/>
                        <a:pt x="33131" y="21150"/>
                        <a:pt x="29865" y="19894"/>
                      </a:cubicBezTo>
                      <a:cubicBezTo>
                        <a:pt x="32377" y="14116"/>
                        <a:pt x="31624" y="7334"/>
                        <a:pt x="27353" y="2310"/>
                      </a:cubicBezTo>
                      <a:cubicBezTo>
                        <a:pt x="26851" y="1556"/>
                        <a:pt x="25846" y="1556"/>
                        <a:pt x="25092" y="2310"/>
                      </a:cubicBezTo>
                      <a:lnTo>
                        <a:pt x="20068" y="7334"/>
                      </a:lnTo>
                      <a:cubicBezTo>
                        <a:pt x="20068" y="7334"/>
                        <a:pt x="19315" y="7836"/>
                        <a:pt x="18812" y="7334"/>
                      </a:cubicBezTo>
                      <a:cubicBezTo>
                        <a:pt x="16803" y="6078"/>
                        <a:pt x="14542" y="5575"/>
                        <a:pt x="12030" y="5826"/>
                      </a:cubicBezTo>
                      <a:cubicBezTo>
                        <a:pt x="7759" y="6580"/>
                        <a:pt x="4243" y="10097"/>
                        <a:pt x="3740" y="14367"/>
                      </a:cubicBezTo>
                      <a:cubicBezTo>
                        <a:pt x="3740" y="16628"/>
                        <a:pt x="3991" y="18638"/>
                        <a:pt x="5247" y="20396"/>
                      </a:cubicBezTo>
                      <a:cubicBezTo>
                        <a:pt x="5247" y="20898"/>
                        <a:pt x="5247" y="21150"/>
                        <a:pt x="5247" y="21652"/>
                      </a:cubicBezTo>
                      <a:lnTo>
                        <a:pt x="223" y="26676"/>
                      </a:lnTo>
                      <a:cubicBezTo>
                        <a:pt x="223" y="26676"/>
                        <a:pt x="-279" y="28183"/>
                        <a:pt x="223" y="28686"/>
                      </a:cubicBezTo>
                      <a:cubicBezTo>
                        <a:pt x="5247" y="32956"/>
                        <a:pt x="12281" y="33710"/>
                        <a:pt x="18310" y="31198"/>
                      </a:cubicBezTo>
                      <a:cubicBezTo>
                        <a:pt x="19566" y="34715"/>
                        <a:pt x="23083" y="36975"/>
                        <a:pt x="26851" y="36975"/>
                      </a:cubicBezTo>
                      <a:cubicBezTo>
                        <a:pt x="27604" y="36975"/>
                        <a:pt x="28107" y="36975"/>
                        <a:pt x="28860" y="36975"/>
                      </a:cubicBezTo>
                      <a:lnTo>
                        <a:pt x="68550" y="75409"/>
                      </a:lnTo>
                      <a:cubicBezTo>
                        <a:pt x="68550" y="75409"/>
                        <a:pt x="69304" y="76917"/>
                        <a:pt x="69053" y="77670"/>
                      </a:cubicBezTo>
                      <a:cubicBezTo>
                        <a:pt x="69053" y="77670"/>
                        <a:pt x="69053" y="77921"/>
                        <a:pt x="69053" y="78173"/>
                      </a:cubicBezTo>
                      <a:cubicBezTo>
                        <a:pt x="67294" y="84704"/>
                        <a:pt x="70811" y="91738"/>
                        <a:pt x="77343" y="94250"/>
                      </a:cubicBezTo>
                      <a:cubicBezTo>
                        <a:pt x="80357" y="95506"/>
                        <a:pt x="83371" y="95506"/>
                        <a:pt x="86386" y="94501"/>
                      </a:cubicBezTo>
                      <a:cubicBezTo>
                        <a:pt x="86386" y="94501"/>
                        <a:pt x="86637" y="94501"/>
                        <a:pt x="86888" y="94501"/>
                      </a:cubicBezTo>
                      <a:cubicBezTo>
                        <a:pt x="87391" y="94501"/>
                        <a:pt x="87893" y="94501"/>
                        <a:pt x="88144" y="94752"/>
                      </a:cubicBezTo>
                      <a:lnTo>
                        <a:pt x="94676" y="101032"/>
                      </a:lnTo>
                      <a:cubicBezTo>
                        <a:pt x="94676" y="101032"/>
                        <a:pt x="96936" y="102539"/>
                        <a:pt x="98192" y="102539"/>
                      </a:cubicBezTo>
                      <a:cubicBezTo>
                        <a:pt x="99700" y="102539"/>
                        <a:pt x="101207" y="101786"/>
                        <a:pt x="102212" y="100530"/>
                      </a:cubicBezTo>
                      <a:cubicBezTo>
                        <a:pt x="103468" y="98771"/>
                        <a:pt x="102965" y="95757"/>
                        <a:pt x="101458" y="94250"/>
                      </a:cubicBezTo>
                      <a:lnTo>
                        <a:pt x="95932" y="88723"/>
                      </a:lnTo>
                      <a:cubicBezTo>
                        <a:pt x="95932" y="88723"/>
                        <a:pt x="95429" y="87467"/>
                        <a:pt x="95932" y="86965"/>
                      </a:cubicBezTo>
                      <a:cubicBezTo>
                        <a:pt x="95932" y="86714"/>
                        <a:pt x="96434" y="86462"/>
                        <a:pt x="96434" y="86462"/>
                      </a:cubicBezTo>
                      <a:cubicBezTo>
                        <a:pt x="104724" y="76414"/>
                        <a:pt x="127332" y="79931"/>
                        <a:pt x="134617" y="75409"/>
                      </a:cubicBezTo>
                      <a:cubicBezTo>
                        <a:pt x="136375" y="74405"/>
                        <a:pt x="136626" y="72395"/>
                        <a:pt x="135622" y="70637"/>
                      </a:cubicBezTo>
                      <a:cubicBezTo>
                        <a:pt x="130849" y="63101"/>
                        <a:pt x="127081" y="40241"/>
                        <a:pt x="152955" y="35719"/>
                      </a:cubicBezTo>
                      <a:cubicBezTo>
                        <a:pt x="159737" y="34966"/>
                        <a:pt x="181592" y="39236"/>
                        <a:pt x="182848" y="54057"/>
                      </a:cubicBezTo>
                      <a:lnTo>
                        <a:pt x="183350" y="54057"/>
                      </a:lnTo>
                      <a:cubicBezTo>
                        <a:pt x="183350" y="54057"/>
                        <a:pt x="182848" y="54057"/>
                        <a:pt x="182848" y="54560"/>
                      </a:cubicBezTo>
                      <a:cubicBezTo>
                        <a:pt x="182848" y="55816"/>
                        <a:pt x="182848" y="57072"/>
                        <a:pt x="182345" y="58328"/>
                      </a:cubicBezTo>
                      <a:cubicBezTo>
                        <a:pt x="181089" y="63352"/>
                        <a:pt x="174558" y="65361"/>
                        <a:pt x="171292" y="66115"/>
                      </a:cubicBezTo>
                      <a:cubicBezTo>
                        <a:pt x="141650" y="73400"/>
                        <a:pt x="121052" y="100781"/>
                        <a:pt x="141399" y="117360"/>
                      </a:cubicBezTo>
                      <a:cubicBezTo>
                        <a:pt x="142404" y="118114"/>
                        <a:pt x="143911" y="117863"/>
                        <a:pt x="144414" y="116355"/>
                      </a:cubicBezTo>
                      <a:cubicBezTo>
                        <a:pt x="149438" y="96510"/>
                        <a:pt x="160993" y="85709"/>
                        <a:pt x="181089" y="76665"/>
                      </a:cubicBezTo>
                      <a:cubicBezTo>
                        <a:pt x="181843" y="76414"/>
                        <a:pt x="182596" y="76665"/>
                        <a:pt x="183350" y="76917"/>
                      </a:cubicBezTo>
                      <a:cubicBezTo>
                        <a:pt x="183350" y="76917"/>
                        <a:pt x="183350" y="77419"/>
                        <a:pt x="183350" y="77419"/>
                      </a:cubicBezTo>
                      <a:cubicBezTo>
                        <a:pt x="170288" y="86462"/>
                        <a:pt x="145670" y="112085"/>
                        <a:pt x="171544" y="132684"/>
                      </a:cubicBezTo>
                      <a:cubicBezTo>
                        <a:pt x="172800" y="133688"/>
                        <a:pt x="174307" y="132684"/>
                        <a:pt x="174558" y="131428"/>
                      </a:cubicBezTo>
                      <a:cubicBezTo>
                        <a:pt x="176065" y="115853"/>
                        <a:pt x="180587" y="98771"/>
                        <a:pt x="190635" y="87467"/>
                      </a:cubicBezTo>
                      <a:cubicBezTo>
                        <a:pt x="191137" y="86965"/>
                        <a:pt x="192142" y="86714"/>
                        <a:pt x="192896" y="86965"/>
                      </a:cubicBezTo>
                      <a:cubicBezTo>
                        <a:pt x="192896" y="86965"/>
                        <a:pt x="192896" y="86965"/>
                        <a:pt x="192896" y="87216"/>
                      </a:cubicBezTo>
                      <a:cubicBezTo>
                        <a:pt x="189630" y="103042"/>
                        <a:pt x="182596" y="130674"/>
                        <a:pt x="199929" y="143485"/>
                      </a:cubicBezTo>
                      <a:cubicBezTo>
                        <a:pt x="200683" y="143988"/>
                        <a:pt x="201939" y="143988"/>
                        <a:pt x="202944" y="143485"/>
                      </a:cubicBezTo>
                      <a:cubicBezTo>
                        <a:pt x="219774" y="131176"/>
                        <a:pt x="213494" y="104549"/>
                        <a:pt x="210229" y="88472"/>
                      </a:cubicBezTo>
                      <a:cubicBezTo>
                        <a:pt x="210229" y="87216"/>
                        <a:pt x="211485" y="86462"/>
                        <a:pt x="212238" y="87216"/>
                      </a:cubicBezTo>
                      <a:cubicBezTo>
                        <a:pt x="222538" y="98520"/>
                        <a:pt x="226808" y="115602"/>
                        <a:pt x="228315" y="131176"/>
                      </a:cubicBezTo>
                      <a:cubicBezTo>
                        <a:pt x="228315" y="132684"/>
                        <a:pt x="230074" y="133186"/>
                        <a:pt x="231330" y="132432"/>
                      </a:cubicBezTo>
                      <a:cubicBezTo>
                        <a:pt x="256952" y="111583"/>
                        <a:pt x="232586" y="85960"/>
                        <a:pt x="219523" y="77168"/>
                      </a:cubicBezTo>
                      <a:cubicBezTo>
                        <a:pt x="219523" y="77168"/>
                        <a:pt x="219523" y="76665"/>
                        <a:pt x="219523" y="76665"/>
                      </a:cubicBezTo>
                      <a:cubicBezTo>
                        <a:pt x="220026" y="76163"/>
                        <a:pt x="221030" y="76163"/>
                        <a:pt x="221784" y="76414"/>
                      </a:cubicBezTo>
                      <a:cubicBezTo>
                        <a:pt x="241880" y="85458"/>
                        <a:pt x="253436" y="96259"/>
                        <a:pt x="258460" y="116104"/>
                      </a:cubicBezTo>
                      <a:cubicBezTo>
                        <a:pt x="258711" y="117360"/>
                        <a:pt x="260469" y="117863"/>
                        <a:pt x="261474" y="117109"/>
                      </a:cubicBezTo>
                      <a:cubicBezTo>
                        <a:pt x="281822" y="100279"/>
                        <a:pt x="261474" y="72897"/>
                        <a:pt x="231581" y="65864"/>
                      </a:cubicBezTo>
                      <a:cubicBezTo>
                        <a:pt x="228064" y="65110"/>
                        <a:pt x="221784" y="63101"/>
                        <a:pt x="220528" y="58076"/>
                      </a:cubicBezTo>
                      <a:cubicBezTo>
                        <a:pt x="220277" y="56820"/>
                        <a:pt x="220026" y="55313"/>
                        <a:pt x="220026" y="54308"/>
                      </a:cubicBezTo>
                      <a:cubicBezTo>
                        <a:pt x="220026" y="54308"/>
                        <a:pt x="220026" y="53806"/>
                        <a:pt x="219523" y="53806"/>
                      </a:cubicBezTo>
                      <a:lnTo>
                        <a:pt x="220026" y="53806"/>
                      </a:lnTo>
                      <a:cubicBezTo>
                        <a:pt x="221282" y="38985"/>
                        <a:pt x="243136" y="34715"/>
                        <a:pt x="249919" y="35468"/>
                      </a:cubicBezTo>
                      <a:cubicBezTo>
                        <a:pt x="275793" y="39990"/>
                        <a:pt x="272025" y="62849"/>
                        <a:pt x="267252" y="70385"/>
                      </a:cubicBezTo>
                      <a:cubicBezTo>
                        <a:pt x="266247" y="71893"/>
                        <a:pt x="266749" y="74153"/>
                        <a:pt x="268257" y="75158"/>
                      </a:cubicBezTo>
                      <a:cubicBezTo>
                        <a:pt x="275290" y="79177"/>
                        <a:pt x="294884" y="76665"/>
                        <a:pt x="304430" y="84202"/>
                      </a:cubicBezTo>
                      <a:cubicBezTo>
                        <a:pt x="309454" y="88723"/>
                        <a:pt x="316236" y="91235"/>
                        <a:pt x="323772" y="90733"/>
                      </a:cubicBezTo>
                      <a:cubicBezTo>
                        <a:pt x="335328" y="89728"/>
                        <a:pt x="344873" y="80685"/>
                        <a:pt x="346129" y="69381"/>
                      </a:cubicBezTo>
                      <a:cubicBezTo>
                        <a:pt x="346883" y="62096"/>
                        <a:pt x="344120" y="55062"/>
                        <a:pt x="339347" y="50289"/>
                      </a:cubicBezTo>
                      <a:cubicBezTo>
                        <a:pt x="338593" y="49536"/>
                        <a:pt x="337337" y="49787"/>
                        <a:pt x="336835" y="50792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" name="Полилиния: фигура 30">
                  <a:extLst>
                    <a:ext uri="{FF2B5EF4-FFF2-40B4-BE49-F238E27FC236}">
                      <a16:creationId xmlns:a16="http://schemas.microsoft.com/office/drawing/2014/main" id="{2A7E32F1-BF96-06F0-BBDC-F5EF427C136D}"/>
                    </a:ext>
                  </a:extLst>
                </p:cNvPr>
                <p:cNvSpPr/>
                <p:nvPr/>
              </p:nvSpPr>
              <p:spPr>
                <a:xfrm>
                  <a:off x="947802" y="495004"/>
                  <a:ext cx="10217" cy="9796"/>
                </a:xfrm>
                <a:custGeom>
                  <a:avLst/>
                  <a:gdLst>
                    <a:gd name="connsiteX0" fmla="*/ 5275 w 10217"/>
                    <a:gd name="connsiteY0" fmla="*/ 9797 h 9796"/>
                    <a:gd name="connsiteX1" fmla="*/ 9797 w 10217"/>
                    <a:gd name="connsiteY1" fmla="*/ 7034 h 9796"/>
                    <a:gd name="connsiteX2" fmla="*/ 5024 w 10217"/>
                    <a:gd name="connsiteY2" fmla="*/ 0 h 9796"/>
                    <a:gd name="connsiteX3" fmla="*/ 0 w 10217"/>
                    <a:gd name="connsiteY3" fmla="*/ 4773 h 9796"/>
                    <a:gd name="connsiteX4" fmla="*/ 5024 w 10217"/>
                    <a:gd name="connsiteY4" fmla="*/ 9797 h 9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17" h="9796">
                      <a:moveTo>
                        <a:pt x="5275" y="9797"/>
                      </a:moveTo>
                      <a:cubicBezTo>
                        <a:pt x="7285" y="9797"/>
                        <a:pt x="9043" y="8792"/>
                        <a:pt x="9797" y="7034"/>
                      </a:cubicBezTo>
                      <a:cubicBezTo>
                        <a:pt x="11304" y="3266"/>
                        <a:pt x="8541" y="0"/>
                        <a:pt x="5024" y="0"/>
                      </a:cubicBezTo>
                      <a:cubicBezTo>
                        <a:pt x="2261" y="0"/>
                        <a:pt x="0" y="2261"/>
                        <a:pt x="0" y="4773"/>
                      </a:cubicBezTo>
                      <a:cubicBezTo>
                        <a:pt x="0" y="7536"/>
                        <a:pt x="2261" y="9797"/>
                        <a:pt x="5024" y="9797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2" name="Полилиния: фигура 31">
                  <a:extLst>
                    <a:ext uri="{FF2B5EF4-FFF2-40B4-BE49-F238E27FC236}">
                      <a16:creationId xmlns:a16="http://schemas.microsoft.com/office/drawing/2014/main" id="{308482D7-5F66-07F3-AF5F-9D15F1A964EE}"/>
                    </a:ext>
                  </a:extLst>
                </p:cNvPr>
                <p:cNvSpPr/>
                <p:nvPr/>
              </p:nvSpPr>
              <p:spPr>
                <a:xfrm>
                  <a:off x="854104" y="466316"/>
                  <a:ext cx="312039" cy="87092"/>
                </a:xfrm>
                <a:custGeom>
                  <a:avLst/>
                  <a:gdLst>
                    <a:gd name="connsiteX0" fmla="*/ 0 w 312039"/>
                    <a:gd name="connsiteY0" fmla="*/ 73653 h 87092"/>
                    <a:gd name="connsiteX1" fmla="*/ 30396 w 312039"/>
                    <a:gd name="connsiteY1" fmla="*/ 86465 h 87092"/>
                    <a:gd name="connsiteX2" fmla="*/ 32154 w 312039"/>
                    <a:gd name="connsiteY2" fmla="*/ 86465 h 87092"/>
                    <a:gd name="connsiteX3" fmla="*/ 31149 w 312039"/>
                    <a:gd name="connsiteY3" fmla="*/ 47528 h 87092"/>
                    <a:gd name="connsiteX4" fmla="*/ 31149 w 312039"/>
                    <a:gd name="connsiteY4" fmla="*/ 47528 h 87092"/>
                    <a:gd name="connsiteX5" fmla="*/ 34164 w 312039"/>
                    <a:gd name="connsiteY5" fmla="*/ 35471 h 87092"/>
                    <a:gd name="connsiteX6" fmla="*/ 64559 w 312039"/>
                    <a:gd name="connsiteY6" fmla="*/ 30195 h 87092"/>
                    <a:gd name="connsiteX7" fmla="*/ 67071 w 312039"/>
                    <a:gd name="connsiteY7" fmla="*/ 62601 h 87092"/>
                    <a:gd name="connsiteX8" fmla="*/ 80385 w 312039"/>
                    <a:gd name="connsiteY8" fmla="*/ 69132 h 87092"/>
                    <a:gd name="connsiteX9" fmla="*/ 87419 w 312039"/>
                    <a:gd name="connsiteY9" fmla="*/ 69885 h 87092"/>
                    <a:gd name="connsiteX10" fmla="*/ 112790 w 312039"/>
                    <a:gd name="connsiteY10" fmla="*/ 69885 h 87092"/>
                    <a:gd name="connsiteX11" fmla="*/ 115302 w 312039"/>
                    <a:gd name="connsiteY11" fmla="*/ 69885 h 87092"/>
                    <a:gd name="connsiteX12" fmla="*/ 139418 w 312039"/>
                    <a:gd name="connsiteY12" fmla="*/ 52552 h 87092"/>
                    <a:gd name="connsiteX13" fmla="*/ 145195 w 312039"/>
                    <a:gd name="connsiteY13" fmla="*/ 49036 h 87092"/>
                    <a:gd name="connsiteX14" fmla="*/ 155495 w 312039"/>
                    <a:gd name="connsiteY14" fmla="*/ 48533 h 87092"/>
                    <a:gd name="connsiteX15" fmla="*/ 165794 w 312039"/>
                    <a:gd name="connsiteY15" fmla="*/ 49036 h 87092"/>
                    <a:gd name="connsiteX16" fmla="*/ 171571 w 312039"/>
                    <a:gd name="connsiteY16" fmla="*/ 52552 h 87092"/>
                    <a:gd name="connsiteX17" fmla="*/ 195687 w 312039"/>
                    <a:gd name="connsiteY17" fmla="*/ 69885 h 87092"/>
                    <a:gd name="connsiteX18" fmla="*/ 198199 w 312039"/>
                    <a:gd name="connsiteY18" fmla="*/ 69885 h 87092"/>
                    <a:gd name="connsiteX19" fmla="*/ 223570 w 312039"/>
                    <a:gd name="connsiteY19" fmla="*/ 69885 h 87092"/>
                    <a:gd name="connsiteX20" fmla="*/ 230604 w 312039"/>
                    <a:gd name="connsiteY20" fmla="*/ 69132 h 87092"/>
                    <a:gd name="connsiteX21" fmla="*/ 243918 w 312039"/>
                    <a:gd name="connsiteY21" fmla="*/ 62601 h 87092"/>
                    <a:gd name="connsiteX22" fmla="*/ 246430 w 312039"/>
                    <a:gd name="connsiteY22" fmla="*/ 30195 h 87092"/>
                    <a:gd name="connsiteX23" fmla="*/ 276825 w 312039"/>
                    <a:gd name="connsiteY23" fmla="*/ 35471 h 87092"/>
                    <a:gd name="connsiteX24" fmla="*/ 279840 w 312039"/>
                    <a:gd name="connsiteY24" fmla="*/ 47528 h 87092"/>
                    <a:gd name="connsiteX25" fmla="*/ 279840 w 312039"/>
                    <a:gd name="connsiteY25" fmla="*/ 47528 h 87092"/>
                    <a:gd name="connsiteX26" fmla="*/ 278835 w 312039"/>
                    <a:gd name="connsiteY26" fmla="*/ 86716 h 87092"/>
                    <a:gd name="connsiteX27" fmla="*/ 280593 w 312039"/>
                    <a:gd name="connsiteY27" fmla="*/ 86716 h 87092"/>
                    <a:gd name="connsiteX28" fmla="*/ 310989 w 312039"/>
                    <a:gd name="connsiteY28" fmla="*/ 73905 h 87092"/>
                    <a:gd name="connsiteX29" fmla="*/ 311491 w 312039"/>
                    <a:gd name="connsiteY29" fmla="*/ 72146 h 87092"/>
                    <a:gd name="connsiteX30" fmla="*/ 295163 w 312039"/>
                    <a:gd name="connsiteY30" fmla="*/ 52301 h 87092"/>
                    <a:gd name="connsiteX31" fmla="*/ 294158 w 312039"/>
                    <a:gd name="connsiteY31" fmla="*/ 38485 h 87092"/>
                    <a:gd name="connsiteX32" fmla="*/ 251705 w 312039"/>
                    <a:gd name="connsiteY32" fmla="*/ 15877 h 87092"/>
                    <a:gd name="connsiteX33" fmla="*/ 234372 w 312039"/>
                    <a:gd name="connsiteY33" fmla="*/ 20147 h 87092"/>
                    <a:gd name="connsiteX34" fmla="*/ 235126 w 312039"/>
                    <a:gd name="connsiteY34" fmla="*/ 22659 h 87092"/>
                    <a:gd name="connsiteX35" fmla="*/ 238140 w 312039"/>
                    <a:gd name="connsiteY35" fmla="*/ 28939 h 87092"/>
                    <a:gd name="connsiteX36" fmla="*/ 226585 w 312039"/>
                    <a:gd name="connsiteY36" fmla="*/ 66871 h 87092"/>
                    <a:gd name="connsiteX37" fmla="*/ 225831 w 312039"/>
                    <a:gd name="connsiteY37" fmla="*/ 66871 h 87092"/>
                    <a:gd name="connsiteX38" fmla="*/ 225831 w 312039"/>
                    <a:gd name="connsiteY38" fmla="*/ 64359 h 87092"/>
                    <a:gd name="connsiteX39" fmla="*/ 226836 w 312039"/>
                    <a:gd name="connsiteY39" fmla="*/ 62098 h 87092"/>
                    <a:gd name="connsiteX40" fmla="*/ 231107 w 312039"/>
                    <a:gd name="connsiteY40" fmla="*/ 56823 h 87092"/>
                    <a:gd name="connsiteX41" fmla="*/ 232865 w 312039"/>
                    <a:gd name="connsiteY41" fmla="*/ 49036 h 87092"/>
                    <a:gd name="connsiteX42" fmla="*/ 223068 w 312039"/>
                    <a:gd name="connsiteY42" fmla="*/ 38988 h 87092"/>
                    <a:gd name="connsiteX43" fmla="*/ 220807 w 312039"/>
                    <a:gd name="connsiteY43" fmla="*/ 38485 h 87092"/>
                    <a:gd name="connsiteX44" fmla="*/ 219300 w 312039"/>
                    <a:gd name="connsiteY44" fmla="*/ 39490 h 87092"/>
                    <a:gd name="connsiteX45" fmla="*/ 216286 w 312039"/>
                    <a:gd name="connsiteY45" fmla="*/ 52301 h 87092"/>
                    <a:gd name="connsiteX46" fmla="*/ 213774 w 312039"/>
                    <a:gd name="connsiteY46" fmla="*/ 53557 h 87092"/>
                    <a:gd name="connsiteX47" fmla="*/ 210257 w 312039"/>
                    <a:gd name="connsiteY47" fmla="*/ 53557 h 87092"/>
                    <a:gd name="connsiteX48" fmla="*/ 207745 w 312039"/>
                    <a:gd name="connsiteY48" fmla="*/ 52301 h 87092"/>
                    <a:gd name="connsiteX49" fmla="*/ 204730 w 312039"/>
                    <a:gd name="connsiteY49" fmla="*/ 39490 h 87092"/>
                    <a:gd name="connsiteX50" fmla="*/ 203223 w 312039"/>
                    <a:gd name="connsiteY50" fmla="*/ 38234 h 87092"/>
                    <a:gd name="connsiteX51" fmla="*/ 200962 w 312039"/>
                    <a:gd name="connsiteY51" fmla="*/ 38736 h 87092"/>
                    <a:gd name="connsiteX52" fmla="*/ 197445 w 312039"/>
                    <a:gd name="connsiteY52" fmla="*/ 39992 h 87092"/>
                    <a:gd name="connsiteX53" fmla="*/ 193175 w 312039"/>
                    <a:gd name="connsiteY53" fmla="*/ 56572 h 87092"/>
                    <a:gd name="connsiteX54" fmla="*/ 197445 w 312039"/>
                    <a:gd name="connsiteY54" fmla="*/ 61847 h 87092"/>
                    <a:gd name="connsiteX55" fmla="*/ 198450 w 312039"/>
                    <a:gd name="connsiteY55" fmla="*/ 64108 h 87092"/>
                    <a:gd name="connsiteX56" fmla="*/ 198450 w 312039"/>
                    <a:gd name="connsiteY56" fmla="*/ 66871 h 87092"/>
                    <a:gd name="connsiteX57" fmla="*/ 197194 w 312039"/>
                    <a:gd name="connsiteY57" fmla="*/ 66871 h 87092"/>
                    <a:gd name="connsiteX58" fmla="*/ 178605 w 312039"/>
                    <a:gd name="connsiteY58" fmla="*/ 47026 h 87092"/>
                    <a:gd name="connsiteX59" fmla="*/ 178605 w 312039"/>
                    <a:gd name="connsiteY59" fmla="*/ 43007 h 87092"/>
                    <a:gd name="connsiteX60" fmla="*/ 180364 w 312039"/>
                    <a:gd name="connsiteY60" fmla="*/ 38988 h 87092"/>
                    <a:gd name="connsiteX61" fmla="*/ 187397 w 312039"/>
                    <a:gd name="connsiteY61" fmla="*/ 30447 h 87092"/>
                    <a:gd name="connsiteX62" fmla="*/ 190160 w 312039"/>
                    <a:gd name="connsiteY62" fmla="*/ 22659 h 87092"/>
                    <a:gd name="connsiteX63" fmla="*/ 173079 w 312039"/>
                    <a:gd name="connsiteY63" fmla="*/ 302 h 87092"/>
                    <a:gd name="connsiteX64" fmla="*/ 168306 w 312039"/>
                    <a:gd name="connsiteY64" fmla="*/ 3568 h 87092"/>
                    <a:gd name="connsiteX65" fmla="*/ 163282 w 312039"/>
                    <a:gd name="connsiteY65" fmla="*/ 22659 h 87092"/>
                    <a:gd name="connsiteX66" fmla="*/ 159011 w 312039"/>
                    <a:gd name="connsiteY66" fmla="*/ 24920 h 87092"/>
                    <a:gd name="connsiteX67" fmla="*/ 153234 w 312039"/>
                    <a:gd name="connsiteY67" fmla="*/ 24920 h 87092"/>
                    <a:gd name="connsiteX68" fmla="*/ 148963 w 312039"/>
                    <a:gd name="connsiteY68" fmla="*/ 22659 h 87092"/>
                    <a:gd name="connsiteX69" fmla="*/ 143939 w 312039"/>
                    <a:gd name="connsiteY69" fmla="*/ 3568 h 87092"/>
                    <a:gd name="connsiteX70" fmla="*/ 139166 w 312039"/>
                    <a:gd name="connsiteY70" fmla="*/ 302 h 87092"/>
                    <a:gd name="connsiteX71" fmla="*/ 122085 w 312039"/>
                    <a:gd name="connsiteY71" fmla="*/ 22659 h 87092"/>
                    <a:gd name="connsiteX72" fmla="*/ 124848 w 312039"/>
                    <a:gd name="connsiteY72" fmla="*/ 30447 h 87092"/>
                    <a:gd name="connsiteX73" fmla="*/ 131881 w 312039"/>
                    <a:gd name="connsiteY73" fmla="*/ 38988 h 87092"/>
                    <a:gd name="connsiteX74" fmla="*/ 133640 w 312039"/>
                    <a:gd name="connsiteY74" fmla="*/ 43007 h 87092"/>
                    <a:gd name="connsiteX75" fmla="*/ 133640 w 312039"/>
                    <a:gd name="connsiteY75" fmla="*/ 47026 h 87092"/>
                    <a:gd name="connsiteX76" fmla="*/ 115051 w 312039"/>
                    <a:gd name="connsiteY76" fmla="*/ 66871 h 87092"/>
                    <a:gd name="connsiteX77" fmla="*/ 113795 w 312039"/>
                    <a:gd name="connsiteY77" fmla="*/ 66871 h 87092"/>
                    <a:gd name="connsiteX78" fmla="*/ 113795 w 312039"/>
                    <a:gd name="connsiteY78" fmla="*/ 64108 h 87092"/>
                    <a:gd name="connsiteX79" fmla="*/ 114800 w 312039"/>
                    <a:gd name="connsiteY79" fmla="*/ 61847 h 87092"/>
                    <a:gd name="connsiteX80" fmla="*/ 119070 w 312039"/>
                    <a:gd name="connsiteY80" fmla="*/ 56572 h 87092"/>
                    <a:gd name="connsiteX81" fmla="*/ 114800 w 312039"/>
                    <a:gd name="connsiteY81" fmla="*/ 39992 h 87092"/>
                    <a:gd name="connsiteX82" fmla="*/ 111283 w 312039"/>
                    <a:gd name="connsiteY82" fmla="*/ 38736 h 87092"/>
                    <a:gd name="connsiteX83" fmla="*/ 109022 w 312039"/>
                    <a:gd name="connsiteY83" fmla="*/ 38234 h 87092"/>
                    <a:gd name="connsiteX84" fmla="*/ 107515 w 312039"/>
                    <a:gd name="connsiteY84" fmla="*/ 39490 h 87092"/>
                    <a:gd name="connsiteX85" fmla="*/ 104500 w 312039"/>
                    <a:gd name="connsiteY85" fmla="*/ 52301 h 87092"/>
                    <a:gd name="connsiteX86" fmla="*/ 101988 w 312039"/>
                    <a:gd name="connsiteY86" fmla="*/ 53557 h 87092"/>
                    <a:gd name="connsiteX87" fmla="*/ 98471 w 312039"/>
                    <a:gd name="connsiteY87" fmla="*/ 53557 h 87092"/>
                    <a:gd name="connsiteX88" fmla="*/ 95959 w 312039"/>
                    <a:gd name="connsiteY88" fmla="*/ 52301 h 87092"/>
                    <a:gd name="connsiteX89" fmla="*/ 92945 w 312039"/>
                    <a:gd name="connsiteY89" fmla="*/ 39490 h 87092"/>
                    <a:gd name="connsiteX90" fmla="*/ 91438 w 312039"/>
                    <a:gd name="connsiteY90" fmla="*/ 38485 h 87092"/>
                    <a:gd name="connsiteX91" fmla="*/ 89177 w 312039"/>
                    <a:gd name="connsiteY91" fmla="*/ 38988 h 87092"/>
                    <a:gd name="connsiteX92" fmla="*/ 79380 w 312039"/>
                    <a:gd name="connsiteY92" fmla="*/ 49036 h 87092"/>
                    <a:gd name="connsiteX93" fmla="*/ 81138 w 312039"/>
                    <a:gd name="connsiteY93" fmla="*/ 56823 h 87092"/>
                    <a:gd name="connsiteX94" fmla="*/ 85409 w 312039"/>
                    <a:gd name="connsiteY94" fmla="*/ 62098 h 87092"/>
                    <a:gd name="connsiteX95" fmla="*/ 86414 w 312039"/>
                    <a:gd name="connsiteY95" fmla="*/ 64359 h 87092"/>
                    <a:gd name="connsiteX96" fmla="*/ 86414 w 312039"/>
                    <a:gd name="connsiteY96" fmla="*/ 66871 h 87092"/>
                    <a:gd name="connsiteX97" fmla="*/ 85660 w 312039"/>
                    <a:gd name="connsiteY97" fmla="*/ 66871 h 87092"/>
                    <a:gd name="connsiteX98" fmla="*/ 74105 w 312039"/>
                    <a:gd name="connsiteY98" fmla="*/ 28939 h 87092"/>
                    <a:gd name="connsiteX99" fmla="*/ 77119 w 312039"/>
                    <a:gd name="connsiteY99" fmla="*/ 22659 h 87092"/>
                    <a:gd name="connsiteX100" fmla="*/ 77873 w 312039"/>
                    <a:gd name="connsiteY100" fmla="*/ 20147 h 87092"/>
                    <a:gd name="connsiteX101" fmla="*/ 60540 w 312039"/>
                    <a:gd name="connsiteY101" fmla="*/ 15877 h 87092"/>
                    <a:gd name="connsiteX102" fmla="*/ 18087 w 312039"/>
                    <a:gd name="connsiteY102" fmla="*/ 38485 h 87092"/>
                    <a:gd name="connsiteX103" fmla="*/ 17082 w 312039"/>
                    <a:gd name="connsiteY103" fmla="*/ 52301 h 87092"/>
                    <a:gd name="connsiteX104" fmla="*/ 754 w 312039"/>
                    <a:gd name="connsiteY104" fmla="*/ 72146 h 87092"/>
                    <a:gd name="connsiteX105" fmla="*/ 2010 w 312039"/>
                    <a:gd name="connsiteY105" fmla="*/ 73905 h 87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</a:cxnLst>
                  <a:rect l="l" t="t" r="r" b="b"/>
                  <a:pathLst>
                    <a:path w="312039" h="87092">
                      <a:moveTo>
                        <a:pt x="0" y="73653"/>
                      </a:moveTo>
                      <a:cubicBezTo>
                        <a:pt x="14319" y="72900"/>
                        <a:pt x="24367" y="75663"/>
                        <a:pt x="30396" y="86465"/>
                      </a:cubicBezTo>
                      <a:cubicBezTo>
                        <a:pt x="30898" y="87218"/>
                        <a:pt x="31652" y="87218"/>
                        <a:pt x="32154" y="86465"/>
                      </a:cubicBezTo>
                      <a:cubicBezTo>
                        <a:pt x="40192" y="74909"/>
                        <a:pt x="39690" y="58581"/>
                        <a:pt x="31149" y="47528"/>
                      </a:cubicBezTo>
                      <a:lnTo>
                        <a:pt x="31149" y="47528"/>
                      </a:lnTo>
                      <a:cubicBezTo>
                        <a:pt x="28135" y="43258"/>
                        <a:pt x="29893" y="37480"/>
                        <a:pt x="34164" y="35471"/>
                      </a:cubicBezTo>
                      <a:cubicBezTo>
                        <a:pt x="46221" y="29693"/>
                        <a:pt x="67071" y="19645"/>
                        <a:pt x="64559" y="30195"/>
                      </a:cubicBezTo>
                      <a:cubicBezTo>
                        <a:pt x="62047" y="40244"/>
                        <a:pt x="60289" y="53808"/>
                        <a:pt x="67071" y="62601"/>
                      </a:cubicBezTo>
                      <a:cubicBezTo>
                        <a:pt x="70839" y="66620"/>
                        <a:pt x="74356" y="68127"/>
                        <a:pt x="80385" y="69132"/>
                      </a:cubicBezTo>
                      <a:cubicBezTo>
                        <a:pt x="82646" y="69634"/>
                        <a:pt x="85158" y="69885"/>
                        <a:pt x="87419" y="69885"/>
                      </a:cubicBezTo>
                      <a:lnTo>
                        <a:pt x="112790" y="69885"/>
                      </a:lnTo>
                      <a:cubicBezTo>
                        <a:pt x="112790" y="69885"/>
                        <a:pt x="114548" y="69885"/>
                        <a:pt x="115302" y="69885"/>
                      </a:cubicBezTo>
                      <a:cubicBezTo>
                        <a:pt x="124597" y="68629"/>
                        <a:pt x="130877" y="64610"/>
                        <a:pt x="139418" y="52552"/>
                      </a:cubicBezTo>
                      <a:cubicBezTo>
                        <a:pt x="140674" y="50543"/>
                        <a:pt x="142934" y="49287"/>
                        <a:pt x="145195" y="49036"/>
                      </a:cubicBezTo>
                      <a:cubicBezTo>
                        <a:pt x="148963" y="48533"/>
                        <a:pt x="153736" y="48533"/>
                        <a:pt x="155495" y="48533"/>
                      </a:cubicBezTo>
                      <a:cubicBezTo>
                        <a:pt x="157253" y="48533"/>
                        <a:pt x="162277" y="48533"/>
                        <a:pt x="165794" y="49036"/>
                      </a:cubicBezTo>
                      <a:cubicBezTo>
                        <a:pt x="168306" y="49287"/>
                        <a:pt x="170315" y="50543"/>
                        <a:pt x="171571" y="52552"/>
                      </a:cubicBezTo>
                      <a:cubicBezTo>
                        <a:pt x="180112" y="64861"/>
                        <a:pt x="186141" y="68629"/>
                        <a:pt x="195687" y="69885"/>
                      </a:cubicBezTo>
                      <a:cubicBezTo>
                        <a:pt x="196441" y="69885"/>
                        <a:pt x="197445" y="69885"/>
                        <a:pt x="198199" y="69885"/>
                      </a:cubicBezTo>
                      <a:lnTo>
                        <a:pt x="223570" y="69885"/>
                      </a:lnTo>
                      <a:cubicBezTo>
                        <a:pt x="226082" y="69885"/>
                        <a:pt x="228343" y="69885"/>
                        <a:pt x="230604" y="69132"/>
                      </a:cubicBezTo>
                      <a:cubicBezTo>
                        <a:pt x="236382" y="67876"/>
                        <a:pt x="240150" y="66369"/>
                        <a:pt x="243918" y="62601"/>
                      </a:cubicBezTo>
                      <a:cubicBezTo>
                        <a:pt x="250700" y="54060"/>
                        <a:pt x="248691" y="40495"/>
                        <a:pt x="246430" y="30195"/>
                      </a:cubicBezTo>
                      <a:cubicBezTo>
                        <a:pt x="244169" y="19645"/>
                        <a:pt x="264768" y="29693"/>
                        <a:pt x="276825" y="35471"/>
                      </a:cubicBezTo>
                      <a:cubicBezTo>
                        <a:pt x="281347" y="37732"/>
                        <a:pt x="282854" y="43258"/>
                        <a:pt x="279840" y="47528"/>
                      </a:cubicBezTo>
                      <a:lnTo>
                        <a:pt x="279840" y="47528"/>
                      </a:lnTo>
                      <a:cubicBezTo>
                        <a:pt x="271299" y="58833"/>
                        <a:pt x="270797" y="75161"/>
                        <a:pt x="278835" y="86716"/>
                      </a:cubicBezTo>
                      <a:cubicBezTo>
                        <a:pt x="279337" y="87218"/>
                        <a:pt x="280091" y="87218"/>
                        <a:pt x="280593" y="86716"/>
                      </a:cubicBezTo>
                      <a:cubicBezTo>
                        <a:pt x="286622" y="75663"/>
                        <a:pt x="296670" y="73151"/>
                        <a:pt x="310989" y="73905"/>
                      </a:cubicBezTo>
                      <a:cubicBezTo>
                        <a:pt x="311994" y="73905"/>
                        <a:pt x="312496" y="72649"/>
                        <a:pt x="311491" y="72146"/>
                      </a:cubicBezTo>
                      <a:cubicBezTo>
                        <a:pt x="294410" y="61345"/>
                        <a:pt x="294912" y="58581"/>
                        <a:pt x="295163" y="52301"/>
                      </a:cubicBezTo>
                      <a:cubicBezTo>
                        <a:pt x="295414" y="48784"/>
                        <a:pt x="299936" y="40244"/>
                        <a:pt x="294158" y="38485"/>
                      </a:cubicBezTo>
                      <a:cubicBezTo>
                        <a:pt x="272806" y="32456"/>
                        <a:pt x="266024" y="30195"/>
                        <a:pt x="251705" y="15877"/>
                      </a:cubicBezTo>
                      <a:cubicBezTo>
                        <a:pt x="243415" y="8341"/>
                        <a:pt x="232865" y="11606"/>
                        <a:pt x="234372" y="20147"/>
                      </a:cubicBezTo>
                      <a:cubicBezTo>
                        <a:pt x="234372" y="20901"/>
                        <a:pt x="234875" y="21906"/>
                        <a:pt x="235126" y="22659"/>
                      </a:cubicBezTo>
                      <a:cubicBezTo>
                        <a:pt x="236131" y="24920"/>
                        <a:pt x="237135" y="26930"/>
                        <a:pt x="238140" y="28939"/>
                      </a:cubicBezTo>
                      <a:cubicBezTo>
                        <a:pt x="238391" y="29442"/>
                        <a:pt x="256227" y="64359"/>
                        <a:pt x="226585" y="66871"/>
                      </a:cubicBezTo>
                      <a:lnTo>
                        <a:pt x="225831" y="66871"/>
                      </a:lnTo>
                      <a:lnTo>
                        <a:pt x="225831" y="64359"/>
                      </a:lnTo>
                      <a:cubicBezTo>
                        <a:pt x="225831" y="64359"/>
                        <a:pt x="226082" y="62601"/>
                        <a:pt x="226836" y="62098"/>
                      </a:cubicBezTo>
                      <a:cubicBezTo>
                        <a:pt x="228594" y="60591"/>
                        <a:pt x="229851" y="58833"/>
                        <a:pt x="231107" y="56823"/>
                      </a:cubicBezTo>
                      <a:cubicBezTo>
                        <a:pt x="232614" y="54562"/>
                        <a:pt x="233367" y="51799"/>
                        <a:pt x="232865" y="49036"/>
                      </a:cubicBezTo>
                      <a:cubicBezTo>
                        <a:pt x="232111" y="44012"/>
                        <a:pt x="228092" y="39992"/>
                        <a:pt x="223068" y="38988"/>
                      </a:cubicBezTo>
                      <a:lnTo>
                        <a:pt x="220807" y="38485"/>
                      </a:lnTo>
                      <a:cubicBezTo>
                        <a:pt x="220807" y="38485"/>
                        <a:pt x="219300" y="38988"/>
                        <a:pt x="219300" y="39490"/>
                      </a:cubicBezTo>
                      <a:cubicBezTo>
                        <a:pt x="218798" y="43760"/>
                        <a:pt x="217793" y="48031"/>
                        <a:pt x="216286" y="52301"/>
                      </a:cubicBezTo>
                      <a:cubicBezTo>
                        <a:pt x="215532" y="53557"/>
                        <a:pt x="215030" y="53557"/>
                        <a:pt x="213774" y="53557"/>
                      </a:cubicBezTo>
                      <a:lnTo>
                        <a:pt x="210257" y="53557"/>
                      </a:lnTo>
                      <a:cubicBezTo>
                        <a:pt x="210257" y="53557"/>
                        <a:pt x="207996" y="53055"/>
                        <a:pt x="207745" y="52301"/>
                      </a:cubicBezTo>
                      <a:cubicBezTo>
                        <a:pt x="206237" y="48282"/>
                        <a:pt x="205233" y="43760"/>
                        <a:pt x="204730" y="39490"/>
                      </a:cubicBezTo>
                      <a:cubicBezTo>
                        <a:pt x="204730" y="38736"/>
                        <a:pt x="203977" y="38234"/>
                        <a:pt x="203223" y="38234"/>
                      </a:cubicBezTo>
                      <a:lnTo>
                        <a:pt x="200962" y="38736"/>
                      </a:lnTo>
                      <a:cubicBezTo>
                        <a:pt x="199706" y="38988"/>
                        <a:pt x="198450" y="39490"/>
                        <a:pt x="197445" y="39992"/>
                      </a:cubicBezTo>
                      <a:cubicBezTo>
                        <a:pt x="191416" y="43258"/>
                        <a:pt x="189407" y="50794"/>
                        <a:pt x="193175" y="56572"/>
                      </a:cubicBezTo>
                      <a:cubicBezTo>
                        <a:pt x="194431" y="58581"/>
                        <a:pt x="195687" y="60089"/>
                        <a:pt x="197445" y="61847"/>
                      </a:cubicBezTo>
                      <a:cubicBezTo>
                        <a:pt x="197948" y="62601"/>
                        <a:pt x="198450" y="63354"/>
                        <a:pt x="198450" y="64108"/>
                      </a:cubicBezTo>
                      <a:lnTo>
                        <a:pt x="198450" y="66871"/>
                      </a:lnTo>
                      <a:lnTo>
                        <a:pt x="197194" y="66871"/>
                      </a:lnTo>
                      <a:cubicBezTo>
                        <a:pt x="185136" y="65615"/>
                        <a:pt x="179108" y="56320"/>
                        <a:pt x="178605" y="47026"/>
                      </a:cubicBezTo>
                      <a:lnTo>
                        <a:pt x="178605" y="43007"/>
                      </a:lnTo>
                      <a:cubicBezTo>
                        <a:pt x="178605" y="41500"/>
                        <a:pt x="179108" y="40244"/>
                        <a:pt x="180364" y="38988"/>
                      </a:cubicBezTo>
                      <a:cubicBezTo>
                        <a:pt x="182876" y="36224"/>
                        <a:pt x="185388" y="33461"/>
                        <a:pt x="187397" y="30447"/>
                      </a:cubicBezTo>
                      <a:cubicBezTo>
                        <a:pt x="188904" y="28186"/>
                        <a:pt x="189909" y="25423"/>
                        <a:pt x="190160" y="22659"/>
                      </a:cubicBezTo>
                      <a:cubicBezTo>
                        <a:pt x="191668" y="11858"/>
                        <a:pt x="184132" y="2312"/>
                        <a:pt x="173079" y="302"/>
                      </a:cubicBezTo>
                      <a:cubicBezTo>
                        <a:pt x="169311" y="-451"/>
                        <a:pt x="168808" y="302"/>
                        <a:pt x="168306" y="3568"/>
                      </a:cubicBezTo>
                      <a:cubicBezTo>
                        <a:pt x="167552" y="8592"/>
                        <a:pt x="165794" y="17384"/>
                        <a:pt x="163282" y="22659"/>
                      </a:cubicBezTo>
                      <a:cubicBezTo>
                        <a:pt x="162277" y="24920"/>
                        <a:pt x="161021" y="24920"/>
                        <a:pt x="159011" y="24920"/>
                      </a:cubicBezTo>
                      <a:lnTo>
                        <a:pt x="153234" y="24920"/>
                      </a:lnTo>
                      <a:cubicBezTo>
                        <a:pt x="151475" y="24920"/>
                        <a:pt x="150219" y="24920"/>
                        <a:pt x="148963" y="22659"/>
                      </a:cubicBezTo>
                      <a:cubicBezTo>
                        <a:pt x="146200" y="17133"/>
                        <a:pt x="144693" y="8592"/>
                        <a:pt x="143939" y="3568"/>
                      </a:cubicBezTo>
                      <a:cubicBezTo>
                        <a:pt x="143186" y="51"/>
                        <a:pt x="142683" y="-451"/>
                        <a:pt x="139166" y="302"/>
                      </a:cubicBezTo>
                      <a:cubicBezTo>
                        <a:pt x="128113" y="2312"/>
                        <a:pt x="120326" y="11858"/>
                        <a:pt x="122085" y="22659"/>
                      </a:cubicBezTo>
                      <a:cubicBezTo>
                        <a:pt x="122587" y="25423"/>
                        <a:pt x="123341" y="27935"/>
                        <a:pt x="124848" y="30447"/>
                      </a:cubicBezTo>
                      <a:cubicBezTo>
                        <a:pt x="126857" y="33461"/>
                        <a:pt x="129118" y="36475"/>
                        <a:pt x="131881" y="38988"/>
                      </a:cubicBezTo>
                      <a:cubicBezTo>
                        <a:pt x="132886" y="39992"/>
                        <a:pt x="133640" y="41500"/>
                        <a:pt x="133640" y="43007"/>
                      </a:cubicBezTo>
                      <a:lnTo>
                        <a:pt x="133640" y="47026"/>
                      </a:lnTo>
                      <a:cubicBezTo>
                        <a:pt x="132886" y="56320"/>
                        <a:pt x="127109" y="65615"/>
                        <a:pt x="115051" y="66871"/>
                      </a:cubicBezTo>
                      <a:lnTo>
                        <a:pt x="113795" y="66871"/>
                      </a:lnTo>
                      <a:lnTo>
                        <a:pt x="113795" y="64108"/>
                      </a:lnTo>
                      <a:cubicBezTo>
                        <a:pt x="113795" y="64108"/>
                        <a:pt x="114297" y="62349"/>
                        <a:pt x="114800" y="61847"/>
                      </a:cubicBezTo>
                      <a:cubicBezTo>
                        <a:pt x="116307" y="60340"/>
                        <a:pt x="117814" y="58581"/>
                        <a:pt x="119070" y="56572"/>
                      </a:cubicBezTo>
                      <a:cubicBezTo>
                        <a:pt x="122587" y="50794"/>
                        <a:pt x="120829" y="43258"/>
                        <a:pt x="114800" y="39992"/>
                      </a:cubicBezTo>
                      <a:cubicBezTo>
                        <a:pt x="113544" y="39239"/>
                        <a:pt x="112539" y="38988"/>
                        <a:pt x="111283" y="38736"/>
                      </a:cubicBezTo>
                      <a:lnTo>
                        <a:pt x="109022" y="38234"/>
                      </a:lnTo>
                      <a:cubicBezTo>
                        <a:pt x="109022" y="38234"/>
                        <a:pt x="107515" y="38736"/>
                        <a:pt x="107515" y="39490"/>
                      </a:cubicBezTo>
                      <a:cubicBezTo>
                        <a:pt x="107012" y="43760"/>
                        <a:pt x="106008" y="48031"/>
                        <a:pt x="104500" y="52301"/>
                      </a:cubicBezTo>
                      <a:cubicBezTo>
                        <a:pt x="103998" y="53306"/>
                        <a:pt x="102993" y="53808"/>
                        <a:pt x="101988" y="53557"/>
                      </a:cubicBezTo>
                      <a:lnTo>
                        <a:pt x="98471" y="53557"/>
                      </a:lnTo>
                      <a:cubicBezTo>
                        <a:pt x="98471" y="53557"/>
                        <a:pt x="96713" y="53557"/>
                        <a:pt x="95959" y="52301"/>
                      </a:cubicBezTo>
                      <a:cubicBezTo>
                        <a:pt x="94452" y="48282"/>
                        <a:pt x="93447" y="43760"/>
                        <a:pt x="92945" y="39490"/>
                      </a:cubicBezTo>
                      <a:cubicBezTo>
                        <a:pt x="92945" y="38736"/>
                        <a:pt x="92191" y="38234"/>
                        <a:pt x="91438" y="38485"/>
                      </a:cubicBezTo>
                      <a:lnTo>
                        <a:pt x="89177" y="38988"/>
                      </a:lnTo>
                      <a:cubicBezTo>
                        <a:pt x="84153" y="40244"/>
                        <a:pt x="79882" y="44012"/>
                        <a:pt x="79380" y="49036"/>
                      </a:cubicBezTo>
                      <a:cubicBezTo>
                        <a:pt x="78878" y="51799"/>
                        <a:pt x="79631" y="54562"/>
                        <a:pt x="81138" y="56823"/>
                      </a:cubicBezTo>
                      <a:cubicBezTo>
                        <a:pt x="82395" y="58833"/>
                        <a:pt x="83651" y="60591"/>
                        <a:pt x="85409" y="62098"/>
                      </a:cubicBezTo>
                      <a:cubicBezTo>
                        <a:pt x="86163" y="62852"/>
                        <a:pt x="86414" y="63605"/>
                        <a:pt x="86414" y="64359"/>
                      </a:cubicBezTo>
                      <a:lnTo>
                        <a:pt x="86414" y="66871"/>
                      </a:lnTo>
                      <a:lnTo>
                        <a:pt x="85660" y="66871"/>
                      </a:lnTo>
                      <a:cubicBezTo>
                        <a:pt x="56018" y="64610"/>
                        <a:pt x="73854" y="29442"/>
                        <a:pt x="74105" y="28939"/>
                      </a:cubicBezTo>
                      <a:cubicBezTo>
                        <a:pt x="75361" y="26930"/>
                        <a:pt x="76366" y="24669"/>
                        <a:pt x="77119" y="22659"/>
                      </a:cubicBezTo>
                      <a:cubicBezTo>
                        <a:pt x="77622" y="21906"/>
                        <a:pt x="77873" y="20901"/>
                        <a:pt x="77873" y="20147"/>
                      </a:cubicBezTo>
                      <a:cubicBezTo>
                        <a:pt x="79380" y="11606"/>
                        <a:pt x="68830" y="8341"/>
                        <a:pt x="60540" y="15877"/>
                      </a:cubicBezTo>
                      <a:cubicBezTo>
                        <a:pt x="46221" y="30195"/>
                        <a:pt x="39439" y="32707"/>
                        <a:pt x="18087" y="38485"/>
                      </a:cubicBezTo>
                      <a:cubicBezTo>
                        <a:pt x="12309" y="39992"/>
                        <a:pt x="16831" y="48784"/>
                        <a:pt x="17082" y="52301"/>
                      </a:cubicBezTo>
                      <a:cubicBezTo>
                        <a:pt x="17584" y="58581"/>
                        <a:pt x="17835" y="61345"/>
                        <a:pt x="754" y="72146"/>
                      </a:cubicBezTo>
                      <a:cubicBezTo>
                        <a:pt x="502" y="72649"/>
                        <a:pt x="754" y="73905"/>
                        <a:pt x="2010" y="73905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3" name="Полилиния: фигура 32">
                  <a:extLst>
                    <a:ext uri="{FF2B5EF4-FFF2-40B4-BE49-F238E27FC236}">
                      <a16:creationId xmlns:a16="http://schemas.microsoft.com/office/drawing/2014/main" id="{D31CEA65-7C8A-ECE6-88F0-B6F7D530127C}"/>
                    </a:ext>
                  </a:extLst>
                </p:cNvPr>
                <p:cNvSpPr/>
                <p:nvPr/>
              </p:nvSpPr>
              <p:spPr>
                <a:xfrm>
                  <a:off x="1061346" y="495004"/>
                  <a:ext cx="10048" cy="9796"/>
                </a:xfrm>
                <a:custGeom>
                  <a:avLst/>
                  <a:gdLst>
                    <a:gd name="connsiteX0" fmla="*/ 5024 w 10048"/>
                    <a:gd name="connsiteY0" fmla="*/ 9797 h 9796"/>
                    <a:gd name="connsiteX1" fmla="*/ 10048 w 10048"/>
                    <a:gd name="connsiteY1" fmla="*/ 4773 h 9796"/>
                    <a:gd name="connsiteX2" fmla="*/ 5024 w 10048"/>
                    <a:gd name="connsiteY2" fmla="*/ 0 h 9796"/>
                    <a:gd name="connsiteX3" fmla="*/ 0 w 10048"/>
                    <a:gd name="connsiteY3" fmla="*/ 4773 h 9796"/>
                    <a:gd name="connsiteX4" fmla="*/ 5024 w 10048"/>
                    <a:gd name="connsiteY4" fmla="*/ 9797 h 9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48" h="9796">
                      <a:moveTo>
                        <a:pt x="5024" y="9797"/>
                      </a:moveTo>
                      <a:cubicBezTo>
                        <a:pt x="8038" y="9797"/>
                        <a:pt x="10048" y="7536"/>
                        <a:pt x="10048" y="4773"/>
                      </a:cubicBezTo>
                      <a:cubicBezTo>
                        <a:pt x="10048" y="2010"/>
                        <a:pt x="7787" y="0"/>
                        <a:pt x="5024" y="0"/>
                      </a:cubicBezTo>
                      <a:cubicBezTo>
                        <a:pt x="2261" y="0"/>
                        <a:pt x="0" y="2261"/>
                        <a:pt x="0" y="4773"/>
                      </a:cubicBezTo>
                      <a:cubicBezTo>
                        <a:pt x="0" y="7536"/>
                        <a:pt x="2261" y="9797"/>
                        <a:pt x="5024" y="9797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1" name="Рисунок 6">
                <a:extLst>
                  <a:ext uri="{FF2B5EF4-FFF2-40B4-BE49-F238E27FC236}">
                    <a16:creationId xmlns:a16="http://schemas.microsoft.com/office/drawing/2014/main" id="{894C8AF9-DAF2-986B-AC41-8CA956A6EB9A}"/>
                  </a:ext>
                </a:extLst>
              </p:cNvPr>
              <p:cNvGrpSpPr/>
              <p:nvPr/>
            </p:nvGrpSpPr>
            <p:grpSpPr>
              <a:xfrm>
                <a:off x="1340181" y="551776"/>
                <a:ext cx="666692" cy="291646"/>
                <a:chOff x="1340181" y="551776"/>
                <a:chExt cx="666692" cy="291646"/>
              </a:xfrm>
              <a:grpFill/>
            </p:grpSpPr>
            <p:sp>
              <p:nvSpPr>
                <p:cNvPr id="12" name="Полилиния: фигура 11">
                  <a:extLst>
                    <a:ext uri="{FF2B5EF4-FFF2-40B4-BE49-F238E27FC236}">
                      <a16:creationId xmlns:a16="http://schemas.microsoft.com/office/drawing/2014/main" id="{A5238C99-ADA6-0FE3-B617-EA9E8BDA62D6}"/>
                    </a:ext>
                  </a:extLst>
                </p:cNvPr>
                <p:cNvSpPr/>
                <p:nvPr/>
              </p:nvSpPr>
              <p:spPr>
                <a:xfrm>
                  <a:off x="1340181" y="552027"/>
                  <a:ext cx="101737" cy="108268"/>
                </a:xfrm>
                <a:custGeom>
                  <a:avLst/>
                  <a:gdLst>
                    <a:gd name="connsiteX0" fmla="*/ 101737 w 101737"/>
                    <a:gd name="connsiteY0" fmla="*/ 108268 h 108268"/>
                    <a:gd name="connsiteX1" fmla="*/ 88172 w 101737"/>
                    <a:gd name="connsiteY1" fmla="*/ 108268 h 108268"/>
                    <a:gd name="connsiteX2" fmla="*/ 88172 w 101737"/>
                    <a:gd name="connsiteY2" fmla="*/ 16328 h 108268"/>
                    <a:gd name="connsiteX3" fmla="*/ 57274 w 101737"/>
                    <a:gd name="connsiteY3" fmla="*/ 108268 h 108268"/>
                    <a:gd name="connsiteX4" fmla="*/ 44463 w 101737"/>
                    <a:gd name="connsiteY4" fmla="*/ 108268 h 108268"/>
                    <a:gd name="connsiteX5" fmla="*/ 13565 w 101737"/>
                    <a:gd name="connsiteY5" fmla="*/ 16328 h 108268"/>
                    <a:gd name="connsiteX6" fmla="*/ 13565 w 101737"/>
                    <a:gd name="connsiteY6" fmla="*/ 108268 h 108268"/>
                    <a:gd name="connsiteX7" fmla="*/ 0 w 101737"/>
                    <a:gd name="connsiteY7" fmla="*/ 108268 h 108268"/>
                    <a:gd name="connsiteX8" fmla="*/ 0 w 101737"/>
                    <a:gd name="connsiteY8" fmla="*/ 0 h 108268"/>
                    <a:gd name="connsiteX9" fmla="*/ 21352 w 101737"/>
                    <a:gd name="connsiteY9" fmla="*/ 0 h 108268"/>
                    <a:gd name="connsiteX10" fmla="*/ 50743 w 101737"/>
                    <a:gd name="connsiteY10" fmla="*/ 90182 h 108268"/>
                    <a:gd name="connsiteX11" fmla="*/ 80134 w 101737"/>
                    <a:gd name="connsiteY11" fmla="*/ 0 h 108268"/>
                    <a:gd name="connsiteX12" fmla="*/ 101486 w 101737"/>
                    <a:gd name="connsiteY12" fmla="*/ 0 h 108268"/>
                    <a:gd name="connsiteX13" fmla="*/ 101486 w 101737"/>
                    <a:gd name="connsiteY13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737" h="108268">
                      <a:moveTo>
                        <a:pt x="101737" y="108268"/>
                      </a:moveTo>
                      <a:lnTo>
                        <a:pt x="88172" y="108268"/>
                      </a:lnTo>
                      <a:lnTo>
                        <a:pt x="88172" y="16328"/>
                      </a:lnTo>
                      <a:lnTo>
                        <a:pt x="57274" y="108268"/>
                      </a:lnTo>
                      <a:lnTo>
                        <a:pt x="44463" y="108268"/>
                      </a:lnTo>
                      <a:lnTo>
                        <a:pt x="13565" y="16328"/>
                      </a:lnTo>
                      <a:lnTo>
                        <a:pt x="13565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21352" y="0"/>
                      </a:lnTo>
                      <a:lnTo>
                        <a:pt x="50743" y="90182"/>
                      </a:lnTo>
                      <a:lnTo>
                        <a:pt x="80134" y="0"/>
                      </a:lnTo>
                      <a:lnTo>
                        <a:pt x="101486" y="0"/>
                      </a:lnTo>
                      <a:lnTo>
                        <a:pt x="101486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3" name="Полилиния: фигура 12">
                  <a:extLst>
                    <a:ext uri="{FF2B5EF4-FFF2-40B4-BE49-F238E27FC236}">
                      <a16:creationId xmlns:a16="http://schemas.microsoft.com/office/drawing/2014/main" id="{E82761AB-C0BF-D1B0-294F-5988A9E5D437}"/>
                    </a:ext>
                  </a:extLst>
                </p:cNvPr>
                <p:cNvSpPr/>
                <p:nvPr/>
              </p:nvSpPr>
              <p:spPr>
                <a:xfrm>
                  <a:off x="1466285" y="552027"/>
                  <a:ext cx="84906" cy="108268"/>
                </a:xfrm>
                <a:custGeom>
                  <a:avLst/>
                  <a:gdLst>
                    <a:gd name="connsiteX0" fmla="*/ 84907 w 84906"/>
                    <a:gd name="connsiteY0" fmla="*/ 108268 h 108268"/>
                    <a:gd name="connsiteX1" fmla="*/ 71342 w 84906"/>
                    <a:gd name="connsiteY1" fmla="*/ 108268 h 108268"/>
                    <a:gd name="connsiteX2" fmla="*/ 71342 w 84906"/>
                    <a:gd name="connsiteY2" fmla="*/ 21352 h 108268"/>
                    <a:gd name="connsiteX3" fmla="*/ 14570 w 84906"/>
                    <a:gd name="connsiteY3" fmla="*/ 108268 h 108268"/>
                    <a:gd name="connsiteX4" fmla="*/ 0 w 84906"/>
                    <a:gd name="connsiteY4" fmla="*/ 108268 h 108268"/>
                    <a:gd name="connsiteX5" fmla="*/ 0 w 84906"/>
                    <a:gd name="connsiteY5" fmla="*/ 0 h 108268"/>
                    <a:gd name="connsiteX6" fmla="*/ 13565 w 84906"/>
                    <a:gd name="connsiteY6" fmla="*/ 0 h 108268"/>
                    <a:gd name="connsiteX7" fmla="*/ 13565 w 84906"/>
                    <a:gd name="connsiteY7" fmla="*/ 86916 h 108268"/>
                    <a:gd name="connsiteX8" fmla="*/ 70337 w 84906"/>
                    <a:gd name="connsiteY8" fmla="*/ 0 h 108268"/>
                    <a:gd name="connsiteX9" fmla="*/ 84907 w 84906"/>
                    <a:gd name="connsiteY9" fmla="*/ 0 h 108268"/>
                    <a:gd name="connsiteX10" fmla="*/ 84907 w 84906"/>
                    <a:gd name="connsiteY10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4906" h="108268">
                      <a:moveTo>
                        <a:pt x="84907" y="108268"/>
                      </a:moveTo>
                      <a:lnTo>
                        <a:pt x="71342" y="108268"/>
                      </a:lnTo>
                      <a:lnTo>
                        <a:pt x="71342" y="21352"/>
                      </a:lnTo>
                      <a:lnTo>
                        <a:pt x="14570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13565" y="0"/>
                      </a:lnTo>
                      <a:lnTo>
                        <a:pt x="13565" y="86916"/>
                      </a:lnTo>
                      <a:lnTo>
                        <a:pt x="70337" y="0"/>
                      </a:lnTo>
                      <a:lnTo>
                        <a:pt x="84907" y="0"/>
                      </a:lnTo>
                      <a:lnTo>
                        <a:pt x="84907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4" name="Полилиния: фигура 13">
                  <a:extLst>
                    <a:ext uri="{FF2B5EF4-FFF2-40B4-BE49-F238E27FC236}">
                      <a16:creationId xmlns:a16="http://schemas.microsoft.com/office/drawing/2014/main" id="{3D4BAC83-210F-E1BD-054D-0C206AEF80F8}"/>
                    </a:ext>
                  </a:extLst>
                </p:cNvPr>
                <p:cNvSpPr/>
                <p:nvPr/>
              </p:nvSpPr>
              <p:spPr>
                <a:xfrm>
                  <a:off x="1575307" y="552027"/>
                  <a:ext cx="84906" cy="108268"/>
                </a:xfrm>
                <a:custGeom>
                  <a:avLst/>
                  <a:gdLst>
                    <a:gd name="connsiteX0" fmla="*/ 84907 w 84906"/>
                    <a:gd name="connsiteY0" fmla="*/ 108268 h 108268"/>
                    <a:gd name="connsiteX1" fmla="*/ 70588 w 84906"/>
                    <a:gd name="connsiteY1" fmla="*/ 108268 h 108268"/>
                    <a:gd name="connsiteX2" fmla="*/ 70588 w 84906"/>
                    <a:gd name="connsiteY2" fmla="*/ 57274 h 108268"/>
                    <a:gd name="connsiteX3" fmla="*/ 14319 w 84906"/>
                    <a:gd name="connsiteY3" fmla="*/ 57274 h 108268"/>
                    <a:gd name="connsiteX4" fmla="*/ 14319 w 84906"/>
                    <a:gd name="connsiteY4" fmla="*/ 108268 h 108268"/>
                    <a:gd name="connsiteX5" fmla="*/ 0 w 84906"/>
                    <a:gd name="connsiteY5" fmla="*/ 108268 h 108268"/>
                    <a:gd name="connsiteX6" fmla="*/ 0 w 84906"/>
                    <a:gd name="connsiteY6" fmla="*/ 0 h 108268"/>
                    <a:gd name="connsiteX7" fmla="*/ 14319 w 84906"/>
                    <a:gd name="connsiteY7" fmla="*/ 0 h 108268"/>
                    <a:gd name="connsiteX8" fmla="*/ 14319 w 84906"/>
                    <a:gd name="connsiteY8" fmla="*/ 44463 h 108268"/>
                    <a:gd name="connsiteX9" fmla="*/ 70588 w 84906"/>
                    <a:gd name="connsiteY9" fmla="*/ 44463 h 108268"/>
                    <a:gd name="connsiteX10" fmla="*/ 70588 w 84906"/>
                    <a:gd name="connsiteY10" fmla="*/ 0 h 108268"/>
                    <a:gd name="connsiteX11" fmla="*/ 84907 w 84906"/>
                    <a:gd name="connsiteY11" fmla="*/ 0 h 108268"/>
                    <a:gd name="connsiteX12" fmla="*/ 84907 w 84906"/>
                    <a:gd name="connsiteY12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4906" h="108268">
                      <a:moveTo>
                        <a:pt x="84907" y="108268"/>
                      </a:moveTo>
                      <a:lnTo>
                        <a:pt x="70588" y="108268"/>
                      </a:lnTo>
                      <a:lnTo>
                        <a:pt x="70588" y="57274"/>
                      </a:lnTo>
                      <a:lnTo>
                        <a:pt x="14319" y="57274"/>
                      </a:lnTo>
                      <a:lnTo>
                        <a:pt x="14319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14319" y="0"/>
                      </a:lnTo>
                      <a:lnTo>
                        <a:pt x="14319" y="44463"/>
                      </a:lnTo>
                      <a:lnTo>
                        <a:pt x="70588" y="44463"/>
                      </a:lnTo>
                      <a:lnTo>
                        <a:pt x="70588" y="0"/>
                      </a:lnTo>
                      <a:lnTo>
                        <a:pt x="84907" y="0"/>
                      </a:lnTo>
                      <a:lnTo>
                        <a:pt x="84907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5" name="Полилиния: фигура 14">
                  <a:extLst>
                    <a:ext uri="{FF2B5EF4-FFF2-40B4-BE49-F238E27FC236}">
                      <a16:creationId xmlns:a16="http://schemas.microsoft.com/office/drawing/2014/main" id="{460D648B-88B3-239F-481C-E30A7BFDD3F2}"/>
                    </a:ext>
                  </a:extLst>
                </p:cNvPr>
                <p:cNvSpPr/>
                <p:nvPr/>
              </p:nvSpPr>
              <p:spPr>
                <a:xfrm>
                  <a:off x="1679807" y="551776"/>
                  <a:ext cx="113794" cy="109273"/>
                </a:xfrm>
                <a:custGeom>
                  <a:avLst/>
                  <a:gdLst>
                    <a:gd name="connsiteX0" fmla="*/ 63805 w 113794"/>
                    <a:gd name="connsiteY0" fmla="*/ 11807 h 109273"/>
                    <a:gd name="connsiteX1" fmla="*/ 100732 w 113794"/>
                    <a:gd name="connsiteY1" fmla="*/ 23111 h 109273"/>
                    <a:gd name="connsiteX2" fmla="*/ 113795 w 113794"/>
                    <a:gd name="connsiteY2" fmla="*/ 53757 h 109273"/>
                    <a:gd name="connsiteX3" fmla="*/ 100983 w 113794"/>
                    <a:gd name="connsiteY3" fmla="*/ 83902 h 109273"/>
                    <a:gd name="connsiteX4" fmla="*/ 64057 w 113794"/>
                    <a:gd name="connsiteY4" fmla="*/ 94955 h 109273"/>
                    <a:gd name="connsiteX5" fmla="*/ 64057 w 113794"/>
                    <a:gd name="connsiteY5" fmla="*/ 109273 h 109273"/>
                    <a:gd name="connsiteX6" fmla="*/ 49738 w 113794"/>
                    <a:gd name="connsiteY6" fmla="*/ 109273 h 109273"/>
                    <a:gd name="connsiteX7" fmla="*/ 49738 w 113794"/>
                    <a:gd name="connsiteY7" fmla="*/ 94955 h 109273"/>
                    <a:gd name="connsiteX8" fmla="*/ 12811 w 113794"/>
                    <a:gd name="connsiteY8" fmla="*/ 83902 h 109273"/>
                    <a:gd name="connsiteX9" fmla="*/ 0 w 113794"/>
                    <a:gd name="connsiteY9" fmla="*/ 53757 h 109273"/>
                    <a:gd name="connsiteX10" fmla="*/ 13062 w 113794"/>
                    <a:gd name="connsiteY10" fmla="*/ 23111 h 109273"/>
                    <a:gd name="connsiteX11" fmla="*/ 49989 w 113794"/>
                    <a:gd name="connsiteY11" fmla="*/ 11807 h 109273"/>
                    <a:gd name="connsiteX12" fmla="*/ 49989 w 113794"/>
                    <a:gd name="connsiteY12" fmla="*/ 0 h 109273"/>
                    <a:gd name="connsiteX13" fmla="*/ 64308 w 113794"/>
                    <a:gd name="connsiteY13" fmla="*/ 0 h 109273"/>
                    <a:gd name="connsiteX14" fmla="*/ 64308 w 113794"/>
                    <a:gd name="connsiteY14" fmla="*/ 11807 h 109273"/>
                    <a:gd name="connsiteX15" fmla="*/ 49487 w 113794"/>
                    <a:gd name="connsiteY15" fmla="*/ 82897 h 109273"/>
                    <a:gd name="connsiteX16" fmla="*/ 49487 w 113794"/>
                    <a:gd name="connsiteY16" fmla="*/ 23864 h 109273"/>
                    <a:gd name="connsiteX17" fmla="*/ 23111 w 113794"/>
                    <a:gd name="connsiteY17" fmla="*/ 30898 h 109273"/>
                    <a:gd name="connsiteX18" fmla="*/ 14319 w 113794"/>
                    <a:gd name="connsiteY18" fmla="*/ 53506 h 109273"/>
                    <a:gd name="connsiteX19" fmla="*/ 23111 w 113794"/>
                    <a:gd name="connsiteY19" fmla="*/ 76114 h 109273"/>
                    <a:gd name="connsiteX20" fmla="*/ 49487 w 113794"/>
                    <a:gd name="connsiteY20" fmla="*/ 82897 h 109273"/>
                    <a:gd name="connsiteX21" fmla="*/ 63805 w 113794"/>
                    <a:gd name="connsiteY21" fmla="*/ 82897 h 109273"/>
                    <a:gd name="connsiteX22" fmla="*/ 90182 w 113794"/>
                    <a:gd name="connsiteY22" fmla="*/ 76114 h 109273"/>
                    <a:gd name="connsiteX23" fmla="*/ 98974 w 113794"/>
                    <a:gd name="connsiteY23" fmla="*/ 53506 h 109273"/>
                    <a:gd name="connsiteX24" fmla="*/ 90182 w 113794"/>
                    <a:gd name="connsiteY24" fmla="*/ 30898 h 109273"/>
                    <a:gd name="connsiteX25" fmla="*/ 63805 w 113794"/>
                    <a:gd name="connsiteY25" fmla="*/ 23864 h 109273"/>
                    <a:gd name="connsiteX26" fmla="*/ 63805 w 113794"/>
                    <a:gd name="connsiteY26" fmla="*/ 82897 h 109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3794" h="109273">
                      <a:moveTo>
                        <a:pt x="63805" y="11807"/>
                      </a:moveTo>
                      <a:cubicBezTo>
                        <a:pt x="79631" y="11807"/>
                        <a:pt x="91940" y="15575"/>
                        <a:pt x="100732" y="23111"/>
                      </a:cubicBezTo>
                      <a:cubicBezTo>
                        <a:pt x="109524" y="30647"/>
                        <a:pt x="113795" y="40946"/>
                        <a:pt x="113795" y="53757"/>
                      </a:cubicBezTo>
                      <a:cubicBezTo>
                        <a:pt x="113795" y="66569"/>
                        <a:pt x="109524" y="76617"/>
                        <a:pt x="100983" y="83902"/>
                      </a:cubicBezTo>
                      <a:cubicBezTo>
                        <a:pt x="92443" y="91187"/>
                        <a:pt x="80134" y="94955"/>
                        <a:pt x="64057" y="94955"/>
                      </a:cubicBezTo>
                      <a:lnTo>
                        <a:pt x="64057" y="109273"/>
                      </a:lnTo>
                      <a:lnTo>
                        <a:pt x="49738" y="109273"/>
                      </a:lnTo>
                      <a:lnTo>
                        <a:pt x="49738" y="94955"/>
                      </a:lnTo>
                      <a:cubicBezTo>
                        <a:pt x="33661" y="94955"/>
                        <a:pt x="21352" y="91187"/>
                        <a:pt x="12811" y="83902"/>
                      </a:cubicBezTo>
                      <a:cubicBezTo>
                        <a:pt x="4270" y="76617"/>
                        <a:pt x="0" y="66569"/>
                        <a:pt x="0" y="53757"/>
                      </a:cubicBezTo>
                      <a:cubicBezTo>
                        <a:pt x="0" y="40946"/>
                        <a:pt x="4270" y="30647"/>
                        <a:pt x="13062" y="23111"/>
                      </a:cubicBezTo>
                      <a:cubicBezTo>
                        <a:pt x="21603" y="15575"/>
                        <a:pt x="33912" y="11807"/>
                        <a:pt x="49989" y="11807"/>
                      </a:cubicBezTo>
                      <a:lnTo>
                        <a:pt x="49989" y="0"/>
                      </a:lnTo>
                      <a:lnTo>
                        <a:pt x="64308" y="0"/>
                      </a:lnTo>
                      <a:lnTo>
                        <a:pt x="64308" y="11807"/>
                      </a:lnTo>
                      <a:close/>
                      <a:moveTo>
                        <a:pt x="49487" y="82897"/>
                      </a:moveTo>
                      <a:lnTo>
                        <a:pt x="49487" y="23864"/>
                      </a:lnTo>
                      <a:cubicBezTo>
                        <a:pt x="37680" y="23864"/>
                        <a:pt x="28888" y="26125"/>
                        <a:pt x="23111" y="30898"/>
                      </a:cubicBezTo>
                      <a:cubicBezTo>
                        <a:pt x="17333" y="35671"/>
                        <a:pt x="14319" y="42956"/>
                        <a:pt x="14319" y="53506"/>
                      </a:cubicBezTo>
                      <a:cubicBezTo>
                        <a:pt x="14319" y="64057"/>
                        <a:pt x="17082" y="71593"/>
                        <a:pt x="23111" y="76114"/>
                      </a:cubicBezTo>
                      <a:cubicBezTo>
                        <a:pt x="28888" y="80636"/>
                        <a:pt x="37680" y="82897"/>
                        <a:pt x="49487" y="82897"/>
                      </a:cubicBezTo>
                      <a:close/>
                      <a:moveTo>
                        <a:pt x="63805" y="82897"/>
                      </a:moveTo>
                      <a:cubicBezTo>
                        <a:pt x="75612" y="82897"/>
                        <a:pt x="84404" y="80636"/>
                        <a:pt x="90182" y="76114"/>
                      </a:cubicBezTo>
                      <a:cubicBezTo>
                        <a:pt x="95959" y="71593"/>
                        <a:pt x="98974" y="64057"/>
                        <a:pt x="98974" y="53506"/>
                      </a:cubicBezTo>
                      <a:cubicBezTo>
                        <a:pt x="98974" y="42956"/>
                        <a:pt x="95959" y="35671"/>
                        <a:pt x="90182" y="30898"/>
                      </a:cubicBezTo>
                      <a:cubicBezTo>
                        <a:pt x="84404" y="26125"/>
                        <a:pt x="75612" y="23864"/>
                        <a:pt x="63805" y="23864"/>
                      </a:cubicBezTo>
                      <a:lnTo>
                        <a:pt x="63805" y="8289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6" name="Полилиния: фигура 15">
                  <a:extLst>
                    <a:ext uri="{FF2B5EF4-FFF2-40B4-BE49-F238E27FC236}">
                      <a16:creationId xmlns:a16="http://schemas.microsoft.com/office/drawing/2014/main" id="{6EDF5FA7-073D-D1D1-32AA-6D3940B4114C}"/>
                    </a:ext>
                  </a:extLst>
                </p:cNvPr>
                <p:cNvSpPr/>
                <p:nvPr/>
              </p:nvSpPr>
              <p:spPr>
                <a:xfrm>
                  <a:off x="1812693" y="552027"/>
                  <a:ext cx="84906" cy="108268"/>
                </a:xfrm>
                <a:custGeom>
                  <a:avLst/>
                  <a:gdLst>
                    <a:gd name="connsiteX0" fmla="*/ 84907 w 84906"/>
                    <a:gd name="connsiteY0" fmla="*/ 108268 h 108268"/>
                    <a:gd name="connsiteX1" fmla="*/ 71342 w 84906"/>
                    <a:gd name="connsiteY1" fmla="*/ 108268 h 108268"/>
                    <a:gd name="connsiteX2" fmla="*/ 71342 w 84906"/>
                    <a:gd name="connsiteY2" fmla="*/ 21352 h 108268"/>
                    <a:gd name="connsiteX3" fmla="*/ 14570 w 84906"/>
                    <a:gd name="connsiteY3" fmla="*/ 108268 h 108268"/>
                    <a:gd name="connsiteX4" fmla="*/ 0 w 84906"/>
                    <a:gd name="connsiteY4" fmla="*/ 108268 h 108268"/>
                    <a:gd name="connsiteX5" fmla="*/ 0 w 84906"/>
                    <a:gd name="connsiteY5" fmla="*/ 0 h 108268"/>
                    <a:gd name="connsiteX6" fmla="*/ 13565 w 84906"/>
                    <a:gd name="connsiteY6" fmla="*/ 0 h 108268"/>
                    <a:gd name="connsiteX7" fmla="*/ 13565 w 84906"/>
                    <a:gd name="connsiteY7" fmla="*/ 86916 h 108268"/>
                    <a:gd name="connsiteX8" fmla="*/ 70337 w 84906"/>
                    <a:gd name="connsiteY8" fmla="*/ 0 h 108268"/>
                    <a:gd name="connsiteX9" fmla="*/ 84907 w 84906"/>
                    <a:gd name="connsiteY9" fmla="*/ 0 h 108268"/>
                    <a:gd name="connsiteX10" fmla="*/ 84907 w 84906"/>
                    <a:gd name="connsiteY10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4906" h="108268">
                      <a:moveTo>
                        <a:pt x="84907" y="108268"/>
                      </a:moveTo>
                      <a:lnTo>
                        <a:pt x="71342" y="108268"/>
                      </a:lnTo>
                      <a:lnTo>
                        <a:pt x="71342" y="21352"/>
                      </a:lnTo>
                      <a:lnTo>
                        <a:pt x="14570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13565" y="0"/>
                      </a:lnTo>
                      <a:lnTo>
                        <a:pt x="13565" y="86916"/>
                      </a:lnTo>
                      <a:lnTo>
                        <a:pt x="70337" y="0"/>
                      </a:lnTo>
                      <a:lnTo>
                        <a:pt x="84907" y="0"/>
                      </a:lnTo>
                      <a:lnTo>
                        <a:pt x="84907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7" name="Полилиния: фигура 16">
                  <a:extLst>
                    <a:ext uri="{FF2B5EF4-FFF2-40B4-BE49-F238E27FC236}">
                      <a16:creationId xmlns:a16="http://schemas.microsoft.com/office/drawing/2014/main" id="{45E66E07-A56F-7750-B482-2B80CA7F5AAE}"/>
                    </a:ext>
                  </a:extLst>
                </p:cNvPr>
                <p:cNvSpPr/>
                <p:nvPr/>
              </p:nvSpPr>
              <p:spPr>
                <a:xfrm>
                  <a:off x="1921967" y="552027"/>
                  <a:ext cx="84906" cy="108268"/>
                </a:xfrm>
                <a:custGeom>
                  <a:avLst/>
                  <a:gdLst>
                    <a:gd name="connsiteX0" fmla="*/ 84906 w 84906"/>
                    <a:gd name="connsiteY0" fmla="*/ 108268 h 108268"/>
                    <a:gd name="connsiteX1" fmla="*/ 70588 w 84906"/>
                    <a:gd name="connsiteY1" fmla="*/ 108268 h 108268"/>
                    <a:gd name="connsiteX2" fmla="*/ 70588 w 84906"/>
                    <a:gd name="connsiteY2" fmla="*/ 57274 h 108268"/>
                    <a:gd name="connsiteX3" fmla="*/ 14319 w 84906"/>
                    <a:gd name="connsiteY3" fmla="*/ 57274 h 108268"/>
                    <a:gd name="connsiteX4" fmla="*/ 14319 w 84906"/>
                    <a:gd name="connsiteY4" fmla="*/ 108268 h 108268"/>
                    <a:gd name="connsiteX5" fmla="*/ 0 w 84906"/>
                    <a:gd name="connsiteY5" fmla="*/ 108268 h 108268"/>
                    <a:gd name="connsiteX6" fmla="*/ 0 w 84906"/>
                    <a:gd name="connsiteY6" fmla="*/ 0 h 108268"/>
                    <a:gd name="connsiteX7" fmla="*/ 14319 w 84906"/>
                    <a:gd name="connsiteY7" fmla="*/ 0 h 108268"/>
                    <a:gd name="connsiteX8" fmla="*/ 14319 w 84906"/>
                    <a:gd name="connsiteY8" fmla="*/ 44463 h 108268"/>
                    <a:gd name="connsiteX9" fmla="*/ 70588 w 84906"/>
                    <a:gd name="connsiteY9" fmla="*/ 44463 h 108268"/>
                    <a:gd name="connsiteX10" fmla="*/ 70588 w 84906"/>
                    <a:gd name="connsiteY10" fmla="*/ 0 h 108268"/>
                    <a:gd name="connsiteX11" fmla="*/ 84906 w 84906"/>
                    <a:gd name="connsiteY11" fmla="*/ 0 h 108268"/>
                    <a:gd name="connsiteX12" fmla="*/ 84906 w 84906"/>
                    <a:gd name="connsiteY12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4906" h="108268">
                      <a:moveTo>
                        <a:pt x="84906" y="108268"/>
                      </a:moveTo>
                      <a:lnTo>
                        <a:pt x="70588" y="108268"/>
                      </a:lnTo>
                      <a:lnTo>
                        <a:pt x="70588" y="57274"/>
                      </a:lnTo>
                      <a:lnTo>
                        <a:pt x="14319" y="57274"/>
                      </a:lnTo>
                      <a:lnTo>
                        <a:pt x="14319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14319" y="0"/>
                      </a:lnTo>
                      <a:lnTo>
                        <a:pt x="14319" y="44463"/>
                      </a:lnTo>
                      <a:lnTo>
                        <a:pt x="70588" y="44463"/>
                      </a:lnTo>
                      <a:lnTo>
                        <a:pt x="70588" y="0"/>
                      </a:lnTo>
                      <a:lnTo>
                        <a:pt x="84906" y="0"/>
                      </a:lnTo>
                      <a:lnTo>
                        <a:pt x="84906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8" name="Полилиния: фигура 17">
                  <a:extLst>
                    <a:ext uri="{FF2B5EF4-FFF2-40B4-BE49-F238E27FC236}">
                      <a16:creationId xmlns:a16="http://schemas.microsoft.com/office/drawing/2014/main" id="{E8D4F96F-1B8D-9A7C-4C82-99E6DD7153BA}"/>
                    </a:ext>
                  </a:extLst>
                </p:cNvPr>
                <p:cNvSpPr/>
                <p:nvPr/>
              </p:nvSpPr>
              <p:spPr>
                <a:xfrm>
                  <a:off x="1340181" y="733396"/>
                  <a:ext cx="82394" cy="108268"/>
                </a:xfrm>
                <a:custGeom>
                  <a:avLst/>
                  <a:gdLst>
                    <a:gd name="connsiteX0" fmla="*/ 0 w 82394"/>
                    <a:gd name="connsiteY0" fmla="*/ 0 h 108268"/>
                    <a:gd name="connsiteX1" fmla="*/ 40444 w 82394"/>
                    <a:gd name="connsiteY1" fmla="*/ 0 h 108268"/>
                    <a:gd name="connsiteX2" fmla="*/ 62801 w 82394"/>
                    <a:gd name="connsiteY2" fmla="*/ 2512 h 108268"/>
                    <a:gd name="connsiteX3" fmla="*/ 77119 w 82394"/>
                    <a:gd name="connsiteY3" fmla="*/ 13314 h 108268"/>
                    <a:gd name="connsiteX4" fmla="*/ 82395 w 82394"/>
                    <a:gd name="connsiteY4" fmla="*/ 31652 h 108268"/>
                    <a:gd name="connsiteX5" fmla="*/ 72095 w 82394"/>
                    <a:gd name="connsiteY5" fmla="*/ 56521 h 108268"/>
                    <a:gd name="connsiteX6" fmla="*/ 41951 w 82394"/>
                    <a:gd name="connsiteY6" fmla="*/ 65061 h 108268"/>
                    <a:gd name="connsiteX7" fmla="*/ 14821 w 82394"/>
                    <a:gd name="connsiteY7" fmla="*/ 65061 h 108268"/>
                    <a:gd name="connsiteX8" fmla="*/ 14821 w 82394"/>
                    <a:gd name="connsiteY8" fmla="*/ 108268 h 108268"/>
                    <a:gd name="connsiteX9" fmla="*/ 502 w 82394"/>
                    <a:gd name="connsiteY9" fmla="*/ 108268 h 108268"/>
                    <a:gd name="connsiteX10" fmla="*/ 502 w 82394"/>
                    <a:gd name="connsiteY10" fmla="*/ 0 h 108268"/>
                    <a:gd name="connsiteX11" fmla="*/ 14319 w 82394"/>
                    <a:gd name="connsiteY11" fmla="*/ 51999 h 108268"/>
                    <a:gd name="connsiteX12" fmla="*/ 41700 w 82394"/>
                    <a:gd name="connsiteY12" fmla="*/ 51999 h 108268"/>
                    <a:gd name="connsiteX13" fmla="*/ 61293 w 82394"/>
                    <a:gd name="connsiteY13" fmla="*/ 46724 h 108268"/>
                    <a:gd name="connsiteX14" fmla="*/ 67071 w 82394"/>
                    <a:gd name="connsiteY14" fmla="*/ 31903 h 108268"/>
                    <a:gd name="connsiteX15" fmla="*/ 63806 w 82394"/>
                    <a:gd name="connsiteY15" fmla="*/ 20347 h 108268"/>
                    <a:gd name="connsiteX16" fmla="*/ 55516 w 82394"/>
                    <a:gd name="connsiteY16" fmla="*/ 14067 h 108268"/>
                    <a:gd name="connsiteX17" fmla="*/ 41197 w 82394"/>
                    <a:gd name="connsiteY17" fmla="*/ 12811 h 108268"/>
                    <a:gd name="connsiteX18" fmla="*/ 14067 w 82394"/>
                    <a:gd name="connsiteY18" fmla="*/ 12811 h 108268"/>
                    <a:gd name="connsiteX19" fmla="*/ 14067 w 82394"/>
                    <a:gd name="connsiteY19" fmla="*/ 51999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2394" h="108268">
                      <a:moveTo>
                        <a:pt x="0" y="0"/>
                      </a:moveTo>
                      <a:lnTo>
                        <a:pt x="40444" y="0"/>
                      </a:lnTo>
                      <a:cubicBezTo>
                        <a:pt x="49236" y="0"/>
                        <a:pt x="56772" y="754"/>
                        <a:pt x="62801" y="2512"/>
                      </a:cubicBezTo>
                      <a:cubicBezTo>
                        <a:pt x="68830" y="4270"/>
                        <a:pt x="73602" y="7787"/>
                        <a:pt x="77119" y="13314"/>
                      </a:cubicBezTo>
                      <a:cubicBezTo>
                        <a:pt x="80636" y="18840"/>
                        <a:pt x="82395" y="24869"/>
                        <a:pt x="82395" y="31652"/>
                      </a:cubicBezTo>
                      <a:cubicBezTo>
                        <a:pt x="82395" y="42453"/>
                        <a:pt x="78878" y="50743"/>
                        <a:pt x="72095" y="56521"/>
                      </a:cubicBezTo>
                      <a:cubicBezTo>
                        <a:pt x="65062" y="62298"/>
                        <a:pt x="55013" y="65061"/>
                        <a:pt x="41951" y="65061"/>
                      </a:cubicBezTo>
                      <a:lnTo>
                        <a:pt x="14821" y="65061"/>
                      </a:lnTo>
                      <a:lnTo>
                        <a:pt x="14821" y="108268"/>
                      </a:lnTo>
                      <a:lnTo>
                        <a:pt x="502" y="108268"/>
                      </a:lnTo>
                      <a:lnTo>
                        <a:pt x="502" y="0"/>
                      </a:lnTo>
                      <a:close/>
                      <a:moveTo>
                        <a:pt x="14319" y="51999"/>
                      </a:moveTo>
                      <a:lnTo>
                        <a:pt x="41700" y="51999"/>
                      </a:lnTo>
                      <a:cubicBezTo>
                        <a:pt x="50994" y="51999"/>
                        <a:pt x="57525" y="50241"/>
                        <a:pt x="61293" y="46724"/>
                      </a:cubicBezTo>
                      <a:cubicBezTo>
                        <a:pt x="65313" y="43207"/>
                        <a:pt x="67071" y="38434"/>
                        <a:pt x="67071" y="31903"/>
                      </a:cubicBezTo>
                      <a:cubicBezTo>
                        <a:pt x="67071" y="27632"/>
                        <a:pt x="66066" y="23613"/>
                        <a:pt x="63806" y="20347"/>
                      </a:cubicBezTo>
                      <a:cubicBezTo>
                        <a:pt x="61545" y="17082"/>
                        <a:pt x="58781" y="14821"/>
                        <a:pt x="55516" y="14067"/>
                      </a:cubicBezTo>
                      <a:cubicBezTo>
                        <a:pt x="52250" y="13063"/>
                        <a:pt x="47477" y="12811"/>
                        <a:pt x="41197" y="12811"/>
                      </a:cubicBezTo>
                      <a:lnTo>
                        <a:pt x="14067" y="12811"/>
                      </a:lnTo>
                      <a:lnTo>
                        <a:pt x="14067" y="51999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9" name="Полилиния: фигура 18">
                  <a:extLst>
                    <a:ext uri="{FF2B5EF4-FFF2-40B4-BE49-F238E27FC236}">
                      <a16:creationId xmlns:a16="http://schemas.microsoft.com/office/drawing/2014/main" id="{2B0A0615-8B6F-0935-3F9E-B70685252254}"/>
                    </a:ext>
                  </a:extLst>
                </p:cNvPr>
                <p:cNvSpPr/>
                <p:nvPr/>
              </p:nvSpPr>
              <p:spPr>
                <a:xfrm>
                  <a:off x="1435889" y="731386"/>
                  <a:ext cx="103746" cy="112036"/>
                </a:xfrm>
                <a:custGeom>
                  <a:avLst/>
                  <a:gdLst>
                    <a:gd name="connsiteX0" fmla="*/ 51999 w 103746"/>
                    <a:gd name="connsiteY0" fmla="*/ 0 h 112036"/>
                    <a:gd name="connsiteX1" fmla="*/ 89177 w 103746"/>
                    <a:gd name="connsiteY1" fmla="*/ 15323 h 112036"/>
                    <a:gd name="connsiteX2" fmla="*/ 103747 w 103746"/>
                    <a:gd name="connsiteY2" fmla="*/ 56018 h 112036"/>
                    <a:gd name="connsiteX3" fmla="*/ 89177 w 103746"/>
                    <a:gd name="connsiteY3" fmla="*/ 96713 h 112036"/>
                    <a:gd name="connsiteX4" fmla="*/ 51999 w 103746"/>
                    <a:gd name="connsiteY4" fmla="*/ 112036 h 112036"/>
                    <a:gd name="connsiteX5" fmla="*/ 14570 w 103746"/>
                    <a:gd name="connsiteY5" fmla="*/ 96713 h 112036"/>
                    <a:gd name="connsiteX6" fmla="*/ 0 w 103746"/>
                    <a:gd name="connsiteY6" fmla="*/ 56269 h 112036"/>
                    <a:gd name="connsiteX7" fmla="*/ 14570 w 103746"/>
                    <a:gd name="connsiteY7" fmla="*/ 15575 h 112036"/>
                    <a:gd name="connsiteX8" fmla="*/ 51999 w 103746"/>
                    <a:gd name="connsiteY8" fmla="*/ 251 h 112036"/>
                    <a:gd name="connsiteX9" fmla="*/ 51999 w 103746"/>
                    <a:gd name="connsiteY9" fmla="*/ 99727 h 112036"/>
                    <a:gd name="connsiteX10" fmla="*/ 78626 w 103746"/>
                    <a:gd name="connsiteY10" fmla="*/ 88172 h 112036"/>
                    <a:gd name="connsiteX11" fmla="*/ 88926 w 103746"/>
                    <a:gd name="connsiteY11" fmla="*/ 56018 h 112036"/>
                    <a:gd name="connsiteX12" fmla="*/ 78626 w 103746"/>
                    <a:gd name="connsiteY12" fmla="*/ 23864 h 112036"/>
                    <a:gd name="connsiteX13" fmla="*/ 52250 w 103746"/>
                    <a:gd name="connsiteY13" fmla="*/ 12309 h 112036"/>
                    <a:gd name="connsiteX14" fmla="*/ 25623 w 103746"/>
                    <a:gd name="connsiteY14" fmla="*/ 23864 h 112036"/>
                    <a:gd name="connsiteX15" fmla="*/ 15072 w 103746"/>
                    <a:gd name="connsiteY15" fmla="*/ 56018 h 112036"/>
                    <a:gd name="connsiteX16" fmla="*/ 25371 w 103746"/>
                    <a:gd name="connsiteY16" fmla="*/ 88172 h 112036"/>
                    <a:gd name="connsiteX17" fmla="*/ 51748 w 103746"/>
                    <a:gd name="connsiteY17" fmla="*/ 99727 h 112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03746" h="112036">
                      <a:moveTo>
                        <a:pt x="51999" y="0"/>
                      </a:moveTo>
                      <a:cubicBezTo>
                        <a:pt x="67071" y="0"/>
                        <a:pt x="79631" y="5024"/>
                        <a:pt x="89177" y="15323"/>
                      </a:cubicBezTo>
                      <a:cubicBezTo>
                        <a:pt x="98723" y="25623"/>
                        <a:pt x="103747" y="39188"/>
                        <a:pt x="103747" y="56018"/>
                      </a:cubicBezTo>
                      <a:cubicBezTo>
                        <a:pt x="103747" y="72849"/>
                        <a:pt x="98974" y="86414"/>
                        <a:pt x="89177" y="96713"/>
                      </a:cubicBezTo>
                      <a:cubicBezTo>
                        <a:pt x="79631" y="107012"/>
                        <a:pt x="67071" y="112036"/>
                        <a:pt x="51999" y="112036"/>
                      </a:cubicBezTo>
                      <a:cubicBezTo>
                        <a:pt x="36927" y="112036"/>
                        <a:pt x="24367" y="107012"/>
                        <a:pt x="14570" y="96713"/>
                      </a:cubicBezTo>
                      <a:cubicBezTo>
                        <a:pt x="4773" y="86414"/>
                        <a:pt x="0" y="72849"/>
                        <a:pt x="0" y="56269"/>
                      </a:cubicBezTo>
                      <a:cubicBezTo>
                        <a:pt x="0" y="39690"/>
                        <a:pt x="4773" y="25874"/>
                        <a:pt x="14570" y="15575"/>
                      </a:cubicBezTo>
                      <a:cubicBezTo>
                        <a:pt x="24367" y="5275"/>
                        <a:pt x="36676" y="251"/>
                        <a:pt x="51999" y="251"/>
                      </a:cubicBezTo>
                      <a:close/>
                      <a:moveTo>
                        <a:pt x="51999" y="99727"/>
                      </a:moveTo>
                      <a:cubicBezTo>
                        <a:pt x="62801" y="99727"/>
                        <a:pt x="71593" y="95959"/>
                        <a:pt x="78626" y="88172"/>
                      </a:cubicBezTo>
                      <a:cubicBezTo>
                        <a:pt x="85660" y="80385"/>
                        <a:pt x="88926" y="69834"/>
                        <a:pt x="88926" y="56018"/>
                      </a:cubicBezTo>
                      <a:cubicBezTo>
                        <a:pt x="88926" y="42202"/>
                        <a:pt x="85409" y="31400"/>
                        <a:pt x="78626" y="23864"/>
                      </a:cubicBezTo>
                      <a:cubicBezTo>
                        <a:pt x="71844" y="16077"/>
                        <a:pt x="63052" y="12309"/>
                        <a:pt x="52250" y="12309"/>
                      </a:cubicBezTo>
                      <a:cubicBezTo>
                        <a:pt x="41448" y="12309"/>
                        <a:pt x="32405" y="16077"/>
                        <a:pt x="25623" y="23864"/>
                      </a:cubicBezTo>
                      <a:cubicBezTo>
                        <a:pt x="18589" y="31652"/>
                        <a:pt x="15072" y="42202"/>
                        <a:pt x="15072" y="56018"/>
                      </a:cubicBezTo>
                      <a:cubicBezTo>
                        <a:pt x="15072" y="69834"/>
                        <a:pt x="18589" y="80385"/>
                        <a:pt x="25371" y="88172"/>
                      </a:cubicBezTo>
                      <a:cubicBezTo>
                        <a:pt x="32154" y="95959"/>
                        <a:pt x="41197" y="99727"/>
                        <a:pt x="51748" y="99727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0" name="Полилиния: фигура 19">
                  <a:extLst>
                    <a:ext uri="{FF2B5EF4-FFF2-40B4-BE49-F238E27FC236}">
                      <a16:creationId xmlns:a16="http://schemas.microsoft.com/office/drawing/2014/main" id="{5B81DF51-2385-091D-5393-9AFF298BFBA2}"/>
                    </a:ext>
                  </a:extLst>
                </p:cNvPr>
                <p:cNvSpPr/>
                <p:nvPr/>
              </p:nvSpPr>
              <p:spPr>
                <a:xfrm>
                  <a:off x="1553703" y="731386"/>
                  <a:ext cx="94703" cy="112036"/>
                </a:xfrm>
                <a:custGeom>
                  <a:avLst/>
                  <a:gdLst>
                    <a:gd name="connsiteX0" fmla="*/ 50241 w 94703"/>
                    <a:gd name="connsiteY0" fmla="*/ 112036 h 112036"/>
                    <a:gd name="connsiteX1" fmla="*/ 13565 w 94703"/>
                    <a:gd name="connsiteY1" fmla="*/ 96964 h 112036"/>
                    <a:gd name="connsiteX2" fmla="*/ 0 w 94703"/>
                    <a:gd name="connsiteY2" fmla="*/ 56018 h 112036"/>
                    <a:gd name="connsiteX3" fmla="*/ 13565 w 94703"/>
                    <a:gd name="connsiteY3" fmla="*/ 15072 h 112036"/>
                    <a:gd name="connsiteX4" fmla="*/ 50241 w 94703"/>
                    <a:gd name="connsiteY4" fmla="*/ 0 h 112036"/>
                    <a:gd name="connsiteX5" fmla="*/ 80385 w 94703"/>
                    <a:gd name="connsiteY5" fmla="*/ 9546 h 112036"/>
                    <a:gd name="connsiteX6" fmla="*/ 94452 w 94703"/>
                    <a:gd name="connsiteY6" fmla="*/ 34666 h 112036"/>
                    <a:gd name="connsiteX7" fmla="*/ 79631 w 94703"/>
                    <a:gd name="connsiteY7" fmla="*/ 34666 h 112036"/>
                    <a:gd name="connsiteX8" fmla="*/ 70839 w 94703"/>
                    <a:gd name="connsiteY8" fmla="*/ 18338 h 112036"/>
                    <a:gd name="connsiteX9" fmla="*/ 50743 w 94703"/>
                    <a:gd name="connsiteY9" fmla="*/ 12309 h 112036"/>
                    <a:gd name="connsiteX10" fmla="*/ 24618 w 94703"/>
                    <a:gd name="connsiteY10" fmla="*/ 23613 h 112036"/>
                    <a:gd name="connsiteX11" fmla="*/ 15072 w 94703"/>
                    <a:gd name="connsiteY11" fmla="*/ 56018 h 112036"/>
                    <a:gd name="connsiteX12" fmla="*/ 24618 w 94703"/>
                    <a:gd name="connsiteY12" fmla="*/ 88423 h 112036"/>
                    <a:gd name="connsiteX13" fmla="*/ 50492 w 94703"/>
                    <a:gd name="connsiteY13" fmla="*/ 99727 h 112036"/>
                    <a:gd name="connsiteX14" fmla="*/ 71090 w 94703"/>
                    <a:gd name="connsiteY14" fmla="*/ 93447 h 112036"/>
                    <a:gd name="connsiteX15" fmla="*/ 79883 w 94703"/>
                    <a:gd name="connsiteY15" fmla="*/ 75863 h 112036"/>
                    <a:gd name="connsiteX16" fmla="*/ 94703 w 94703"/>
                    <a:gd name="connsiteY16" fmla="*/ 75863 h 112036"/>
                    <a:gd name="connsiteX17" fmla="*/ 81139 w 94703"/>
                    <a:gd name="connsiteY17" fmla="*/ 102491 h 112036"/>
                    <a:gd name="connsiteX18" fmla="*/ 50743 w 94703"/>
                    <a:gd name="connsiteY18" fmla="*/ 112036 h 112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94703" h="112036">
                      <a:moveTo>
                        <a:pt x="50241" y="112036"/>
                      </a:moveTo>
                      <a:cubicBezTo>
                        <a:pt x="34917" y="112036"/>
                        <a:pt x="22608" y="107012"/>
                        <a:pt x="13565" y="96964"/>
                      </a:cubicBezTo>
                      <a:cubicBezTo>
                        <a:pt x="4522" y="86916"/>
                        <a:pt x="0" y="73351"/>
                        <a:pt x="0" y="56018"/>
                      </a:cubicBezTo>
                      <a:cubicBezTo>
                        <a:pt x="0" y="38685"/>
                        <a:pt x="4522" y="25120"/>
                        <a:pt x="13565" y="15072"/>
                      </a:cubicBezTo>
                      <a:cubicBezTo>
                        <a:pt x="22608" y="5024"/>
                        <a:pt x="34917" y="0"/>
                        <a:pt x="50241" y="0"/>
                      </a:cubicBezTo>
                      <a:cubicBezTo>
                        <a:pt x="62047" y="0"/>
                        <a:pt x="72095" y="3266"/>
                        <a:pt x="80385" y="9546"/>
                      </a:cubicBezTo>
                      <a:cubicBezTo>
                        <a:pt x="88675" y="15826"/>
                        <a:pt x="93196" y="24367"/>
                        <a:pt x="94452" y="34666"/>
                      </a:cubicBezTo>
                      <a:lnTo>
                        <a:pt x="79631" y="34666"/>
                      </a:lnTo>
                      <a:cubicBezTo>
                        <a:pt x="79129" y="27883"/>
                        <a:pt x="76114" y="22357"/>
                        <a:pt x="70839" y="18338"/>
                      </a:cubicBezTo>
                      <a:cubicBezTo>
                        <a:pt x="65564" y="14319"/>
                        <a:pt x="58781" y="12309"/>
                        <a:pt x="50743" y="12309"/>
                      </a:cubicBezTo>
                      <a:cubicBezTo>
                        <a:pt x="39690" y="12309"/>
                        <a:pt x="31149" y="16077"/>
                        <a:pt x="24618" y="23613"/>
                      </a:cubicBezTo>
                      <a:cubicBezTo>
                        <a:pt x="18087" y="31149"/>
                        <a:pt x="15072" y="41951"/>
                        <a:pt x="15072" y="56018"/>
                      </a:cubicBezTo>
                      <a:cubicBezTo>
                        <a:pt x="15072" y="70086"/>
                        <a:pt x="18338" y="80887"/>
                        <a:pt x="24618" y="88423"/>
                      </a:cubicBezTo>
                      <a:cubicBezTo>
                        <a:pt x="30898" y="95959"/>
                        <a:pt x="39690" y="99727"/>
                        <a:pt x="50492" y="99727"/>
                      </a:cubicBezTo>
                      <a:cubicBezTo>
                        <a:pt x="59033" y="99727"/>
                        <a:pt x="65815" y="97718"/>
                        <a:pt x="71090" y="93447"/>
                      </a:cubicBezTo>
                      <a:cubicBezTo>
                        <a:pt x="76366" y="89428"/>
                        <a:pt x="79129" y="83399"/>
                        <a:pt x="79883" y="75863"/>
                      </a:cubicBezTo>
                      <a:lnTo>
                        <a:pt x="94703" y="75863"/>
                      </a:lnTo>
                      <a:cubicBezTo>
                        <a:pt x="93699" y="87418"/>
                        <a:pt x="89177" y="96211"/>
                        <a:pt x="81139" y="102491"/>
                      </a:cubicBezTo>
                      <a:cubicBezTo>
                        <a:pt x="73100" y="108771"/>
                        <a:pt x="63052" y="112036"/>
                        <a:pt x="50743" y="112036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1" name="Полилиния: фигура 20">
                  <a:extLst>
                    <a:ext uri="{FF2B5EF4-FFF2-40B4-BE49-F238E27FC236}">
                      <a16:creationId xmlns:a16="http://schemas.microsoft.com/office/drawing/2014/main" id="{DE6BF777-091F-88F5-5481-90703931BA2F}"/>
                    </a:ext>
                  </a:extLst>
                </p:cNvPr>
                <p:cNvSpPr/>
                <p:nvPr/>
              </p:nvSpPr>
              <p:spPr>
                <a:xfrm>
                  <a:off x="1662725" y="731386"/>
                  <a:ext cx="94703" cy="112036"/>
                </a:xfrm>
                <a:custGeom>
                  <a:avLst/>
                  <a:gdLst>
                    <a:gd name="connsiteX0" fmla="*/ 50241 w 94703"/>
                    <a:gd name="connsiteY0" fmla="*/ 112036 h 112036"/>
                    <a:gd name="connsiteX1" fmla="*/ 13565 w 94703"/>
                    <a:gd name="connsiteY1" fmla="*/ 96964 h 112036"/>
                    <a:gd name="connsiteX2" fmla="*/ 0 w 94703"/>
                    <a:gd name="connsiteY2" fmla="*/ 56018 h 112036"/>
                    <a:gd name="connsiteX3" fmla="*/ 13565 w 94703"/>
                    <a:gd name="connsiteY3" fmla="*/ 15072 h 112036"/>
                    <a:gd name="connsiteX4" fmla="*/ 50241 w 94703"/>
                    <a:gd name="connsiteY4" fmla="*/ 0 h 112036"/>
                    <a:gd name="connsiteX5" fmla="*/ 80385 w 94703"/>
                    <a:gd name="connsiteY5" fmla="*/ 9546 h 112036"/>
                    <a:gd name="connsiteX6" fmla="*/ 94452 w 94703"/>
                    <a:gd name="connsiteY6" fmla="*/ 34666 h 112036"/>
                    <a:gd name="connsiteX7" fmla="*/ 79631 w 94703"/>
                    <a:gd name="connsiteY7" fmla="*/ 34666 h 112036"/>
                    <a:gd name="connsiteX8" fmla="*/ 70839 w 94703"/>
                    <a:gd name="connsiteY8" fmla="*/ 18338 h 112036"/>
                    <a:gd name="connsiteX9" fmla="*/ 50743 w 94703"/>
                    <a:gd name="connsiteY9" fmla="*/ 12309 h 112036"/>
                    <a:gd name="connsiteX10" fmla="*/ 24618 w 94703"/>
                    <a:gd name="connsiteY10" fmla="*/ 23613 h 112036"/>
                    <a:gd name="connsiteX11" fmla="*/ 15072 w 94703"/>
                    <a:gd name="connsiteY11" fmla="*/ 56018 h 112036"/>
                    <a:gd name="connsiteX12" fmla="*/ 24618 w 94703"/>
                    <a:gd name="connsiteY12" fmla="*/ 88423 h 112036"/>
                    <a:gd name="connsiteX13" fmla="*/ 50492 w 94703"/>
                    <a:gd name="connsiteY13" fmla="*/ 99727 h 112036"/>
                    <a:gd name="connsiteX14" fmla="*/ 71090 w 94703"/>
                    <a:gd name="connsiteY14" fmla="*/ 93447 h 112036"/>
                    <a:gd name="connsiteX15" fmla="*/ 79882 w 94703"/>
                    <a:gd name="connsiteY15" fmla="*/ 75863 h 112036"/>
                    <a:gd name="connsiteX16" fmla="*/ 94703 w 94703"/>
                    <a:gd name="connsiteY16" fmla="*/ 75863 h 112036"/>
                    <a:gd name="connsiteX17" fmla="*/ 81138 w 94703"/>
                    <a:gd name="connsiteY17" fmla="*/ 102491 h 112036"/>
                    <a:gd name="connsiteX18" fmla="*/ 50743 w 94703"/>
                    <a:gd name="connsiteY18" fmla="*/ 112036 h 112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94703" h="112036">
                      <a:moveTo>
                        <a:pt x="50241" y="112036"/>
                      </a:moveTo>
                      <a:cubicBezTo>
                        <a:pt x="34917" y="112036"/>
                        <a:pt x="22608" y="107012"/>
                        <a:pt x="13565" y="96964"/>
                      </a:cubicBezTo>
                      <a:cubicBezTo>
                        <a:pt x="4522" y="86916"/>
                        <a:pt x="0" y="73351"/>
                        <a:pt x="0" y="56018"/>
                      </a:cubicBezTo>
                      <a:cubicBezTo>
                        <a:pt x="0" y="38685"/>
                        <a:pt x="4522" y="25120"/>
                        <a:pt x="13565" y="15072"/>
                      </a:cubicBezTo>
                      <a:cubicBezTo>
                        <a:pt x="22608" y="5024"/>
                        <a:pt x="34917" y="0"/>
                        <a:pt x="50241" y="0"/>
                      </a:cubicBezTo>
                      <a:cubicBezTo>
                        <a:pt x="62047" y="0"/>
                        <a:pt x="72095" y="3266"/>
                        <a:pt x="80385" y="9546"/>
                      </a:cubicBezTo>
                      <a:cubicBezTo>
                        <a:pt x="88675" y="15826"/>
                        <a:pt x="93196" y="24367"/>
                        <a:pt x="94452" y="34666"/>
                      </a:cubicBezTo>
                      <a:lnTo>
                        <a:pt x="79631" y="34666"/>
                      </a:lnTo>
                      <a:cubicBezTo>
                        <a:pt x="79129" y="27883"/>
                        <a:pt x="76114" y="22357"/>
                        <a:pt x="70839" y="18338"/>
                      </a:cubicBezTo>
                      <a:cubicBezTo>
                        <a:pt x="65564" y="14319"/>
                        <a:pt x="58781" y="12309"/>
                        <a:pt x="50743" y="12309"/>
                      </a:cubicBezTo>
                      <a:cubicBezTo>
                        <a:pt x="39690" y="12309"/>
                        <a:pt x="31149" y="16077"/>
                        <a:pt x="24618" y="23613"/>
                      </a:cubicBezTo>
                      <a:cubicBezTo>
                        <a:pt x="18087" y="31149"/>
                        <a:pt x="15072" y="41951"/>
                        <a:pt x="15072" y="56018"/>
                      </a:cubicBezTo>
                      <a:cubicBezTo>
                        <a:pt x="15072" y="70086"/>
                        <a:pt x="18338" y="80887"/>
                        <a:pt x="24618" y="88423"/>
                      </a:cubicBezTo>
                      <a:cubicBezTo>
                        <a:pt x="30898" y="95959"/>
                        <a:pt x="39690" y="99727"/>
                        <a:pt x="50492" y="99727"/>
                      </a:cubicBezTo>
                      <a:cubicBezTo>
                        <a:pt x="59033" y="99727"/>
                        <a:pt x="65815" y="97718"/>
                        <a:pt x="71090" y="93447"/>
                      </a:cubicBezTo>
                      <a:cubicBezTo>
                        <a:pt x="76366" y="89428"/>
                        <a:pt x="79129" y="83399"/>
                        <a:pt x="79882" y="75863"/>
                      </a:cubicBezTo>
                      <a:lnTo>
                        <a:pt x="94703" y="75863"/>
                      </a:lnTo>
                      <a:cubicBezTo>
                        <a:pt x="93699" y="87418"/>
                        <a:pt x="89177" y="96211"/>
                        <a:pt x="81138" y="102491"/>
                      </a:cubicBezTo>
                      <a:cubicBezTo>
                        <a:pt x="73100" y="108771"/>
                        <a:pt x="63052" y="112036"/>
                        <a:pt x="50743" y="112036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2" name="Полилиния: фигура 21">
                  <a:extLst>
                    <a:ext uri="{FF2B5EF4-FFF2-40B4-BE49-F238E27FC236}">
                      <a16:creationId xmlns:a16="http://schemas.microsoft.com/office/drawing/2014/main" id="{38DD477A-0F66-02B2-1919-4B9D5A0844D3}"/>
                    </a:ext>
                  </a:extLst>
                </p:cNvPr>
                <p:cNvSpPr/>
                <p:nvPr/>
              </p:nvSpPr>
              <p:spPr>
                <a:xfrm>
                  <a:off x="1777023" y="733144"/>
                  <a:ext cx="84906" cy="108268"/>
                </a:xfrm>
                <a:custGeom>
                  <a:avLst/>
                  <a:gdLst>
                    <a:gd name="connsiteX0" fmla="*/ 84907 w 84906"/>
                    <a:gd name="connsiteY0" fmla="*/ 108268 h 108268"/>
                    <a:gd name="connsiteX1" fmla="*/ 71342 w 84906"/>
                    <a:gd name="connsiteY1" fmla="*/ 108268 h 108268"/>
                    <a:gd name="connsiteX2" fmla="*/ 71342 w 84906"/>
                    <a:gd name="connsiteY2" fmla="*/ 21352 h 108268"/>
                    <a:gd name="connsiteX3" fmla="*/ 14570 w 84906"/>
                    <a:gd name="connsiteY3" fmla="*/ 108268 h 108268"/>
                    <a:gd name="connsiteX4" fmla="*/ 0 w 84906"/>
                    <a:gd name="connsiteY4" fmla="*/ 108268 h 108268"/>
                    <a:gd name="connsiteX5" fmla="*/ 0 w 84906"/>
                    <a:gd name="connsiteY5" fmla="*/ 0 h 108268"/>
                    <a:gd name="connsiteX6" fmla="*/ 13565 w 84906"/>
                    <a:gd name="connsiteY6" fmla="*/ 0 h 108268"/>
                    <a:gd name="connsiteX7" fmla="*/ 13565 w 84906"/>
                    <a:gd name="connsiteY7" fmla="*/ 86916 h 108268"/>
                    <a:gd name="connsiteX8" fmla="*/ 70337 w 84906"/>
                    <a:gd name="connsiteY8" fmla="*/ 0 h 108268"/>
                    <a:gd name="connsiteX9" fmla="*/ 84907 w 84906"/>
                    <a:gd name="connsiteY9" fmla="*/ 0 h 108268"/>
                    <a:gd name="connsiteX10" fmla="*/ 84907 w 84906"/>
                    <a:gd name="connsiteY10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4906" h="108268">
                      <a:moveTo>
                        <a:pt x="84907" y="108268"/>
                      </a:moveTo>
                      <a:lnTo>
                        <a:pt x="71342" y="108268"/>
                      </a:lnTo>
                      <a:lnTo>
                        <a:pt x="71342" y="21352"/>
                      </a:lnTo>
                      <a:lnTo>
                        <a:pt x="14570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13565" y="0"/>
                      </a:lnTo>
                      <a:lnTo>
                        <a:pt x="13565" y="86916"/>
                      </a:lnTo>
                      <a:lnTo>
                        <a:pt x="70337" y="0"/>
                      </a:lnTo>
                      <a:lnTo>
                        <a:pt x="84907" y="0"/>
                      </a:lnTo>
                      <a:lnTo>
                        <a:pt x="84907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3" name="Полилиния: фигура 22">
                  <a:extLst>
                    <a:ext uri="{FF2B5EF4-FFF2-40B4-BE49-F238E27FC236}">
                      <a16:creationId xmlns:a16="http://schemas.microsoft.com/office/drawing/2014/main" id="{C4FF2A97-E198-0881-2E6E-C56B51D7DBB1}"/>
                    </a:ext>
                  </a:extLst>
                </p:cNvPr>
                <p:cNvSpPr/>
                <p:nvPr/>
              </p:nvSpPr>
              <p:spPr>
                <a:xfrm>
                  <a:off x="1886045" y="733144"/>
                  <a:ext cx="84906" cy="108268"/>
                </a:xfrm>
                <a:custGeom>
                  <a:avLst/>
                  <a:gdLst>
                    <a:gd name="connsiteX0" fmla="*/ 84907 w 84906"/>
                    <a:gd name="connsiteY0" fmla="*/ 108268 h 108268"/>
                    <a:gd name="connsiteX1" fmla="*/ 71342 w 84906"/>
                    <a:gd name="connsiteY1" fmla="*/ 108268 h 108268"/>
                    <a:gd name="connsiteX2" fmla="*/ 71342 w 84906"/>
                    <a:gd name="connsiteY2" fmla="*/ 21352 h 108268"/>
                    <a:gd name="connsiteX3" fmla="*/ 14570 w 84906"/>
                    <a:gd name="connsiteY3" fmla="*/ 108268 h 108268"/>
                    <a:gd name="connsiteX4" fmla="*/ 0 w 84906"/>
                    <a:gd name="connsiteY4" fmla="*/ 108268 h 108268"/>
                    <a:gd name="connsiteX5" fmla="*/ 0 w 84906"/>
                    <a:gd name="connsiteY5" fmla="*/ 0 h 108268"/>
                    <a:gd name="connsiteX6" fmla="*/ 13565 w 84906"/>
                    <a:gd name="connsiteY6" fmla="*/ 0 h 108268"/>
                    <a:gd name="connsiteX7" fmla="*/ 13565 w 84906"/>
                    <a:gd name="connsiteY7" fmla="*/ 86916 h 108268"/>
                    <a:gd name="connsiteX8" fmla="*/ 70337 w 84906"/>
                    <a:gd name="connsiteY8" fmla="*/ 0 h 108268"/>
                    <a:gd name="connsiteX9" fmla="*/ 84907 w 84906"/>
                    <a:gd name="connsiteY9" fmla="*/ 0 h 108268"/>
                    <a:gd name="connsiteX10" fmla="*/ 84907 w 84906"/>
                    <a:gd name="connsiteY10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4906" h="108268">
                      <a:moveTo>
                        <a:pt x="84907" y="108268"/>
                      </a:moveTo>
                      <a:lnTo>
                        <a:pt x="71342" y="108268"/>
                      </a:lnTo>
                      <a:lnTo>
                        <a:pt x="71342" y="21352"/>
                      </a:lnTo>
                      <a:lnTo>
                        <a:pt x="14570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13565" y="0"/>
                      </a:lnTo>
                      <a:lnTo>
                        <a:pt x="13565" y="86916"/>
                      </a:lnTo>
                      <a:lnTo>
                        <a:pt x="70337" y="0"/>
                      </a:lnTo>
                      <a:lnTo>
                        <a:pt x="84907" y="0"/>
                      </a:lnTo>
                      <a:lnTo>
                        <a:pt x="84907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485460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0B1598E-D9F5-4A11-9CDD-0BCCAA497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0664" y="1963682"/>
            <a:ext cx="9925048" cy="2140847"/>
          </a:xfrm>
          <a:prstGeom prst="rect">
            <a:avLst/>
          </a:prstGeom>
        </p:spPr>
      </p:pic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F8F645D-EF7C-7FE0-1D20-DE1C55A6D2E5}"/>
              </a:ext>
            </a:extLst>
          </p:cNvPr>
          <p:cNvSpPr/>
          <p:nvPr/>
        </p:nvSpPr>
        <p:spPr>
          <a:xfrm>
            <a:off x="986036" y="5949813"/>
            <a:ext cx="2444559" cy="543062"/>
          </a:xfrm>
          <a:prstGeom prst="roundRect">
            <a:avLst>
              <a:gd name="adj" fmla="val 50000"/>
            </a:avLst>
          </a:prstGeom>
          <a:solidFill>
            <a:srgbClr val="099A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9B3E91BF-A497-CB0E-76F3-A8F37381B027}"/>
              </a:ext>
            </a:extLst>
          </p:cNvPr>
          <p:cNvSpPr/>
          <p:nvPr/>
        </p:nvSpPr>
        <p:spPr>
          <a:xfrm>
            <a:off x="3537367" y="5949813"/>
            <a:ext cx="3776579" cy="543062"/>
          </a:xfrm>
          <a:prstGeom prst="roundRect">
            <a:avLst>
              <a:gd name="adj" fmla="val 50000"/>
            </a:avLst>
          </a:prstGeom>
          <a:solidFill>
            <a:srgbClr val="099A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49F81F-A274-4AEC-9D05-4BCF4336E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EB8C-06A6-4CEE-8757-769B3E324293}" type="slidenum">
              <a:rPr lang="ru-RU" smtClean="0"/>
              <a:t>2</a:t>
            </a:fld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3A4F280-B48A-94E4-4989-649BAE4E995C}"/>
              </a:ext>
            </a:extLst>
          </p:cNvPr>
          <p:cNvSpPr txBox="1">
            <a:spLocks/>
          </p:cNvSpPr>
          <p:nvPr/>
        </p:nvSpPr>
        <p:spPr>
          <a:xfrm>
            <a:off x="634367" y="-5201"/>
            <a:ext cx="9701938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ЭТАПЫ ЖИЗНЕННОГО ЦИКЛА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DB1AB5F4-7D00-F216-0E7F-1AD17CDEF336}"/>
              </a:ext>
            </a:extLst>
          </p:cNvPr>
          <p:cNvSpPr txBox="1">
            <a:spLocks/>
          </p:cNvSpPr>
          <p:nvPr/>
        </p:nvSpPr>
        <p:spPr>
          <a:xfrm>
            <a:off x="1127804" y="6088423"/>
            <a:ext cx="2187220" cy="4044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ru-RU" sz="1400" kern="1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Зависимость от других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EAB99248-7313-F857-8EF3-7FCA05F67C21}"/>
              </a:ext>
            </a:extLst>
          </p:cNvPr>
          <p:cNvSpPr txBox="1">
            <a:spLocks/>
          </p:cNvSpPr>
          <p:nvPr/>
        </p:nvSpPr>
        <p:spPr>
          <a:xfrm rot="16200000">
            <a:off x="-158234" y="3047276"/>
            <a:ext cx="2182719" cy="597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800"/>
              </a:lnSpc>
              <a:buFont typeface="Arial" panose="020B0604020202020204" pitchFamily="34" charset="0"/>
              <a:buNone/>
            </a:pPr>
            <a:r>
              <a:rPr lang="ru-RU" sz="1600" b="1" kern="100" dirty="0">
                <a:solidFill>
                  <a:srgbClr val="14102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Уровень жизни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7860ABA5-9828-3215-7845-CEAC276F3A76}"/>
              </a:ext>
            </a:extLst>
          </p:cNvPr>
          <p:cNvSpPr txBox="1">
            <a:spLocks/>
          </p:cNvSpPr>
          <p:nvPr/>
        </p:nvSpPr>
        <p:spPr>
          <a:xfrm>
            <a:off x="3689690" y="5977425"/>
            <a:ext cx="4198855" cy="5154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ru-RU" sz="1400" kern="1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Активный заработок и формирование </a:t>
            </a:r>
            <a:br>
              <a:rPr lang="ru-RU" sz="1400" kern="1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400" kern="1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Деньги = сбережения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9615A3AD-4639-6A18-BD6F-BB0C4EB54D5C}"/>
              </a:ext>
            </a:extLst>
          </p:cNvPr>
          <p:cNvSpPr txBox="1">
            <a:spLocks/>
          </p:cNvSpPr>
          <p:nvPr/>
        </p:nvSpPr>
        <p:spPr>
          <a:xfrm>
            <a:off x="1929853" y="1096841"/>
            <a:ext cx="482672" cy="5154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en-US" sz="1400" b="1" kern="100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|</a:t>
            </a:r>
            <a:endParaRPr lang="ru-RU" sz="1400" b="1" kern="100" dirty="0"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6DEAE089-83E4-8CCC-C8B1-36CF1E005162}"/>
              </a:ext>
            </a:extLst>
          </p:cNvPr>
          <p:cNvSpPr txBox="1">
            <a:spLocks/>
          </p:cNvSpPr>
          <p:nvPr/>
        </p:nvSpPr>
        <p:spPr>
          <a:xfrm>
            <a:off x="5733497" y="1106186"/>
            <a:ext cx="482672" cy="5154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en-US" sz="1400" b="1" kern="100" spc="-300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||</a:t>
            </a:r>
            <a:endParaRPr lang="ru-RU" sz="1400" b="1" kern="100" spc="-300" dirty="0"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8510EEA0-D7E9-8280-4EDF-13CF821F878A}"/>
              </a:ext>
            </a:extLst>
          </p:cNvPr>
          <p:cNvSpPr txBox="1">
            <a:spLocks/>
          </p:cNvSpPr>
          <p:nvPr/>
        </p:nvSpPr>
        <p:spPr>
          <a:xfrm>
            <a:off x="9180569" y="1106186"/>
            <a:ext cx="482672" cy="5154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en-US" sz="1400" b="1" kern="100" spc="-300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|||</a:t>
            </a:r>
            <a:endParaRPr lang="ru-RU" sz="1400" b="1" kern="100" spc="-300" dirty="0"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215F8BD0-0D50-2DA8-BBC7-EAAE9D980C22}"/>
              </a:ext>
            </a:extLst>
          </p:cNvPr>
          <p:cNvSpPr/>
          <p:nvPr/>
        </p:nvSpPr>
        <p:spPr>
          <a:xfrm>
            <a:off x="7674181" y="5949813"/>
            <a:ext cx="1653627" cy="543062"/>
          </a:xfrm>
          <a:prstGeom prst="roundRect">
            <a:avLst>
              <a:gd name="adj" fmla="val 50000"/>
            </a:avLst>
          </a:prstGeom>
          <a:solidFill>
            <a:srgbClr val="099A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A24334C5-7F3A-1DC7-74DD-2CAE3A07FAEB}"/>
              </a:ext>
            </a:extLst>
          </p:cNvPr>
          <p:cNvSpPr txBox="1">
            <a:spLocks/>
          </p:cNvSpPr>
          <p:nvPr/>
        </p:nvSpPr>
        <p:spPr>
          <a:xfrm>
            <a:off x="7815949" y="6088423"/>
            <a:ext cx="2187220" cy="3666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ru-RU" sz="1400" kern="1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Траты на себя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5A4F85E1-1514-CE0D-A08D-54649AAECF09}"/>
              </a:ext>
            </a:extLst>
          </p:cNvPr>
          <p:cNvSpPr/>
          <p:nvPr/>
        </p:nvSpPr>
        <p:spPr>
          <a:xfrm>
            <a:off x="9497709" y="5949813"/>
            <a:ext cx="2233324" cy="543062"/>
          </a:xfrm>
          <a:prstGeom prst="roundRect">
            <a:avLst>
              <a:gd name="adj" fmla="val 50000"/>
            </a:avLst>
          </a:prstGeom>
          <a:solidFill>
            <a:srgbClr val="3A76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67006375-A810-E201-F05E-94F986D60470}"/>
              </a:ext>
            </a:extLst>
          </p:cNvPr>
          <p:cNvSpPr txBox="1">
            <a:spLocks/>
          </p:cNvSpPr>
          <p:nvPr/>
        </p:nvSpPr>
        <p:spPr>
          <a:xfrm>
            <a:off x="9614250" y="5984523"/>
            <a:ext cx="2000240" cy="7012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ru-RU" sz="1400" b="1" kern="1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Возраст</a:t>
            </a:r>
            <a:br>
              <a:rPr lang="ru-RU" sz="1400" b="1" kern="1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400" kern="1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Деньги = подарок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80C20282-720D-6C08-CC8A-8D2879910591}"/>
              </a:ext>
            </a:extLst>
          </p:cNvPr>
          <p:cNvCxnSpPr/>
          <p:nvPr/>
        </p:nvCxnSpPr>
        <p:spPr>
          <a:xfrm>
            <a:off x="1030861" y="1314478"/>
            <a:ext cx="0" cy="4512581"/>
          </a:xfrm>
          <a:prstGeom prst="line">
            <a:avLst/>
          </a:prstGeom>
          <a:ln>
            <a:solidFill>
              <a:srgbClr val="F2673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618627C1-0A42-32E0-7A63-1D3A9A73EF12}"/>
              </a:ext>
            </a:extLst>
          </p:cNvPr>
          <p:cNvCxnSpPr/>
          <p:nvPr/>
        </p:nvCxnSpPr>
        <p:spPr>
          <a:xfrm>
            <a:off x="1023940" y="5832816"/>
            <a:ext cx="10668083" cy="0"/>
          </a:xfrm>
          <a:prstGeom prst="line">
            <a:avLst/>
          </a:prstGeom>
          <a:ln>
            <a:solidFill>
              <a:srgbClr val="F2673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24AAFB60-E7C6-EF12-C86F-028CFABE9B19}"/>
              </a:ext>
            </a:extLst>
          </p:cNvPr>
          <p:cNvCxnSpPr>
            <a:cxnSpLocks/>
          </p:cNvCxnSpPr>
          <p:nvPr/>
        </p:nvCxnSpPr>
        <p:spPr>
          <a:xfrm flipV="1">
            <a:off x="3495327" y="1746309"/>
            <a:ext cx="0" cy="4078189"/>
          </a:xfrm>
          <a:prstGeom prst="line">
            <a:avLst/>
          </a:prstGeom>
          <a:ln>
            <a:solidFill>
              <a:srgbClr val="099A85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242BC8E8-D064-709F-BBB2-27B560209B54}"/>
              </a:ext>
            </a:extLst>
          </p:cNvPr>
          <p:cNvCxnSpPr>
            <a:cxnSpLocks/>
          </p:cNvCxnSpPr>
          <p:nvPr/>
        </p:nvCxnSpPr>
        <p:spPr>
          <a:xfrm flipV="1">
            <a:off x="4953907" y="1746309"/>
            <a:ext cx="0" cy="4078189"/>
          </a:xfrm>
          <a:prstGeom prst="line">
            <a:avLst/>
          </a:prstGeom>
          <a:ln>
            <a:solidFill>
              <a:srgbClr val="099A85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5B99725A-A94B-F9FE-6CA1-9EFD3082210F}"/>
              </a:ext>
            </a:extLst>
          </p:cNvPr>
          <p:cNvCxnSpPr>
            <a:cxnSpLocks/>
          </p:cNvCxnSpPr>
          <p:nvPr/>
        </p:nvCxnSpPr>
        <p:spPr>
          <a:xfrm flipV="1">
            <a:off x="6488315" y="1746309"/>
            <a:ext cx="0" cy="4078189"/>
          </a:xfrm>
          <a:prstGeom prst="line">
            <a:avLst/>
          </a:prstGeom>
          <a:ln>
            <a:solidFill>
              <a:srgbClr val="099A85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221D2483-4B9A-FB2F-72D6-0C870457B632}"/>
              </a:ext>
            </a:extLst>
          </p:cNvPr>
          <p:cNvCxnSpPr>
            <a:cxnSpLocks/>
          </p:cNvCxnSpPr>
          <p:nvPr/>
        </p:nvCxnSpPr>
        <p:spPr>
          <a:xfrm flipV="1">
            <a:off x="8488031" y="1746309"/>
            <a:ext cx="0" cy="4078189"/>
          </a:xfrm>
          <a:prstGeom prst="line">
            <a:avLst/>
          </a:prstGeom>
          <a:ln>
            <a:solidFill>
              <a:srgbClr val="099A85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Левая фигурная скобка 32">
            <a:extLst>
              <a:ext uri="{FF2B5EF4-FFF2-40B4-BE49-F238E27FC236}">
                <a16:creationId xmlns:a16="http://schemas.microsoft.com/office/drawing/2014/main" id="{F55FADED-0271-7380-9FDE-386E8BAB14BA}"/>
              </a:ext>
            </a:extLst>
          </p:cNvPr>
          <p:cNvSpPr/>
          <p:nvPr/>
        </p:nvSpPr>
        <p:spPr>
          <a:xfrm rot="5400000">
            <a:off x="5866460" y="-913496"/>
            <a:ext cx="250438" cy="4992705"/>
          </a:xfrm>
          <a:prstGeom prst="leftBrace">
            <a:avLst>
              <a:gd name="adj1" fmla="val 36131"/>
              <a:gd name="adj2" fmla="val 50000"/>
            </a:avLst>
          </a:prstGeom>
          <a:ln>
            <a:solidFill>
              <a:srgbClr val="099A8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965E7D6-1ED6-1D4A-1DF2-206B466D29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628376" y="4240687"/>
            <a:ext cx="1200150" cy="150495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56F510C8-B698-7393-F229-492E75E311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771895" y="4116862"/>
            <a:ext cx="876300" cy="1628775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405EF7F3-9A2C-6847-028C-4CC6DE3604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055619" y="4307362"/>
            <a:ext cx="1362075" cy="1438275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FC64B80D-AB4F-1657-34E2-AB1DD74E34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6800284" y="4307362"/>
            <a:ext cx="1419225" cy="1438275"/>
          </a:xfrm>
          <a:prstGeom prst="rect">
            <a:avLst/>
          </a:prstGeom>
        </p:spPr>
      </p:pic>
      <p:grpSp>
        <p:nvGrpSpPr>
          <p:cNvPr id="182" name="Группа 181">
            <a:extLst>
              <a:ext uri="{FF2B5EF4-FFF2-40B4-BE49-F238E27FC236}">
                <a16:creationId xmlns:a16="http://schemas.microsoft.com/office/drawing/2014/main" id="{561D1425-85C5-6A31-AC78-1FA0266C70C8}"/>
              </a:ext>
            </a:extLst>
          </p:cNvPr>
          <p:cNvGrpSpPr/>
          <p:nvPr/>
        </p:nvGrpSpPr>
        <p:grpSpPr>
          <a:xfrm>
            <a:off x="8913061" y="4318087"/>
            <a:ext cx="1132472" cy="1428120"/>
            <a:chOff x="8913061" y="4318087"/>
            <a:chExt cx="1132472" cy="1428120"/>
          </a:xfrm>
        </p:grpSpPr>
        <p:sp>
          <p:nvSpPr>
            <p:cNvPr id="181" name="Полилиния: фигура 180">
              <a:extLst>
                <a:ext uri="{FF2B5EF4-FFF2-40B4-BE49-F238E27FC236}">
                  <a16:creationId xmlns:a16="http://schemas.microsoft.com/office/drawing/2014/main" id="{B95B6747-CCE6-1BC6-0080-F6AA69E9DEFD}"/>
                </a:ext>
              </a:extLst>
            </p:cNvPr>
            <p:cNvSpPr/>
            <p:nvPr/>
          </p:nvSpPr>
          <p:spPr>
            <a:xfrm flipH="1">
              <a:off x="8913061" y="5082107"/>
              <a:ext cx="72669" cy="131815"/>
            </a:xfrm>
            <a:custGeom>
              <a:avLst/>
              <a:gdLst>
                <a:gd name="connsiteX0" fmla="*/ 65391 w 72669"/>
                <a:gd name="connsiteY0" fmla="*/ 92220 h 131815"/>
                <a:gd name="connsiteX1" fmla="*/ 45198 w 72669"/>
                <a:gd name="connsiteY1" fmla="*/ 131558 h 131815"/>
                <a:gd name="connsiteX2" fmla="*/ 30053 w 72669"/>
                <a:gd name="connsiteY2" fmla="*/ 48691 h 131815"/>
                <a:gd name="connsiteX3" fmla="*/ 19194 w 72669"/>
                <a:gd name="connsiteY3" fmla="*/ 61930 h 131815"/>
                <a:gd name="connsiteX4" fmla="*/ 17099 w 72669"/>
                <a:gd name="connsiteY4" fmla="*/ 90220 h 131815"/>
                <a:gd name="connsiteX5" fmla="*/ 4526 w 72669"/>
                <a:gd name="connsiteY5" fmla="*/ 25926 h 131815"/>
                <a:gd name="connsiteX6" fmla="*/ 8526 w 72669"/>
                <a:gd name="connsiteY6" fmla="*/ 17544 h 131815"/>
                <a:gd name="connsiteX7" fmla="*/ 35387 w 72669"/>
                <a:gd name="connsiteY7" fmla="*/ 18 h 131815"/>
                <a:gd name="connsiteX8" fmla="*/ 35768 w 72669"/>
                <a:gd name="connsiteY8" fmla="*/ 18 h 131815"/>
                <a:gd name="connsiteX9" fmla="*/ 66724 w 72669"/>
                <a:gd name="connsiteY9" fmla="*/ 22211 h 131815"/>
                <a:gd name="connsiteX10" fmla="*/ 65295 w 72669"/>
                <a:gd name="connsiteY10" fmla="*/ 92220 h 131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669" h="131815">
                  <a:moveTo>
                    <a:pt x="65391" y="92220"/>
                  </a:moveTo>
                  <a:cubicBezTo>
                    <a:pt x="45198" y="131558"/>
                    <a:pt x="52341" y="129939"/>
                    <a:pt x="45198" y="131558"/>
                  </a:cubicBezTo>
                  <a:cubicBezTo>
                    <a:pt x="28910" y="135178"/>
                    <a:pt x="61200" y="100221"/>
                    <a:pt x="30053" y="48691"/>
                  </a:cubicBezTo>
                  <a:cubicBezTo>
                    <a:pt x="23576" y="37927"/>
                    <a:pt x="16432" y="49072"/>
                    <a:pt x="19194" y="61930"/>
                  </a:cubicBezTo>
                  <a:cubicBezTo>
                    <a:pt x="21957" y="74789"/>
                    <a:pt x="29577" y="90315"/>
                    <a:pt x="17099" y="90220"/>
                  </a:cubicBezTo>
                  <a:cubicBezTo>
                    <a:pt x="17099" y="90220"/>
                    <a:pt x="-10619" y="59073"/>
                    <a:pt x="4526" y="25926"/>
                  </a:cubicBezTo>
                  <a:cubicBezTo>
                    <a:pt x="6050" y="22687"/>
                    <a:pt x="7383" y="19925"/>
                    <a:pt x="8526" y="17544"/>
                  </a:cubicBezTo>
                  <a:cubicBezTo>
                    <a:pt x="13575" y="7162"/>
                    <a:pt x="23862" y="399"/>
                    <a:pt x="35387" y="18"/>
                  </a:cubicBezTo>
                  <a:lnTo>
                    <a:pt x="35768" y="18"/>
                  </a:lnTo>
                  <a:cubicBezTo>
                    <a:pt x="49960" y="-458"/>
                    <a:pt x="62628" y="8686"/>
                    <a:pt x="66724" y="22211"/>
                  </a:cubicBezTo>
                  <a:cubicBezTo>
                    <a:pt x="72534" y="41452"/>
                    <a:pt x="77106" y="69265"/>
                    <a:pt x="65295" y="92220"/>
                  </a:cubicBezTo>
                  <a:close/>
                </a:path>
              </a:pathLst>
            </a:custGeom>
            <a:solidFill>
              <a:srgbClr val="FFFFFF"/>
            </a:solidFill>
            <a:ln w="2381" cap="rnd">
              <a:solidFill>
                <a:srgbClr val="26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" name="Полилиния: фигура 2">
              <a:extLst>
                <a:ext uri="{FF2B5EF4-FFF2-40B4-BE49-F238E27FC236}">
                  <a16:creationId xmlns:a16="http://schemas.microsoft.com/office/drawing/2014/main" id="{E5CFD6F4-3BBB-1C27-80F1-2C7C7002B1E2}"/>
                </a:ext>
              </a:extLst>
            </p:cNvPr>
            <p:cNvSpPr/>
            <p:nvPr/>
          </p:nvSpPr>
          <p:spPr>
            <a:xfrm>
              <a:off x="9972864" y="5082107"/>
              <a:ext cx="72669" cy="131815"/>
            </a:xfrm>
            <a:custGeom>
              <a:avLst/>
              <a:gdLst>
                <a:gd name="connsiteX0" fmla="*/ 65391 w 72669"/>
                <a:gd name="connsiteY0" fmla="*/ 92220 h 131815"/>
                <a:gd name="connsiteX1" fmla="*/ 45198 w 72669"/>
                <a:gd name="connsiteY1" fmla="*/ 131558 h 131815"/>
                <a:gd name="connsiteX2" fmla="*/ 30053 w 72669"/>
                <a:gd name="connsiteY2" fmla="*/ 48691 h 131815"/>
                <a:gd name="connsiteX3" fmla="*/ 19194 w 72669"/>
                <a:gd name="connsiteY3" fmla="*/ 61930 h 131815"/>
                <a:gd name="connsiteX4" fmla="*/ 17099 w 72669"/>
                <a:gd name="connsiteY4" fmla="*/ 90220 h 131815"/>
                <a:gd name="connsiteX5" fmla="*/ 4526 w 72669"/>
                <a:gd name="connsiteY5" fmla="*/ 25926 h 131815"/>
                <a:gd name="connsiteX6" fmla="*/ 8526 w 72669"/>
                <a:gd name="connsiteY6" fmla="*/ 17544 h 131815"/>
                <a:gd name="connsiteX7" fmla="*/ 35387 w 72669"/>
                <a:gd name="connsiteY7" fmla="*/ 18 h 131815"/>
                <a:gd name="connsiteX8" fmla="*/ 35768 w 72669"/>
                <a:gd name="connsiteY8" fmla="*/ 18 h 131815"/>
                <a:gd name="connsiteX9" fmla="*/ 66724 w 72669"/>
                <a:gd name="connsiteY9" fmla="*/ 22211 h 131815"/>
                <a:gd name="connsiteX10" fmla="*/ 65295 w 72669"/>
                <a:gd name="connsiteY10" fmla="*/ 92220 h 131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669" h="131815">
                  <a:moveTo>
                    <a:pt x="65391" y="92220"/>
                  </a:moveTo>
                  <a:cubicBezTo>
                    <a:pt x="45198" y="131558"/>
                    <a:pt x="52341" y="129939"/>
                    <a:pt x="45198" y="131558"/>
                  </a:cubicBezTo>
                  <a:cubicBezTo>
                    <a:pt x="28910" y="135178"/>
                    <a:pt x="61200" y="100221"/>
                    <a:pt x="30053" y="48691"/>
                  </a:cubicBezTo>
                  <a:cubicBezTo>
                    <a:pt x="23576" y="37927"/>
                    <a:pt x="16432" y="49072"/>
                    <a:pt x="19194" y="61930"/>
                  </a:cubicBezTo>
                  <a:cubicBezTo>
                    <a:pt x="21957" y="74789"/>
                    <a:pt x="29577" y="90315"/>
                    <a:pt x="17099" y="90220"/>
                  </a:cubicBezTo>
                  <a:cubicBezTo>
                    <a:pt x="17099" y="90220"/>
                    <a:pt x="-10619" y="59073"/>
                    <a:pt x="4526" y="25926"/>
                  </a:cubicBezTo>
                  <a:cubicBezTo>
                    <a:pt x="6050" y="22687"/>
                    <a:pt x="7383" y="19925"/>
                    <a:pt x="8526" y="17544"/>
                  </a:cubicBezTo>
                  <a:cubicBezTo>
                    <a:pt x="13575" y="7162"/>
                    <a:pt x="23862" y="399"/>
                    <a:pt x="35387" y="18"/>
                  </a:cubicBezTo>
                  <a:lnTo>
                    <a:pt x="35768" y="18"/>
                  </a:lnTo>
                  <a:cubicBezTo>
                    <a:pt x="49960" y="-458"/>
                    <a:pt x="62628" y="8686"/>
                    <a:pt x="66724" y="22211"/>
                  </a:cubicBezTo>
                  <a:cubicBezTo>
                    <a:pt x="72534" y="41452"/>
                    <a:pt x="77106" y="69265"/>
                    <a:pt x="65295" y="92220"/>
                  </a:cubicBezTo>
                  <a:close/>
                </a:path>
              </a:pathLst>
            </a:custGeom>
            <a:solidFill>
              <a:srgbClr val="FFFFFF"/>
            </a:solidFill>
            <a:ln w="2381" cap="rnd">
              <a:solidFill>
                <a:srgbClr val="26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7EECEDD1-8F6E-D027-F1B4-C3051826F76D}"/>
                </a:ext>
              </a:extLst>
            </p:cNvPr>
            <p:cNvSpPr/>
            <p:nvPr/>
          </p:nvSpPr>
          <p:spPr>
            <a:xfrm>
              <a:off x="9536629" y="5080679"/>
              <a:ext cx="72669" cy="131815"/>
            </a:xfrm>
            <a:custGeom>
              <a:avLst/>
              <a:gdLst>
                <a:gd name="connsiteX0" fmla="*/ 7278 w 72669"/>
                <a:gd name="connsiteY0" fmla="*/ 92220 h 131815"/>
                <a:gd name="connsiteX1" fmla="*/ 27471 w 72669"/>
                <a:gd name="connsiteY1" fmla="*/ 131558 h 131815"/>
                <a:gd name="connsiteX2" fmla="*/ 42616 w 72669"/>
                <a:gd name="connsiteY2" fmla="*/ 48691 h 131815"/>
                <a:gd name="connsiteX3" fmla="*/ 53475 w 72669"/>
                <a:gd name="connsiteY3" fmla="*/ 61930 h 131815"/>
                <a:gd name="connsiteX4" fmla="*/ 55570 w 72669"/>
                <a:gd name="connsiteY4" fmla="*/ 90220 h 131815"/>
                <a:gd name="connsiteX5" fmla="*/ 68143 w 72669"/>
                <a:gd name="connsiteY5" fmla="*/ 25926 h 131815"/>
                <a:gd name="connsiteX6" fmla="*/ 64143 w 72669"/>
                <a:gd name="connsiteY6" fmla="*/ 17544 h 131815"/>
                <a:gd name="connsiteX7" fmla="*/ 37282 w 72669"/>
                <a:gd name="connsiteY7" fmla="*/ 18 h 131815"/>
                <a:gd name="connsiteX8" fmla="*/ 36901 w 72669"/>
                <a:gd name="connsiteY8" fmla="*/ 18 h 131815"/>
                <a:gd name="connsiteX9" fmla="*/ 5945 w 72669"/>
                <a:gd name="connsiteY9" fmla="*/ 22211 h 131815"/>
                <a:gd name="connsiteX10" fmla="*/ 7374 w 72669"/>
                <a:gd name="connsiteY10" fmla="*/ 92220 h 131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669" h="131815">
                  <a:moveTo>
                    <a:pt x="7278" y="92220"/>
                  </a:moveTo>
                  <a:cubicBezTo>
                    <a:pt x="27471" y="131558"/>
                    <a:pt x="20328" y="129939"/>
                    <a:pt x="27471" y="131558"/>
                  </a:cubicBezTo>
                  <a:cubicBezTo>
                    <a:pt x="43759" y="135177"/>
                    <a:pt x="11469" y="100221"/>
                    <a:pt x="42616" y="48691"/>
                  </a:cubicBezTo>
                  <a:cubicBezTo>
                    <a:pt x="49093" y="37927"/>
                    <a:pt x="56237" y="49071"/>
                    <a:pt x="53475" y="61930"/>
                  </a:cubicBezTo>
                  <a:cubicBezTo>
                    <a:pt x="50712" y="74789"/>
                    <a:pt x="43092" y="90315"/>
                    <a:pt x="55570" y="90220"/>
                  </a:cubicBezTo>
                  <a:cubicBezTo>
                    <a:pt x="55570" y="90220"/>
                    <a:pt x="83288" y="59073"/>
                    <a:pt x="68143" y="25926"/>
                  </a:cubicBezTo>
                  <a:cubicBezTo>
                    <a:pt x="66619" y="22687"/>
                    <a:pt x="65286" y="19925"/>
                    <a:pt x="64143" y="17544"/>
                  </a:cubicBezTo>
                  <a:cubicBezTo>
                    <a:pt x="59094" y="7162"/>
                    <a:pt x="48807" y="399"/>
                    <a:pt x="37282" y="18"/>
                  </a:cubicBezTo>
                  <a:lnTo>
                    <a:pt x="36901" y="18"/>
                  </a:lnTo>
                  <a:cubicBezTo>
                    <a:pt x="22709" y="-459"/>
                    <a:pt x="10041" y="8685"/>
                    <a:pt x="5945" y="22211"/>
                  </a:cubicBezTo>
                  <a:cubicBezTo>
                    <a:pt x="135" y="41452"/>
                    <a:pt x="-4437" y="69264"/>
                    <a:pt x="7374" y="92220"/>
                  </a:cubicBezTo>
                  <a:close/>
                </a:path>
              </a:pathLst>
            </a:custGeom>
            <a:solidFill>
              <a:srgbClr val="FFFFFF"/>
            </a:solidFill>
            <a:ln w="2381" cap="rnd">
              <a:solidFill>
                <a:srgbClr val="26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9D71F66C-C344-ED81-6472-C7A0002E0DE1}"/>
                </a:ext>
              </a:extLst>
            </p:cNvPr>
            <p:cNvSpPr/>
            <p:nvPr/>
          </p:nvSpPr>
          <p:spPr>
            <a:xfrm>
              <a:off x="9521284" y="5082107"/>
              <a:ext cx="72669" cy="131815"/>
            </a:xfrm>
            <a:custGeom>
              <a:avLst/>
              <a:gdLst>
                <a:gd name="connsiteX0" fmla="*/ 65391 w 72669"/>
                <a:gd name="connsiteY0" fmla="*/ 92220 h 131815"/>
                <a:gd name="connsiteX1" fmla="*/ 45198 w 72669"/>
                <a:gd name="connsiteY1" fmla="*/ 131558 h 131815"/>
                <a:gd name="connsiteX2" fmla="*/ 30053 w 72669"/>
                <a:gd name="connsiteY2" fmla="*/ 48691 h 131815"/>
                <a:gd name="connsiteX3" fmla="*/ 19194 w 72669"/>
                <a:gd name="connsiteY3" fmla="*/ 61930 h 131815"/>
                <a:gd name="connsiteX4" fmla="*/ 17099 w 72669"/>
                <a:gd name="connsiteY4" fmla="*/ 90220 h 131815"/>
                <a:gd name="connsiteX5" fmla="*/ 4526 w 72669"/>
                <a:gd name="connsiteY5" fmla="*/ 25926 h 131815"/>
                <a:gd name="connsiteX6" fmla="*/ 8526 w 72669"/>
                <a:gd name="connsiteY6" fmla="*/ 17544 h 131815"/>
                <a:gd name="connsiteX7" fmla="*/ 35387 w 72669"/>
                <a:gd name="connsiteY7" fmla="*/ 18 h 131815"/>
                <a:gd name="connsiteX8" fmla="*/ 35768 w 72669"/>
                <a:gd name="connsiteY8" fmla="*/ 18 h 131815"/>
                <a:gd name="connsiteX9" fmla="*/ 66724 w 72669"/>
                <a:gd name="connsiteY9" fmla="*/ 22211 h 131815"/>
                <a:gd name="connsiteX10" fmla="*/ 65295 w 72669"/>
                <a:gd name="connsiteY10" fmla="*/ 92220 h 131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669" h="131815">
                  <a:moveTo>
                    <a:pt x="65391" y="92220"/>
                  </a:moveTo>
                  <a:cubicBezTo>
                    <a:pt x="45198" y="131558"/>
                    <a:pt x="52341" y="129939"/>
                    <a:pt x="45198" y="131558"/>
                  </a:cubicBezTo>
                  <a:cubicBezTo>
                    <a:pt x="28910" y="135178"/>
                    <a:pt x="61200" y="100221"/>
                    <a:pt x="30053" y="48691"/>
                  </a:cubicBezTo>
                  <a:cubicBezTo>
                    <a:pt x="23576" y="37927"/>
                    <a:pt x="16432" y="49072"/>
                    <a:pt x="19194" y="61930"/>
                  </a:cubicBezTo>
                  <a:cubicBezTo>
                    <a:pt x="21957" y="74789"/>
                    <a:pt x="29577" y="90315"/>
                    <a:pt x="17099" y="90220"/>
                  </a:cubicBezTo>
                  <a:cubicBezTo>
                    <a:pt x="17099" y="90220"/>
                    <a:pt x="-10619" y="59073"/>
                    <a:pt x="4526" y="25926"/>
                  </a:cubicBezTo>
                  <a:cubicBezTo>
                    <a:pt x="6050" y="22687"/>
                    <a:pt x="7383" y="19925"/>
                    <a:pt x="8526" y="17544"/>
                  </a:cubicBezTo>
                  <a:cubicBezTo>
                    <a:pt x="13575" y="7162"/>
                    <a:pt x="23862" y="399"/>
                    <a:pt x="35387" y="18"/>
                  </a:cubicBezTo>
                  <a:lnTo>
                    <a:pt x="35768" y="18"/>
                  </a:lnTo>
                  <a:cubicBezTo>
                    <a:pt x="49960" y="-458"/>
                    <a:pt x="62628" y="8686"/>
                    <a:pt x="66724" y="22211"/>
                  </a:cubicBezTo>
                  <a:cubicBezTo>
                    <a:pt x="72534" y="41452"/>
                    <a:pt x="77106" y="69265"/>
                    <a:pt x="65295" y="92220"/>
                  </a:cubicBezTo>
                  <a:close/>
                </a:path>
              </a:pathLst>
            </a:custGeom>
            <a:solidFill>
              <a:srgbClr val="FFFFFF"/>
            </a:solidFill>
            <a:ln w="2381" cap="rnd">
              <a:solidFill>
                <a:srgbClr val="26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150E2F8B-2C08-0C3A-C46E-AC331F7CDE73}"/>
                </a:ext>
              </a:extLst>
            </p:cNvPr>
            <p:cNvSpPr/>
            <p:nvPr/>
          </p:nvSpPr>
          <p:spPr>
            <a:xfrm>
              <a:off x="9251395" y="4561965"/>
              <a:ext cx="205454" cy="538448"/>
            </a:xfrm>
            <a:custGeom>
              <a:avLst/>
              <a:gdLst>
                <a:gd name="connsiteX0" fmla="*/ 205454 w 205454"/>
                <a:gd name="connsiteY0" fmla="*/ 35814 h 538448"/>
                <a:gd name="connsiteX1" fmla="*/ 176689 w 205454"/>
                <a:gd name="connsiteY1" fmla="*/ 538448 h 538448"/>
                <a:gd name="connsiteX2" fmla="*/ 4096 w 205454"/>
                <a:gd name="connsiteY2" fmla="*/ 538448 h 538448"/>
                <a:gd name="connsiteX3" fmla="*/ 0 w 205454"/>
                <a:gd name="connsiteY3" fmla="*/ 0 h 538448"/>
                <a:gd name="connsiteX4" fmla="*/ 93536 w 205454"/>
                <a:gd name="connsiteY4" fmla="*/ 9334 h 538448"/>
                <a:gd name="connsiteX5" fmla="*/ 205454 w 205454"/>
                <a:gd name="connsiteY5" fmla="*/ 35814 h 538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454" h="538448">
                  <a:moveTo>
                    <a:pt x="205454" y="35814"/>
                  </a:moveTo>
                  <a:lnTo>
                    <a:pt x="176689" y="538448"/>
                  </a:lnTo>
                  <a:lnTo>
                    <a:pt x="4096" y="538448"/>
                  </a:lnTo>
                  <a:lnTo>
                    <a:pt x="0" y="0"/>
                  </a:lnTo>
                  <a:lnTo>
                    <a:pt x="93536" y="9334"/>
                  </a:lnTo>
                  <a:lnTo>
                    <a:pt x="205454" y="35814"/>
                  </a:lnTo>
                  <a:close/>
                </a:path>
              </a:pathLst>
            </a:custGeom>
            <a:solidFill>
              <a:srgbClr val="009480"/>
            </a:solidFill>
            <a:ln w="2381" cap="flat">
              <a:solidFill>
                <a:srgbClr val="26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7C370E89-1A4D-4A9F-46C5-DF15F4F70AC9}"/>
                </a:ext>
              </a:extLst>
            </p:cNvPr>
            <p:cNvSpPr/>
            <p:nvPr/>
          </p:nvSpPr>
          <p:spPr>
            <a:xfrm>
              <a:off x="9054132" y="4561965"/>
              <a:ext cx="201358" cy="538448"/>
            </a:xfrm>
            <a:custGeom>
              <a:avLst/>
              <a:gdLst>
                <a:gd name="connsiteX0" fmla="*/ 0 w 201358"/>
                <a:gd name="connsiteY0" fmla="*/ 35814 h 538448"/>
                <a:gd name="connsiteX1" fmla="*/ 28670 w 201358"/>
                <a:gd name="connsiteY1" fmla="*/ 538448 h 538448"/>
                <a:gd name="connsiteX2" fmla="*/ 201359 w 201358"/>
                <a:gd name="connsiteY2" fmla="*/ 538448 h 538448"/>
                <a:gd name="connsiteX3" fmla="*/ 197263 w 201358"/>
                <a:gd name="connsiteY3" fmla="*/ 0 h 538448"/>
                <a:gd name="connsiteX4" fmla="*/ 111919 w 201358"/>
                <a:gd name="connsiteY4" fmla="*/ 9334 h 538448"/>
                <a:gd name="connsiteX5" fmla="*/ 0 w 201358"/>
                <a:gd name="connsiteY5" fmla="*/ 35814 h 538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358" h="538448">
                  <a:moveTo>
                    <a:pt x="0" y="35814"/>
                  </a:moveTo>
                  <a:lnTo>
                    <a:pt x="28670" y="538448"/>
                  </a:lnTo>
                  <a:lnTo>
                    <a:pt x="201359" y="538448"/>
                  </a:lnTo>
                  <a:lnTo>
                    <a:pt x="197263" y="0"/>
                  </a:lnTo>
                  <a:lnTo>
                    <a:pt x="111919" y="9334"/>
                  </a:lnTo>
                  <a:lnTo>
                    <a:pt x="0" y="35814"/>
                  </a:lnTo>
                  <a:close/>
                </a:path>
              </a:pathLst>
            </a:custGeom>
            <a:solidFill>
              <a:srgbClr val="009480"/>
            </a:solidFill>
            <a:ln w="2381" cap="flat">
              <a:solidFill>
                <a:srgbClr val="26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Полилиния: фигура 34">
              <a:extLst>
                <a:ext uri="{FF2B5EF4-FFF2-40B4-BE49-F238E27FC236}">
                  <a16:creationId xmlns:a16="http://schemas.microsoft.com/office/drawing/2014/main" id="{3F1F80EE-728F-6692-D2ED-88F929993F7C}"/>
                </a:ext>
              </a:extLst>
            </p:cNvPr>
            <p:cNvSpPr/>
            <p:nvPr/>
          </p:nvSpPr>
          <p:spPr>
            <a:xfrm>
              <a:off x="9090422" y="4978874"/>
              <a:ext cx="319182" cy="141184"/>
            </a:xfrm>
            <a:custGeom>
              <a:avLst/>
              <a:gdLst>
                <a:gd name="connsiteX0" fmla="*/ 319183 w 319182"/>
                <a:gd name="connsiteY0" fmla="*/ 121539 h 141184"/>
                <a:gd name="connsiteX1" fmla="*/ 0 w 319182"/>
                <a:gd name="connsiteY1" fmla="*/ 121539 h 141184"/>
                <a:gd name="connsiteX2" fmla="*/ 0 w 319182"/>
                <a:gd name="connsiteY2" fmla="*/ 0 h 141184"/>
                <a:gd name="connsiteX3" fmla="*/ 319183 w 319182"/>
                <a:gd name="connsiteY3" fmla="*/ 0 h 141184"/>
                <a:gd name="connsiteX4" fmla="*/ 319183 w 319182"/>
                <a:gd name="connsiteY4" fmla="*/ 121539 h 141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182" h="141184">
                  <a:moveTo>
                    <a:pt x="319183" y="121539"/>
                  </a:moveTo>
                  <a:cubicBezTo>
                    <a:pt x="214313" y="147733"/>
                    <a:pt x="104870" y="147733"/>
                    <a:pt x="0" y="121539"/>
                  </a:cubicBezTo>
                  <a:lnTo>
                    <a:pt x="0" y="0"/>
                  </a:lnTo>
                  <a:lnTo>
                    <a:pt x="319183" y="0"/>
                  </a:lnTo>
                  <a:lnTo>
                    <a:pt x="319183" y="121539"/>
                  </a:lnTo>
                  <a:close/>
                </a:path>
              </a:pathLst>
            </a:custGeom>
            <a:solidFill>
              <a:srgbClr val="499AA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Полилиния: фигура 35">
              <a:extLst>
                <a:ext uri="{FF2B5EF4-FFF2-40B4-BE49-F238E27FC236}">
                  <a16:creationId xmlns:a16="http://schemas.microsoft.com/office/drawing/2014/main" id="{B58B8846-4A53-AE23-7820-AD0431EC91B5}"/>
                </a:ext>
              </a:extLst>
            </p:cNvPr>
            <p:cNvSpPr/>
            <p:nvPr/>
          </p:nvSpPr>
          <p:spPr>
            <a:xfrm>
              <a:off x="9239774" y="4588444"/>
              <a:ext cx="15716" cy="3619"/>
            </a:xfrm>
            <a:custGeom>
              <a:avLst/>
              <a:gdLst>
                <a:gd name="connsiteX0" fmla="*/ 15716 w 15716"/>
                <a:gd name="connsiteY0" fmla="*/ 0 h 3619"/>
                <a:gd name="connsiteX1" fmla="*/ 0 w 15716"/>
                <a:gd name="connsiteY1" fmla="*/ 3619 h 3619"/>
                <a:gd name="connsiteX2" fmla="*/ 15716 w 15716"/>
                <a:gd name="connsiteY2" fmla="*/ 3619 h 3619"/>
                <a:gd name="connsiteX3" fmla="*/ 15716 w 15716"/>
                <a:gd name="connsiteY3" fmla="*/ 0 h 3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16" h="3619">
                  <a:moveTo>
                    <a:pt x="15716" y="0"/>
                  </a:moveTo>
                  <a:lnTo>
                    <a:pt x="0" y="3619"/>
                  </a:lnTo>
                  <a:lnTo>
                    <a:pt x="15716" y="3619"/>
                  </a:lnTo>
                  <a:lnTo>
                    <a:pt x="15716" y="0"/>
                  </a:lnTo>
                  <a:close/>
                </a:path>
              </a:pathLst>
            </a:custGeom>
            <a:solidFill>
              <a:srgbClr val="50C3D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: фигура 36">
              <a:extLst>
                <a:ext uri="{FF2B5EF4-FFF2-40B4-BE49-F238E27FC236}">
                  <a16:creationId xmlns:a16="http://schemas.microsoft.com/office/drawing/2014/main" id="{FAC7F310-271F-F559-10F6-F62D557D793F}"/>
                </a:ext>
              </a:extLst>
            </p:cNvPr>
            <p:cNvSpPr/>
            <p:nvPr/>
          </p:nvSpPr>
          <p:spPr>
            <a:xfrm>
              <a:off x="9267660" y="5664007"/>
              <a:ext cx="120400" cy="82200"/>
            </a:xfrm>
            <a:custGeom>
              <a:avLst/>
              <a:gdLst>
                <a:gd name="connsiteX0" fmla="*/ 16501 w 120400"/>
                <a:gd name="connsiteY0" fmla="*/ 82106 h 82200"/>
                <a:gd name="connsiteX1" fmla="*/ 103845 w 120400"/>
                <a:gd name="connsiteY1" fmla="*/ 82106 h 82200"/>
                <a:gd name="connsiteX2" fmla="*/ 117466 w 120400"/>
                <a:gd name="connsiteY2" fmla="*/ 55245 h 82200"/>
                <a:gd name="connsiteX3" fmla="*/ 99178 w 120400"/>
                <a:gd name="connsiteY3" fmla="*/ 0 h 82200"/>
                <a:gd name="connsiteX4" fmla="*/ 9834 w 120400"/>
                <a:gd name="connsiteY4" fmla="*/ 0 h 82200"/>
                <a:gd name="connsiteX5" fmla="*/ 213 w 120400"/>
                <a:gd name="connsiteY5" fmla="*/ 62294 h 82200"/>
                <a:gd name="connsiteX6" fmla="*/ 16501 w 120400"/>
                <a:gd name="connsiteY6" fmla="*/ 82201 h 8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400" h="82200">
                  <a:moveTo>
                    <a:pt x="16501" y="82106"/>
                  </a:moveTo>
                  <a:lnTo>
                    <a:pt x="103845" y="82106"/>
                  </a:lnTo>
                  <a:cubicBezTo>
                    <a:pt x="117180" y="82106"/>
                    <a:pt x="124991" y="66580"/>
                    <a:pt x="117466" y="55245"/>
                  </a:cubicBezTo>
                  <a:lnTo>
                    <a:pt x="99178" y="0"/>
                  </a:lnTo>
                  <a:lnTo>
                    <a:pt x="9834" y="0"/>
                  </a:lnTo>
                  <a:lnTo>
                    <a:pt x="213" y="62294"/>
                  </a:lnTo>
                  <a:cubicBezTo>
                    <a:pt x="-1406" y="72676"/>
                    <a:pt x="6405" y="82201"/>
                    <a:pt x="16501" y="82201"/>
                  </a:cubicBezTo>
                  <a:close/>
                </a:path>
              </a:pathLst>
            </a:custGeom>
            <a:solidFill>
              <a:srgbClr val="3C72B7"/>
            </a:solidFill>
            <a:ln w="2381" cap="flat">
              <a:solidFill>
                <a:srgbClr val="23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: фигура 37">
              <a:extLst>
                <a:ext uri="{FF2B5EF4-FFF2-40B4-BE49-F238E27FC236}">
                  <a16:creationId xmlns:a16="http://schemas.microsoft.com/office/drawing/2014/main" id="{FAFA4FD8-23E5-90C9-3CA5-E4EFB858A9F9}"/>
                </a:ext>
              </a:extLst>
            </p:cNvPr>
            <p:cNvSpPr/>
            <p:nvPr/>
          </p:nvSpPr>
          <p:spPr>
            <a:xfrm>
              <a:off x="9122921" y="5664007"/>
              <a:ext cx="120400" cy="82200"/>
            </a:xfrm>
            <a:custGeom>
              <a:avLst/>
              <a:gdLst>
                <a:gd name="connsiteX0" fmla="*/ 103899 w 120400"/>
                <a:gd name="connsiteY0" fmla="*/ 82106 h 82200"/>
                <a:gd name="connsiteX1" fmla="*/ 16555 w 120400"/>
                <a:gd name="connsiteY1" fmla="*/ 82106 h 82200"/>
                <a:gd name="connsiteX2" fmla="*/ 2934 w 120400"/>
                <a:gd name="connsiteY2" fmla="*/ 55245 h 82200"/>
                <a:gd name="connsiteX3" fmla="*/ 21222 w 120400"/>
                <a:gd name="connsiteY3" fmla="*/ 0 h 82200"/>
                <a:gd name="connsiteX4" fmla="*/ 110567 w 120400"/>
                <a:gd name="connsiteY4" fmla="*/ 0 h 82200"/>
                <a:gd name="connsiteX5" fmla="*/ 120187 w 120400"/>
                <a:gd name="connsiteY5" fmla="*/ 62294 h 82200"/>
                <a:gd name="connsiteX6" fmla="*/ 103899 w 120400"/>
                <a:gd name="connsiteY6" fmla="*/ 82201 h 8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400" h="82200">
                  <a:moveTo>
                    <a:pt x="103899" y="82106"/>
                  </a:moveTo>
                  <a:lnTo>
                    <a:pt x="16555" y="82106"/>
                  </a:lnTo>
                  <a:cubicBezTo>
                    <a:pt x="3220" y="82106"/>
                    <a:pt x="-4590" y="66580"/>
                    <a:pt x="2934" y="55245"/>
                  </a:cubicBezTo>
                  <a:lnTo>
                    <a:pt x="21222" y="0"/>
                  </a:lnTo>
                  <a:lnTo>
                    <a:pt x="110567" y="0"/>
                  </a:lnTo>
                  <a:lnTo>
                    <a:pt x="120187" y="62294"/>
                  </a:lnTo>
                  <a:cubicBezTo>
                    <a:pt x="121806" y="72676"/>
                    <a:pt x="113996" y="82201"/>
                    <a:pt x="103899" y="82201"/>
                  </a:cubicBezTo>
                  <a:close/>
                </a:path>
              </a:pathLst>
            </a:custGeom>
            <a:solidFill>
              <a:srgbClr val="3C72B7"/>
            </a:solidFill>
            <a:ln w="2381" cap="flat">
              <a:solidFill>
                <a:srgbClr val="23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: фигура 38">
              <a:extLst>
                <a:ext uri="{FF2B5EF4-FFF2-40B4-BE49-F238E27FC236}">
                  <a16:creationId xmlns:a16="http://schemas.microsoft.com/office/drawing/2014/main" id="{FA3749D7-FD5A-2032-8DB2-09A092310547}"/>
                </a:ext>
              </a:extLst>
            </p:cNvPr>
            <p:cNvSpPr/>
            <p:nvPr/>
          </p:nvSpPr>
          <p:spPr>
            <a:xfrm>
              <a:off x="9090517" y="4978874"/>
              <a:ext cx="329946" cy="702945"/>
            </a:xfrm>
            <a:custGeom>
              <a:avLst/>
              <a:gdLst>
                <a:gd name="connsiteX0" fmla="*/ 319088 w 329946"/>
                <a:gd name="connsiteY0" fmla="*/ 97441 h 702945"/>
                <a:gd name="connsiteX1" fmla="*/ 319088 w 329946"/>
                <a:gd name="connsiteY1" fmla="*/ 0 h 702945"/>
                <a:gd name="connsiteX2" fmla="*/ 0 w 329946"/>
                <a:gd name="connsiteY2" fmla="*/ 0 h 702945"/>
                <a:gd name="connsiteX3" fmla="*/ 0 w 329946"/>
                <a:gd name="connsiteY3" fmla="*/ 121539 h 702945"/>
                <a:gd name="connsiteX4" fmla="*/ 1619 w 329946"/>
                <a:gd name="connsiteY4" fmla="*/ 121920 h 702945"/>
                <a:gd name="connsiteX5" fmla="*/ 36862 w 329946"/>
                <a:gd name="connsiteY5" fmla="*/ 702945 h 702945"/>
                <a:gd name="connsiteX6" fmla="*/ 84773 w 329946"/>
                <a:gd name="connsiteY6" fmla="*/ 699802 h 702945"/>
                <a:gd name="connsiteX7" fmla="*/ 151067 w 329946"/>
                <a:gd name="connsiteY7" fmla="*/ 695516 h 702945"/>
                <a:gd name="connsiteX8" fmla="*/ 142208 w 329946"/>
                <a:gd name="connsiteY8" fmla="*/ 140875 h 702945"/>
                <a:gd name="connsiteX9" fmla="*/ 162497 w 329946"/>
                <a:gd name="connsiteY9" fmla="*/ 141065 h 702945"/>
                <a:gd name="connsiteX10" fmla="*/ 187833 w 329946"/>
                <a:gd name="connsiteY10" fmla="*/ 140398 h 702945"/>
                <a:gd name="connsiteX11" fmla="*/ 178975 w 329946"/>
                <a:gd name="connsiteY11" fmla="*/ 695420 h 702945"/>
                <a:gd name="connsiteX12" fmla="*/ 245269 w 329946"/>
                <a:gd name="connsiteY12" fmla="*/ 699707 h 702945"/>
                <a:gd name="connsiteX13" fmla="*/ 293180 w 329946"/>
                <a:gd name="connsiteY13" fmla="*/ 702850 h 702945"/>
                <a:gd name="connsiteX14" fmla="*/ 329946 w 329946"/>
                <a:gd name="connsiteY14" fmla="*/ 96965 h 702945"/>
                <a:gd name="connsiteX15" fmla="*/ 319183 w 329946"/>
                <a:gd name="connsiteY15" fmla="*/ 97250 h 702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9946" h="702945">
                  <a:moveTo>
                    <a:pt x="319088" y="97441"/>
                  </a:moveTo>
                  <a:lnTo>
                    <a:pt x="319088" y="0"/>
                  </a:lnTo>
                  <a:lnTo>
                    <a:pt x="0" y="0"/>
                  </a:lnTo>
                  <a:lnTo>
                    <a:pt x="0" y="121539"/>
                  </a:lnTo>
                  <a:cubicBezTo>
                    <a:pt x="572" y="121634"/>
                    <a:pt x="1143" y="121825"/>
                    <a:pt x="1619" y="121920"/>
                  </a:cubicBezTo>
                  <a:lnTo>
                    <a:pt x="36862" y="702945"/>
                  </a:lnTo>
                  <a:lnTo>
                    <a:pt x="84773" y="699802"/>
                  </a:lnTo>
                  <a:lnTo>
                    <a:pt x="151067" y="695516"/>
                  </a:lnTo>
                  <a:lnTo>
                    <a:pt x="142208" y="140875"/>
                  </a:lnTo>
                  <a:cubicBezTo>
                    <a:pt x="148971" y="141065"/>
                    <a:pt x="155734" y="141161"/>
                    <a:pt x="162497" y="141065"/>
                  </a:cubicBezTo>
                  <a:cubicBezTo>
                    <a:pt x="170974" y="141065"/>
                    <a:pt x="179356" y="140779"/>
                    <a:pt x="187833" y="140398"/>
                  </a:cubicBezTo>
                  <a:lnTo>
                    <a:pt x="178975" y="695420"/>
                  </a:lnTo>
                  <a:lnTo>
                    <a:pt x="245269" y="699707"/>
                  </a:lnTo>
                  <a:lnTo>
                    <a:pt x="293180" y="702850"/>
                  </a:lnTo>
                  <a:lnTo>
                    <a:pt x="329946" y="96965"/>
                  </a:lnTo>
                  <a:lnTo>
                    <a:pt x="319183" y="97250"/>
                  </a:lnTo>
                  <a:close/>
                </a:path>
              </a:pathLst>
            </a:custGeom>
            <a:solidFill>
              <a:srgbClr val="261A30"/>
            </a:solidFill>
            <a:ln w="2381" cap="rnd">
              <a:solidFill>
                <a:srgbClr val="26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41" name="Рисунок 49">
              <a:extLst>
                <a:ext uri="{FF2B5EF4-FFF2-40B4-BE49-F238E27FC236}">
                  <a16:creationId xmlns:a16="http://schemas.microsoft.com/office/drawing/2014/main" id="{62206B42-D054-8182-4987-6B3F01BD142D}"/>
                </a:ext>
              </a:extLst>
            </p:cNvPr>
            <p:cNvGrpSpPr/>
            <p:nvPr/>
          </p:nvGrpSpPr>
          <p:grpSpPr>
            <a:xfrm>
              <a:off x="9140321" y="4318087"/>
              <a:ext cx="222196" cy="321315"/>
              <a:chOff x="9140321" y="4318087"/>
              <a:chExt cx="222196" cy="321315"/>
            </a:xfrm>
          </p:grpSpPr>
          <p:grpSp>
            <p:nvGrpSpPr>
              <p:cNvPr id="43" name="Рисунок 49">
                <a:extLst>
                  <a:ext uri="{FF2B5EF4-FFF2-40B4-BE49-F238E27FC236}">
                    <a16:creationId xmlns:a16="http://schemas.microsoft.com/office/drawing/2014/main" id="{90F10928-FC1E-C00D-A705-A66B7020F697}"/>
                  </a:ext>
                </a:extLst>
              </p:cNvPr>
              <p:cNvGrpSpPr/>
              <p:nvPr/>
            </p:nvGrpSpPr>
            <p:grpSpPr>
              <a:xfrm>
                <a:off x="9140321" y="4318087"/>
                <a:ext cx="222196" cy="303122"/>
                <a:chOff x="9140321" y="4318087"/>
                <a:chExt cx="222196" cy="303122"/>
              </a:xfrm>
            </p:grpSpPr>
            <p:sp>
              <p:nvSpPr>
                <p:cNvPr id="44" name="Полилиния: фигура 43">
                  <a:extLst>
                    <a:ext uri="{FF2B5EF4-FFF2-40B4-BE49-F238E27FC236}">
                      <a16:creationId xmlns:a16="http://schemas.microsoft.com/office/drawing/2014/main" id="{1E880735-AAE8-A299-9A22-7E47F5F47E2F}"/>
                    </a:ext>
                  </a:extLst>
                </p:cNvPr>
                <p:cNvSpPr/>
                <p:nvPr/>
              </p:nvSpPr>
              <p:spPr>
                <a:xfrm>
                  <a:off x="9140321" y="4318125"/>
                  <a:ext cx="222196" cy="303085"/>
                </a:xfrm>
                <a:custGeom>
                  <a:avLst/>
                  <a:gdLst>
                    <a:gd name="connsiteX0" fmla="*/ 220516 w 222196"/>
                    <a:gd name="connsiteY0" fmla="*/ 132207 h 303085"/>
                    <a:gd name="connsiteX1" fmla="*/ 218135 w 222196"/>
                    <a:gd name="connsiteY1" fmla="*/ 129921 h 303085"/>
                    <a:gd name="connsiteX2" fmla="*/ 211753 w 222196"/>
                    <a:gd name="connsiteY2" fmla="*/ 133636 h 303085"/>
                    <a:gd name="connsiteX3" fmla="*/ 207562 w 222196"/>
                    <a:gd name="connsiteY3" fmla="*/ 138875 h 303085"/>
                    <a:gd name="connsiteX4" fmla="*/ 209276 w 222196"/>
                    <a:gd name="connsiteY4" fmla="*/ 132017 h 303085"/>
                    <a:gd name="connsiteX5" fmla="*/ 210991 w 222196"/>
                    <a:gd name="connsiteY5" fmla="*/ 116300 h 303085"/>
                    <a:gd name="connsiteX6" fmla="*/ 196989 w 222196"/>
                    <a:gd name="connsiteY6" fmla="*/ 56864 h 303085"/>
                    <a:gd name="connsiteX7" fmla="*/ 187178 w 222196"/>
                    <a:gd name="connsiteY7" fmla="*/ 40958 h 303085"/>
                    <a:gd name="connsiteX8" fmla="*/ 111074 w 222196"/>
                    <a:gd name="connsiteY8" fmla="*/ 0 h 303085"/>
                    <a:gd name="connsiteX9" fmla="*/ 111074 w 222196"/>
                    <a:gd name="connsiteY9" fmla="*/ 0 h 303085"/>
                    <a:gd name="connsiteX10" fmla="*/ 38303 w 222196"/>
                    <a:gd name="connsiteY10" fmla="*/ 36767 h 303085"/>
                    <a:gd name="connsiteX11" fmla="*/ 28968 w 222196"/>
                    <a:gd name="connsiteY11" fmla="*/ 50197 h 303085"/>
                    <a:gd name="connsiteX12" fmla="*/ 11252 w 222196"/>
                    <a:gd name="connsiteY12" fmla="*/ 116300 h 303085"/>
                    <a:gd name="connsiteX13" fmla="*/ 13061 w 222196"/>
                    <a:gd name="connsiteY13" fmla="*/ 132207 h 303085"/>
                    <a:gd name="connsiteX14" fmla="*/ 14681 w 222196"/>
                    <a:gd name="connsiteY14" fmla="*/ 138970 h 303085"/>
                    <a:gd name="connsiteX15" fmla="*/ 10490 w 222196"/>
                    <a:gd name="connsiteY15" fmla="*/ 133731 h 303085"/>
                    <a:gd name="connsiteX16" fmla="*/ 4203 w 222196"/>
                    <a:gd name="connsiteY16" fmla="*/ 130112 h 303085"/>
                    <a:gd name="connsiteX17" fmla="*/ 1536 w 222196"/>
                    <a:gd name="connsiteY17" fmla="*/ 133064 h 303085"/>
                    <a:gd name="connsiteX18" fmla="*/ 965 w 222196"/>
                    <a:gd name="connsiteY18" fmla="*/ 174308 h 303085"/>
                    <a:gd name="connsiteX19" fmla="*/ 23634 w 222196"/>
                    <a:gd name="connsiteY19" fmla="*/ 218408 h 303085"/>
                    <a:gd name="connsiteX20" fmla="*/ 25825 w 222196"/>
                    <a:gd name="connsiteY20" fmla="*/ 217551 h 303085"/>
                    <a:gd name="connsiteX21" fmla="*/ 111074 w 222196"/>
                    <a:gd name="connsiteY21" fmla="*/ 303086 h 303085"/>
                    <a:gd name="connsiteX22" fmla="*/ 111074 w 222196"/>
                    <a:gd name="connsiteY22" fmla="*/ 303086 h 303085"/>
                    <a:gd name="connsiteX23" fmla="*/ 111074 w 222196"/>
                    <a:gd name="connsiteY23" fmla="*/ 303086 h 303085"/>
                    <a:gd name="connsiteX24" fmla="*/ 196322 w 222196"/>
                    <a:gd name="connsiteY24" fmla="*/ 217551 h 303085"/>
                    <a:gd name="connsiteX25" fmla="*/ 198513 w 222196"/>
                    <a:gd name="connsiteY25" fmla="*/ 218408 h 303085"/>
                    <a:gd name="connsiteX26" fmla="*/ 221183 w 222196"/>
                    <a:gd name="connsiteY26" fmla="*/ 174212 h 303085"/>
                    <a:gd name="connsiteX27" fmla="*/ 220421 w 222196"/>
                    <a:gd name="connsiteY27" fmla="*/ 132398 h 303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22196" h="303085">
                      <a:moveTo>
                        <a:pt x="220516" y="132207"/>
                      </a:moveTo>
                      <a:cubicBezTo>
                        <a:pt x="219944" y="130683"/>
                        <a:pt x="219087" y="129921"/>
                        <a:pt x="218135" y="129921"/>
                      </a:cubicBezTo>
                      <a:cubicBezTo>
                        <a:pt x="216325" y="129921"/>
                        <a:pt x="214039" y="131255"/>
                        <a:pt x="211753" y="133636"/>
                      </a:cubicBezTo>
                      <a:cubicBezTo>
                        <a:pt x="210324" y="135065"/>
                        <a:pt x="208895" y="136779"/>
                        <a:pt x="207562" y="138875"/>
                      </a:cubicBezTo>
                      <a:cubicBezTo>
                        <a:pt x="208229" y="136589"/>
                        <a:pt x="208705" y="134303"/>
                        <a:pt x="209276" y="132017"/>
                      </a:cubicBezTo>
                      <a:cubicBezTo>
                        <a:pt x="210324" y="126968"/>
                        <a:pt x="210991" y="121730"/>
                        <a:pt x="210991" y="116300"/>
                      </a:cubicBezTo>
                      <a:cubicBezTo>
                        <a:pt x="210991" y="94583"/>
                        <a:pt x="205847" y="74295"/>
                        <a:pt x="196989" y="56864"/>
                      </a:cubicBezTo>
                      <a:cubicBezTo>
                        <a:pt x="194132" y="51245"/>
                        <a:pt x="190798" y="45911"/>
                        <a:pt x="187178" y="40958"/>
                      </a:cubicBezTo>
                      <a:cubicBezTo>
                        <a:pt x="168890" y="15907"/>
                        <a:pt x="141554" y="0"/>
                        <a:pt x="111074" y="0"/>
                      </a:cubicBezTo>
                      <a:lnTo>
                        <a:pt x="111074" y="0"/>
                      </a:lnTo>
                      <a:cubicBezTo>
                        <a:pt x="82403" y="0"/>
                        <a:pt x="56495" y="14192"/>
                        <a:pt x="38303" y="36767"/>
                      </a:cubicBezTo>
                      <a:cubicBezTo>
                        <a:pt x="34874" y="40958"/>
                        <a:pt x="31826" y="45434"/>
                        <a:pt x="28968" y="50197"/>
                      </a:cubicBezTo>
                      <a:cubicBezTo>
                        <a:pt x="17824" y="68961"/>
                        <a:pt x="11252" y="91726"/>
                        <a:pt x="11252" y="116300"/>
                      </a:cubicBezTo>
                      <a:cubicBezTo>
                        <a:pt x="11252" y="121825"/>
                        <a:pt x="11918" y="127064"/>
                        <a:pt x="13061" y="132207"/>
                      </a:cubicBezTo>
                      <a:cubicBezTo>
                        <a:pt x="13538" y="134493"/>
                        <a:pt x="14109" y="136684"/>
                        <a:pt x="14681" y="138970"/>
                      </a:cubicBezTo>
                      <a:cubicBezTo>
                        <a:pt x="13252" y="136874"/>
                        <a:pt x="11823" y="135065"/>
                        <a:pt x="10490" y="133731"/>
                      </a:cubicBezTo>
                      <a:cubicBezTo>
                        <a:pt x="8204" y="131445"/>
                        <a:pt x="6013" y="130112"/>
                        <a:pt x="4203" y="130112"/>
                      </a:cubicBezTo>
                      <a:cubicBezTo>
                        <a:pt x="3060" y="130112"/>
                        <a:pt x="2203" y="131159"/>
                        <a:pt x="1536" y="133064"/>
                      </a:cubicBezTo>
                      <a:cubicBezTo>
                        <a:pt x="-655" y="139637"/>
                        <a:pt x="-178" y="156401"/>
                        <a:pt x="965" y="174308"/>
                      </a:cubicBezTo>
                      <a:cubicBezTo>
                        <a:pt x="2489" y="197358"/>
                        <a:pt x="15919" y="218980"/>
                        <a:pt x="23634" y="218408"/>
                      </a:cubicBezTo>
                      <a:cubicBezTo>
                        <a:pt x="24491" y="218408"/>
                        <a:pt x="25253" y="218027"/>
                        <a:pt x="25825" y="217551"/>
                      </a:cubicBezTo>
                      <a:cubicBezTo>
                        <a:pt x="34778" y="266510"/>
                        <a:pt x="16014" y="245459"/>
                        <a:pt x="111074" y="303086"/>
                      </a:cubicBezTo>
                      <a:lnTo>
                        <a:pt x="111074" y="303086"/>
                      </a:lnTo>
                      <a:cubicBezTo>
                        <a:pt x="111074" y="303086"/>
                        <a:pt x="111074" y="303086"/>
                        <a:pt x="111074" y="303086"/>
                      </a:cubicBezTo>
                      <a:cubicBezTo>
                        <a:pt x="191465" y="248793"/>
                        <a:pt x="187369" y="266510"/>
                        <a:pt x="196322" y="217551"/>
                      </a:cubicBezTo>
                      <a:cubicBezTo>
                        <a:pt x="196894" y="218027"/>
                        <a:pt x="197656" y="218408"/>
                        <a:pt x="198513" y="218408"/>
                      </a:cubicBezTo>
                      <a:cubicBezTo>
                        <a:pt x="206324" y="218980"/>
                        <a:pt x="219659" y="197263"/>
                        <a:pt x="221183" y="174212"/>
                      </a:cubicBezTo>
                      <a:cubicBezTo>
                        <a:pt x="222421" y="155734"/>
                        <a:pt x="222897" y="138494"/>
                        <a:pt x="220421" y="1323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381" cap="rnd">
                  <a:solidFill>
                    <a:srgbClr val="261A3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grpSp>
              <p:nvGrpSpPr>
                <p:cNvPr id="45" name="Рисунок 49">
                  <a:extLst>
                    <a:ext uri="{FF2B5EF4-FFF2-40B4-BE49-F238E27FC236}">
                      <a16:creationId xmlns:a16="http://schemas.microsoft.com/office/drawing/2014/main" id="{172C889B-E245-F44B-B378-F4A54D3C479D}"/>
                    </a:ext>
                  </a:extLst>
                </p:cNvPr>
                <p:cNvGrpSpPr/>
                <p:nvPr/>
              </p:nvGrpSpPr>
              <p:grpSpPr>
                <a:xfrm>
                  <a:off x="9151280" y="4318087"/>
                  <a:ext cx="201750" cy="148436"/>
                  <a:chOff x="9151280" y="4318087"/>
                  <a:chExt cx="201750" cy="148436"/>
                </a:xfrm>
              </p:grpSpPr>
              <p:sp>
                <p:nvSpPr>
                  <p:cNvPr id="47" name="Полилиния: фигура 46">
                    <a:extLst>
                      <a:ext uri="{FF2B5EF4-FFF2-40B4-BE49-F238E27FC236}">
                        <a16:creationId xmlns:a16="http://schemas.microsoft.com/office/drawing/2014/main" id="{DAD37B58-06EC-5F02-D3B7-6F4FB05B52AD}"/>
                      </a:ext>
                    </a:extLst>
                  </p:cNvPr>
                  <p:cNvSpPr/>
                  <p:nvPr/>
                </p:nvSpPr>
                <p:spPr>
                  <a:xfrm>
                    <a:off x="9309688" y="4340413"/>
                    <a:ext cx="190" cy="190"/>
                  </a:xfrm>
                  <a:custGeom>
                    <a:avLst/>
                    <a:gdLst>
                      <a:gd name="connsiteX0" fmla="*/ 191 w 190"/>
                      <a:gd name="connsiteY0" fmla="*/ 95 h 190"/>
                      <a:gd name="connsiteX1" fmla="*/ 0 w 190"/>
                      <a:gd name="connsiteY1" fmla="*/ 0 h 190"/>
                      <a:gd name="connsiteX2" fmla="*/ 191 w 190"/>
                      <a:gd name="connsiteY2" fmla="*/ 190 h 190"/>
                      <a:gd name="connsiteX3" fmla="*/ 191 w 190"/>
                      <a:gd name="connsiteY3" fmla="*/ 190 h 1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0" h="190">
                        <a:moveTo>
                          <a:pt x="191" y="95"/>
                        </a:moveTo>
                        <a:cubicBezTo>
                          <a:pt x="191" y="95"/>
                          <a:pt x="191" y="95"/>
                          <a:pt x="0" y="0"/>
                        </a:cubicBezTo>
                        <a:cubicBezTo>
                          <a:pt x="0" y="0"/>
                          <a:pt x="95" y="95"/>
                          <a:pt x="191" y="190"/>
                        </a:cubicBezTo>
                        <a:lnTo>
                          <a:pt x="191" y="190"/>
                        </a:lnTo>
                        <a:close/>
                      </a:path>
                    </a:pathLst>
                  </a:custGeom>
                  <a:solidFill>
                    <a:srgbClr val="A7A9AC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49" name="Полилиния: фигура 48">
                    <a:extLst>
                      <a:ext uri="{FF2B5EF4-FFF2-40B4-BE49-F238E27FC236}">
                        <a16:creationId xmlns:a16="http://schemas.microsoft.com/office/drawing/2014/main" id="{48855B6D-223D-543D-CC0D-DE7ABAA41737}"/>
                      </a:ext>
                    </a:extLst>
                  </p:cNvPr>
                  <p:cNvSpPr/>
                  <p:nvPr/>
                </p:nvSpPr>
                <p:spPr>
                  <a:xfrm>
                    <a:off x="9151280" y="4318087"/>
                    <a:ext cx="201750" cy="148436"/>
                  </a:xfrm>
                  <a:custGeom>
                    <a:avLst/>
                    <a:gdLst>
                      <a:gd name="connsiteX0" fmla="*/ 189936 w 201750"/>
                      <a:gd name="connsiteY0" fmla="*/ 56711 h 148436"/>
                      <a:gd name="connsiteX1" fmla="*/ 98781 w 201750"/>
                      <a:gd name="connsiteY1" fmla="*/ 37 h 148436"/>
                      <a:gd name="connsiteX2" fmla="*/ 94590 w 201750"/>
                      <a:gd name="connsiteY2" fmla="*/ 228 h 148436"/>
                      <a:gd name="connsiteX3" fmla="*/ 483 w 201750"/>
                      <a:gd name="connsiteY3" fmla="*/ 113861 h 148436"/>
                      <a:gd name="connsiteX4" fmla="*/ 3722 w 201750"/>
                      <a:gd name="connsiteY4" fmla="*/ 147484 h 148436"/>
                      <a:gd name="connsiteX5" fmla="*/ 20867 w 201750"/>
                      <a:gd name="connsiteY5" fmla="*/ 92811 h 148436"/>
                      <a:gd name="connsiteX6" fmla="*/ 168885 w 201750"/>
                      <a:gd name="connsiteY6" fmla="*/ 59950 h 148436"/>
                      <a:gd name="connsiteX7" fmla="*/ 187173 w 201750"/>
                      <a:gd name="connsiteY7" fmla="*/ 104336 h 148436"/>
                      <a:gd name="connsiteX8" fmla="*/ 187173 w 201750"/>
                      <a:gd name="connsiteY8" fmla="*/ 148437 h 148436"/>
                      <a:gd name="connsiteX9" fmla="*/ 197365 w 201750"/>
                      <a:gd name="connsiteY9" fmla="*/ 138912 h 148436"/>
                      <a:gd name="connsiteX10" fmla="*/ 201747 w 201750"/>
                      <a:gd name="connsiteY10" fmla="*/ 116814 h 148436"/>
                      <a:gd name="connsiteX11" fmla="*/ 190031 w 201750"/>
                      <a:gd name="connsiteY11" fmla="*/ 56806 h 148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01750" h="148436">
                        <a:moveTo>
                          <a:pt x="189936" y="56711"/>
                        </a:moveTo>
                        <a:cubicBezTo>
                          <a:pt x="186030" y="49758"/>
                          <a:pt x="160980" y="-1582"/>
                          <a:pt x="98781" y="37"/>
                        </a:cubicBezTo>
                        <a:cubicBezTo>
                          <a:pt x="97353" y="37"/>
                          <a:pt x="95924" y="37"/>
                          <a:pt x="94590" y="228"/>
                        </a:cubicBezTo>
                        <a:cubicBezTo>
                          <a:pt x="37440" y="3371"/>
                          <a:pt x="-5041" y="55663"/>
                          <a:pt x="483" y="113861"/>
                        </a:cubicBezTo>
                        <a:lnTo>
                          <a:pt x="3722" y="147484"/>
                        </a:lnTo>
                        <a:lnTo>
                          <a:pt x="20867" y="92811"/>
                        </a:lnTo>
                        <a:cubicBezTo>
                          <a:pt x="123356" y="103574"/>
                          <a:pt x="168885" y="59950"/>
                          <a:pt x="168885" y="59950"/>
                        </a:cubicBezTo>
                        <a:cubicBezTo>
                          <a:pt x="168885" y="59950"/>
                          <a:pt x="184697" y="80428"/>
                          <a:pt x="187173" y="104336"/>
                        </a:cubicBezTo>
                        <a:cubicBezTo>
                          <a:pt x="189650" y="128244"/>
                          <a:pt x="187173" y="148437"/>
                          <a:pt x="187173" y="148437"/>
                        </a:cubicBezTo>
                        <a:lnTo>
                          <a:pt x="197365" y="138912"/>
                        </a:lnTo>
                        <a:cubicBezTo>
                          <a:pt x="197937" y="136912"/>
                          <a:pt x="201747" y="122243"/>
                          <a:pt x="201747" y="116814"/>
                        </a:cubicBezTo>
                        <a:cubicBezTo>
                          <a:pt x="201747" y="110813"/>
                          <a:pt x="202318" y="78333"/>
                          <a:pt x="190031" y="56806"/>
                        </a:cubicBezTo>
                        <a:close/>
                      </a:path>
                    </a:pathLst>
                  </a:custGeom>
                  <a:solidFill>
                    <a:srgbClr val="B5B5B5"/>
                  </a:solidFill>
                  <a:ln w="2381" cap="flat">
                    <a:solidFill>
                      <a:srgbClr val="261A3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51" name="Рисунок 49">
                <a:extLst>
                  <a:ext uri="{FF2B5EF4-FFF2-40B4-BE49-F238E27FC236}">
                    <a16:creationId xmlns:a16="http://schemas.microsoft.com/office/drawing/2014/main" id="{BA4F785E-16D3-8CAB-1A87-43270AC9DC54}"/>
                  </a:ext>
                </a:extLst>
              </p:cNvPr>
              <p:cNvGrpSpPr/>
              <p:nvPr/>
            </p:nvGrpSpPr>
            <p:grpSpPr>
              <a:xfrm>
                <a:off x="9179862" y="4566653"/>
                <a:ext cx="141541" cy="72749"/>
                <a:chOff x="9179862" y="4566653"/>
                <a:chExt cx="141541" cy="72749"/>
              </a:xfrm>
            </p:grpSpPr>
            <p:sp>
              <p:nvSpPr>
                <p:cNvPr id="52" name="Полилиния: фигура 51">
                  <a:extLst>
                    <a:ext uri="{FF2B5EF4-FFF2-40B4-BE49-F238E27FC236}">
                      <a16:creationId xmlns:a16="http://schemas.microsoft.com/office/drawing/2014/main" id="{B71C76B4-B05F-E694-8FA3-0CA641310EB9}"/>
                    </a:ext>
                  </a:extLst>
                </p:cNvPr>
                <p:cNvSpPr/>
                <p:nvPr/>
              </p:nvSpPr>
              <p:spPr>
                <a:xfrm>
                  <a:off x="9222004" y="4566653"/>
                  <a:ext cx="243" cy="169"/>
                </a:xfrm>
                <a:custGeom>
                  <a:avLst/>
                  <a:gdLst>
                    <a:gd name="connsiteX0" fmla="*/ 53 w 243"/>
                    <a:gd name="connsiteY0" fmla="*/ 169 h 169"/>
                    <a:gd name="connsiteX1" fmla="*/ 244 w 243"/>
                    <a:gd name="connsiteY1" fmla="*/ 169 h 169"/>
                    <a:gd name="connsiteX2" fmla="*/ 53 w 243"/>
                    <a:gd name="connsiteY2" fmla="*/ 169 h 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43" h="169">
                      <a:moveTo>
                        <a:pt x="53" y="169"/>
                      </a:moveTo>
                      <a:lnTo>
                        <a:pt x="244" y="169"/>
                      </a:lnTo>
                      <a:cubicBezTo>
                        <a:pt x="244" y="169"/>
                        <a:pt x="-137" y="-212"/>
                        <a:pt x="53" y="169"/>
                      </a:cubicBezTo>
                      <a:close/>
                    </a:path>
                  </a:pathLst>
                </a:custGeom>
                <a:solidFill>
                  <a:srgbClr val="A5B1B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53" name="Полилиния: фигура 52">
                  <a:extLst>
                    <a:ext uri="{FF2B5EF4-FFF2-40B4-BE49-F238E27FC236}">
                      <a16:creationId xmlns:a16="http://schemas.microsoft.com/office/drawing/2014/main" id="{477C6930-301E-A264-A0F8-5DDC52CC7BE0}"/>
                    </a:ext>
                  </a:extLst>
                </p:cNvPr>
                <p:cNvSpPr/>
                <p:nvPr/>
              </p:nvSpPr>
              <p:spPr>
                <a:xfrm>
                  <a:off x="9279208" y="4566822"/>
                  <a:ext cx="190" cy="9525"/>
                </a:xfrm>
                <a:custGeom>
                  <a:avLst/>
                  <a:gdLst>
                    <a:gd name="connsiteX0" fmla="*/ 0 w 190"/>
                    <a:gd name="connsiteY0" fmla="*/ 0 h 9525"/>
                    <a:gd name="connsiteX1" fmla="*/ 191 w 190"/>
                    <a:gd name="connsiteY1" fmla="*/ 0 h 9525"/>
                    <a:gd name="connsiteX2" fmla="*/ 0 w 190"/>
                    <a:gd name="connsiteY2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0" h="9525">
                      <a:moveTo>
                        <a:pt x="0" y="0"/>
                      </a:moveTo>
                      <a:lnTo>
                        <a:pt x="191" y="0"/>
                      </a:lnTo>
                      <a:cubicBezTo>
                        <a:pt x="19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A5B1B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54" name="Полилиния: фигура 53">
                  <a:extLst>
                    <a:ext uri="{FF2B5EF4-FFF2-40B4-BE49-F238E27FC236}">
                      <a16:creationId xmlns:a16="http://schemas.microsoft.com/office/drawing/2014/main" id="{9D151F44-C016-E747-A2EB-88C78A27C4BB}"/>
                    </a:ext>
                  </a:extLst>
                </p:cNvPr>
                <p:cNvSpPr/>
                <p:nvPr/>
              </p:nvSpPr>
              <p:spPr>
                <a:xfrm>
                  <a:off x="9179862" y="4566727"/>
                  <a:ext cx="141541" cy="72675"/>
                </a:xfrm>
                <a:custGeom>
                  <a:avLst/>
                  <a:gdLst>
                    <a:gd name="connsiteX0" fmla="*/ 99536 w 141541"/>
                    <a:gd name="connsiteY0" fmla="*/ 95 h 72675"/>
                    <a:gd name="connsiteX1" fmla="*/ 97250 w 141541"/>
                    <a:gd name="connsiteY1" fmla="*/ 3715 h 72675"/>
                    <a:gd name="connsiteX2" fmla="*/ 76200 w 141541"/>
                    <a:gd name="connsiteY2" fmla="*/ 10763 h 72675"/>
                    <a:gd name="connsiteX3" fmla="*/ 65437 w 141541"/>
                    <a:gd name="connsiteY3" fmla="*/ 10763 h 72675"/>
                    <a:gd name="connsiteX4" fmla="*/ 44386 w 141541"/>
                    <a:gd name="connsiteY4" fmla="*/ 3715 h 72675"/>
                    <a:gd name="connsiteX5" fmla="*/ 42101 w 141541"/>
                    <a:gd name="connsiteY5" fmla="*/ 95 h 72675"/>
                    <a:gd name="connsiteX6" fmla="*/ 0 w 141541"/>
                    <a:gd name="connsiteY6" fmla="*/ 7239 h 72675"/>
                    <a:gd name="connsiteX7" fmla="*/ 29242 w 141541"/>
                    <a:gd name="connsiteY7" fmla="*/ 62294 h 72675"/>
                    <a:gd name="connsiteX8" fmla="*/ 70199 w 141541"/>
                    <a:gd name="connsiteY8" fmla="*/ 72676 h 72675"/>
                    <a:gd name="connsiteX9" fmla="*/ 70199 w 141541"/>
                    <a:gd name="connsiteY9" fmla="*/ 72676 h 72675"/>
                    <a:gd name="connsiteX10" fmla="*/ 70771 w 141541"/>
                    <a:gd name="connsiteY10" fmla="*/ 72676 h 72675"/>
                    <a:gd name="connsiteX11" fmla="*/ 71342 w 141541"/>
                    <a:gd name="connsiteY11" fmla="*/ 72676 h 72675"/>
                    <a:gd name="connsiteX12" fmla="*/ 71342 w 141541"/>
                    <a:gd name="connsiteY12" fmla="*/ 72676 h 72675"/>
                    <a:gd name="connsiteX13" fmla="*/ 112300 w 141541"/>
                    <a:gd name="connsiteY13" fmla="*/ 62198 h 72675"/>
                    <a:gd name="connsiteX14" fmla="*/ 141541 w 141541"/>
                    <a:gd name="connsiteY14" fmla="*/ 7144 h 72675"/>
                    <a:gd name="connsiteX15" fmla="*/ 99536 w 141541"/>
                    <a:gd name="connsiteY15" fmla="*/ 0 h 72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1541" h="72675">
                      <a:moveTo>
                        <a:pt x="99536" y="95"/>
                      </a:moveTo>
                      <a:cubicBezTo>
                        <a:pt x="99536" y="95"/>
                        <a:pt x="98869" y="1334"/>
                        <a:pt x="97250" y="3715"/>
                      </a:cubicBezTo>
                      <a:cubicBezTo>
                        <a:pt x="93916" y="8763"/>
                        <a:pt x="76200" y="10763"/>
                        <a:pt x="76200" y="10763"/>
                      </a:cubicBezTo>
                      <a:lnTo>
                        <a:pt x="65437" y="10763"/>
                      </a:lnTo>
                      <a:cubicBezTo>
                        <a:pt x="65437" y="10763"/>
                        <a:pt x="47720" y="8763"/>
                        <a:pt x="44386" y="3715"/>
                      </a:cubicBezTo>
                      <a:cubicBezTo>
                        <a:pt x="42862" y="1334"/>
                        <a:pt x="42291" y="476"/>
                        <a:pt x="42101" y="95"/>
                      </a:cubicBezTo>
                      <a:lnTo>
                        <a:pt x="0" y="7239"/>
                      </a:lnTo>
                      <a:cubicBezTo>
                        <a:pt x="0" y="7239"/>
                        <a:pt x="4572" y="50387"/>
                        <a:pt x="29242" y="62294"/>
                      </a:cubicBezTo>
                      <a:cubicBezTo>
                        <a:pt x="48006" y="71342"/>
                        <a:pt x="65627" y="72580"/>
                        <a:pt x="70199" y="72676"/>
                      </a:cubicBezTo>
                      <a:lnTo>
                        <a:pt x="70199" y="72676"/>
                      </a:lnTo>
                      <a:cubicBezTo>
                        <a:pt x="70199" y="72676"/>
                        <a:pt x="70580" y="72676"/>
                        <a:pt x="70771" y="72676"/>
                      </a:cubicBezTo>
                      <a:cubicBezTo>
                        <a:pt x="71057" y="72676"/>
                        <a:pt x="71342" y="72676"/>
                        <a:pt x="71342" y="72676"/>
                      </a:cubicBezTo>
                      <a:lnTo>
                        <a:pt x="71342" y="72676"/>
                      </a:lnTo>
                      <a:cubicBezTo>
                        <a:pt x="75914" y="72485"/>
                        <a:pt x="93440" y="71342"/>
                        <a:pt x="112300" y="62198"/>
                      </a:cubicBezTo>
                      <a:cubicBezTo>
                        <a:pt x="136874" y="50292"/>
                        <a:pt x="141541" y="7144"/>
                        <a:pt x="141541" y="7144"/>
                      </a:cubicBezTo>
                      <a:lnTo>
                        <a:pt x="99536" y="0"/>
                      </a:lnTo>
                      <a:close/>
                    </a:path>
                  </a:pathLst>
                </a:custGeom>
                <a:solidFill>
                  <a:srgbClr val="B5B5B5"/>
                </a:solidFill>
                <a:ln w="2381" cap="flat">
                  <a:solidFill>
                    <a:srgbClr val="261A3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sp>
            <p:nvSpPr>
              <p:cNvPr id="55" name="Полилиния: фигура 54">
                <a:extLst>
                  <a:ext uri="{FF2B5EF4-FFF2-40B4-BE49-F238E27FC236}">
                    <a16:creationId xmlns:a16="http://schemas.microsoft.com/office/drawing/2014/main" id="{37CFAF35-FDA0-F785-C8DB-9882D36E0953}"/>
                  </a:ext>
                </a:extLst>
              </p:cNvPr>
              <p:cNvSpPr/>
              <p:nvPr/>
            </p:nvSpPr>
            <p:spPr>
              <a:xfrm>
                <a:off x="9179957" y="4537200"/>
                <a:ext cx="142875" cy="36671"/>
              </a:xfrm>
              <a:custGeom>
                <a:avLst/>
                <a:gdLst>
                  <a:gd name="connsiteX0" fmla="*/ 142875 w 142875"/>
                  <a:gd name="connsiteY0" fmla="*/ 36671 h 36671"/>
                  <a:gd name="connsiteX1" fmla="*/ 125444 w 142875"/>
                  <a:gd name="connsiteY1" fmla="*/ 16383 h 36671"/>
                  <a:gd name="connsiteX2" fmla="*/ 90297 w 142875"/>
                  <a:gd name="connsiteY2" fmla="*/ 0 h 36671"/>
                  <a:gd name="connsiteX3" fmla="*/ 52578 w 142875"/>
                  <a:gd name="connsiteY3" fmla="*/ 0 h 36671"/>
                  <a:gd name="connsiteX4" fmla="*/ 17431 w 142875"/>
                  <a:gd name="connsiteY4" fmla="*/ 16383 h 36671"/>
                  <a:gd name="connsiteX5" fmla="*/ 0 w 142875"/>
                  <a:gd name="connsiteY5" fmla="*/ 36671 h 36671"/>
                  <a:gd name="connsiteX6" fmla="*/ 71438 w 142875"/>
                  <a:gd name="connsiteY6" fmla="*/ 24670 h 36671"/>
                  <a:gd name="connsiteX7" fmla="*/ 142875 w 142875"/>
                  <a:gd name="connsiteY7" fmla="*/ 36671 h 36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2875" h="36671">
                    <a:moveTo>
                      <a:pt x="142875" y="36671"/>
                    </a:moveTo>
                    <a:lnTo>
                      <a:pt x="125444" y="16383"/>
                    </a:lnTo>
                    <a:cubicBezTo>
                      <a:pt x="116491" y="6001"/>
                      <a:pt x="103727" y="0"/>
                      <a:pt x="90297" y="0"/>
                    </a:cubicBezTo>
                    <a:lnTo>
                      <a:pt x="52578" y="0"/>
                    </a:lnTo>
                    <a:cubicBezTo>
                      <a:pt x="39148" y="0"/>
                      <a:pt x="26384" y="5906"/>
                      <a:pt x="17431" y="16383"/>
                    </a:cubicBezTo>
                    <a:lnTo>
                      <a:pt x="0" y="36671"/>
                    </a:lnTo>
                    <a:lnTo>
                      <a:pt x="71438" y="24670"/>
                    </a:lnTo>
                    <a:lnTo>
                      <a:pt x="142875" y="36671"/>
                    </a:lnTo>
                    <a:close/>
                  </a:path>
                </a:pathLst>
              </a:custGeom>
              <a:solidFill>
                <a:srgbClr val="B5B5B5"/>
              </a:solidFill>
              <a:ln w="2381" cap="flat">
                <a:solidFill>
                  <a:srgbClr val="261A3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56" name="Полилиния: фигура 55">
              <a:extLst>
                <a:ext uri="{FF2B5EF4-FFF2-40B4-BE49-F238E27FC236}">
                  <a16:creationId xmlns:a16="http://schemas.microsoft.com/office/drawing/2014/main" id="{2C479F33-827D-F0D1-D5D7-4E0B56A02682}"/>
                </a:ext>
              </a:extLst>
            </p:cNvPr>
            <p:cNvSpPr/>
            <p:nvPr/>
          </p:nvSpPr>
          <p:spPr>
            <a:xfrm>
              <a:off x="9173957" y="4949918"/>
              <a:ext cx="147256" cy="50196"/>
            </a:xfrm>
            <a:custGeom>
              <a:avLst/>
              <a:gdLst>
                <a:gd name="connsiteX0" fmla="*/ 0 w 147256"/>
                <a:gd name="connsiteY0" fmla="*/ 0 h 50196"/>
                <a:gd name="connsiteX1" fmla="*/ 147256 w 147256"/>
                <a:gd name="connsiteY1" fmla="*/ 0 h 50196"/>
                <a:gd name="connsiteX2" fmla="*/ 147256 w 147256"/>
                <a:gd name="connsiteY2" fmla="*/ 50197 h 50196"/>
                <a:gd name="connsiteX3" fmla="*/ 0 w 147256"/>
                <a:gd name="connsiteY3" fmla="*/ 50197 h 5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256" h="50196">
                  <a:moveTo>
                    <a:pt x="0" y="0"/>
                  </a:moveTo>
                  <a:lnTo>
                    <a:pt x="147256" y="0"/>
                  </a:lnTo>
                  <a:lnTo>
                    <a:pt x="147256" y="50197"/>
                  </a:lnTo>
                  <a:lnTo>
                    <a:pt x="0" y="50197"/>
                  </a:lnTo>
                  <a:close/>
                </a:path>
              </a:pathLst>
            </a:custGeom>
            <a:solidFill>
              <a:srgbClr val="EB5E2F"/>
            </a:solidFill>
            <a:ln w="2381" cap="flat">
              <a:solidFill>
                <a:srgbClr val="23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Полилиния: фигура 56">
              <a:extLst>
                <a:ext uri="{FF2B5EF4-FFF2-40B4-BE49-F238E27FC236}">
                  <a16:creationId xmlns:a16="http://schemas.microsoft.com/office/drawing/2014/main" id="{93B56B93-B721-6667-AC0E-C3A02B9C7B39}"/>
                </a:ext>
              </a:extLst>
            </p:cNvPr>
            <p:cNvSpPr/>
            <p:nvPr/>
          </p:nvSpPr>
          <p:spPr>
            <a:xfrm>
              <a:off x="8914496" y="4571299"/>
              <a:ext cx="287845" cy="576643"/>
            </a:xfrm>
            <a:custGeom>
              <a:avLst/>
              <a:gdLst>
                <a:gd name="connsiteX0" fmla="*/ 251555 w 287845"/>
                <a:gd name="connsiteY0" fmla="*/ 0 h 576643"/>
                <a:gd name="connsiteX1" fmla="*/ 141256 w 287845"/>
                <a:gd name="connsiteY1" fmla="*/ 26099 h 576643"/>
                <a:gd name="connsiteX2" fmla="*/ 135731 w 287845"/>
                <a:gd name="connsiteY2" fmla="*/ 24670 h 576643"/>
                <a:gd name="connsiteX3" fmla="*/ 71152 w 287845"/>
                <a:gd name="connsiteY3" fmla="*/ 294037 h 576643"/>
                <a:gd name="connsiteX4" fmla="*/ 0 w 287845"/>
                <a:gd name="connsiteY4" fmla="*/ 515112 h 576643"/>
                <a:gd name="connsiteX5" fmla="*/ 80677 w 287845"/>
                <a:gd name="connsiteY5" fmla="*/ 543116 h 576643"/>
                <a:gd name="connsiteX6" fmla="*/ 152400 w 287845"/>
                <a:gd name="connsiteY6" fmla="*/ 320421 h 576643"/>
                <a:gd name="connsiteX7" fmla="*/ 155639 w 287845"/>
                <a:gd name="connsiteY7" fmla="*/ 306991 h 576643"/>
                <a:gd name="connsiteX8" fmla="*/ 168307 w 287845"/>
                <a:gd name="connsiteY8" fmla="*/ 529114 h 576643"/>
                <a:gd name="connsiteX9" fmla="*/ 287846 w 287845"/>
                <a:gd name="connsiteY9" fmla="*/ 576644 h 576643"/>
                <a:gd name="connsiteX10" fmla="*/ 287846 w 287845"/>
                <a:gd name="connsiteY10" fmla="*/ 172688 h 576643"/>
                <a:gd name="connsiteX11" fmla="*/ 251555 w 287845"/>
                <a:gd name="connsiteY11" fmla="*/ 0 h 576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7845" h="576643">
                  <a:moveTo>
                    <a:pt x="251555" y="0"/>
                  </a:moveTo>
                  <a:lnTo>
                    <a:pt x="141256" y="26099"/>
                  </a:lnTo>
                  <a:lnTo>
                    <a:pt x="135731" y="24670"/>
                  </a:lnTo>
                  <a:lnTo>
                    <a:pt x="71152" y="294037"/>
                  </a:lnTo>
                  <a:lnTo>
                    <a:pt x="0" y="515112"/>
                  </a:lnTo>
                  <a:lnTo>
                    <a:pt x="80677" y="543116"/>
                  </a:lnTo>
                  <a:lnTo>
                    <a:pt x="152400" y="320421"/>
                  </a:lnTo>
                  <a:lnTo>
                    <a:pt x="155639" y="306991"/>
                  </a:lnTo>
                  <a:lnTo>
                    <a:pt x="168307" y="529114"/>
                  </a:lnTo>
                  <a:lnTo>
                    <a:pt x="287846" y="576644"/>
                  </a:lnTo>
                  <a:lnTo>
                    <a:pt x="287846" y="172688"/>
                  </a:lnTo>
                  <a:lnTo>
                    <a:pt x="251555" y="0"/>
                  </a:lnTo>
                  <a:close/>
                </a:path>
              </a:pathLst>
            </a:custGeom>
            <a:solidFill>
              <a:srgbClr val="3C72B7"/>
            </a:solidFill>
            <a:ln w="2381" cap="flat">
              <a:solidFill>
                <a:srgbClr val="23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Полилиния: фигура 57">
              <a:extLst>
                <a:ext uri="{FF2B5EF4-FFF2-40B4-BE49-F238E27FC236}">
                  <a16:creationId xmlns:a16="http://schemas.microsoft.com/office/drawing/2014/main" id="{643EB8DF-D3AC-079C-5B28-850633D12487}"/>
                </a:ext>
              </a:extLst>
            </p:cNvPr>
            <p:cNvSpPr/>
            <p:nvPr/>
          </p:nvSpPr>
          <p:spPr>
            <a:xfrm>
              <a:off x="9308545" y="4571299"/>
              <a:ext cx="287940" cy="576643"/>
            </a:xfrm>
            <a:custGeom>
              <a:avLst/>
              <a:gdLst>
                <a:gd name="connsiteX0" fmla="*/ 216789 w 287940"/>
                <a:gd name="connsiteY0" fmla="*/ 294037 h 576643"/>
                <a:gd name="connsiteX1" fmla="*/ 152210 w 287940"/>
                <a:gd name="connsiteY1" fmla="*/ 24670 h 576643"/>
                <a:gd name="connsiteX2" fmla="*/ 146685 w 287940"/>
                <a:gd name="connsiteY2" fmla="*/ 26099 h 576643"/>
                <a:gd name="connsiteX3" fmla="*/ 36385 w 287940"/>
                <a:gd name="connsiteY3" fmla="*/ 0 h 576643"/>
                <a:gd name="connsiteX4" fmla="*/ 0 w 287940"/>
                <a:gd name="connsiteY4" fmla="*/ 172688 h 576643"/>
                <a:gd name="connsiteX5" fmla="*/ 0 w 287940"/>
                <a:gd name="connsiteY5" fmla="*/ 576644 h 576643"/>
                <a:gd name="connsiteX6" fmla="*/ 119539 w 287940"/>
                <a:gd name="connsiteY6" fmla="*/ 529114 h 576643"/>
                <a:gd name="connsiteX7" fmla="*/ 132302 w 287940"/>
                <a:gd name="connsiteY7" fmla="*/ 307277 h 576643"/>
                <a:gd name="connsiteX8" fmla="*/ 134588 w 287940"/>
                <a:gd name="connsiteY8" fmla="*/ 317087 h 576643"/>
                <a:gd name="connsiteX9" fmla="*/ 207264 w 287940"/>
                <a:gd name="connsiteY9" fmla="*/ 543116 h 576643"/>
                <a:gd name="connsiteX10" fmla="*/ 287941 w 287940"/>
                <a:gd name="connsiteY10" fmla="*/ 515112 h 576643"/>
                <a:gd name="connsiteX11" fmla="*/ 216789 w 287940"/>
                <a:gd name="connsiteY11" fmla="*/ 294037 h 576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7940" h="576643">
                  <a:moveTo>
                    <a:pt x="216789" y="294037"/>
                  </a:moveTo>
                  <a:lnTo>
                    <a:pt x="152210" y="24670"/>
                  </a:lnTo>
                  <a:lnTo>
                    <a:pt x="146685" y="26099"/>
                  </a:lnTo>
                  <a:lnTo>
                    <a:pt x="36385" y="0"/>
                  </a:lnTo>
                  <a:lnTo>
                    <a:pt x="0" y="172688"/>
                  </a:lnTo>
                  <a:lnTo>
                    <a:pt x="0" y="576644"/>
                  </a:lnTo>
                  <a:lnTo>
                    <a:pt x="119539" y="529114"/>
                  </a:lnTo>
                  <a:lnTo>
                    <a:pt x="132302" y="307277"/>
                  </a:lnTo>
                  <a:lnTo>
                    <a:pt x="134588" y="317087"/>
                  </a:lnTo>
                  <a:lnTo>
                    <a:pt x="207264" y="543116"/>
                  </a:lnTo>
                  <a:lnTo>
                    <a:pt x="287941" y="515112"/>
                  </a:lnTo>
                  <a:lnTo>
                    <a:pt x="216789" y="294037"/>
                  </a:lnTo>
                  <a:close/>
                </a:path>
              </a:pathLst>
            </a:custGeom>
            <a:solidFill>
              <a:srgbClr val="3C72B7"/>
            </a:solidFill>
            <a:ln w="2381" cap="flat">
              <a:solidFill>
                <a:srgbClr val="23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Полилиния: фигура 64">
              <a:extLst>
                <a:ext uri="{FF2B5EF4-FFF2-40B4-BE49-F238E27FC236}">
                  <a16:creationId xmlns:a16="http://schemas.microsoft.com/office/drawing/2014/main" id="{05F89886-DE0D-DB29-B9EE-96A13597B22C}"/>
                </a:ext>
              </a:extLst>
            </p:cNvPr>
            <p:cNvSpPr/>
            <p:nvPr/>
          </p:nvSpPr>
          <p:spPr>
            <a:xfrm>
              <a:off x="9234345" y="4938869"/>
              <a:ext cx="37338" cy="44291"/>
            </a:xfrm>
            <a:custGeom>
              <a:avLst/>
              <a:gdLst>
                <a:gd name="connsiteX0" fmla="*/ 32290 w 37338"/>
                <a:gd name="connsiteY0" fmla="*/ 44291 h 44291"/>
                <a:gd name="connsiteX1" fmla="*/ 0 w 37338"/>
                <a:gd name="connsiteY1" fmla="*/ 44291 h 44291"/>
                <a:gd name="connsiteX2" fmla="*/ 0 w 37338"/>
                <a:gd name="connsiteY2" fmla="*/ 0 h 44291"/>
                <a:gd name="connsiteX3" fmla="*/ 32290 w 37338"/>
                <a:gd name="connsiteY3" fmla="*/ 0 h 44291"/>
                <a:gd name="connsiteX4" fmla="*/ 37338 w 37338"/>
                <a:gd name="connsiteY4" fmla="*/ 5239 h 44291"/>
                <a:gd name="connsiteX5" fmla="*/ 32290 w 37338"/>
                <a:gd name="connsiteY5" fmla="*/ 10477 h 44291"/>
                <a:gd name="connsiteX6" fmla="*/ 10192 w 37338"/>
                <a:gd name="connsiteY6" fmla="*/ 10477 h 44291"/>
                <a:gd name="connsiteX7" fmla="*/ 10192 w 37338"/>
                <a:gd name="connsiteY7" fmla="*/ 33718 h 44291"/>
                <a:gd name="connsiteX8" fmla="*/ 32290 w 37338"/>
                <a:gd name="connsiteY8" fmla="*/ 33718 h 44291"/>
                <a:gd name="connsiteX9" fmla="*/ 37338 w 37338"/>
                <a:gd name="connsiteY9" fmla="*/ 38957 h 44291"/>
                <a:gd name="connsiteX10" fmla="*/ 32290 w 37338"/>
                <a:gd name="connsiteY10" fmla="*/ 44196 h 4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338" h="44291">
                  <a:moveTo>
                    <a:pt x="32290" y="44291"/>
                  </a:moveTo>
                  <a:lnTo>
                    <a:pt x="0" y="44291"/>
                  </a:lnTo>
                  <a:lnTo>
                    <a:pt x="0" y="0"/>
                  </a:lnTo>
                  <a:lnTo>
                    <a:pt x="32290" y="0"/>
                  </a:lnTo>
                  <a:cubicBezTo>
                    <a:pt x="35052" y="0"/>
                    <a:pt x="37338" y="2381"/>
                    <a:pt x="37338" y="5239"/>
                  </a:cubicBezTo>
                  <a:cubicBezTo>
                    <a:pt x="37338" y="8096"/>
                    <a:pt x="35052" y="10477"/>
                    <a:pt x="32290" y="10477"/>
                  </a:cubicBezTo>
                  <a:lnTo>
                    <a:pt x="10192" y="10477"/>
                  </a:lnTo>
                  <a:lnTo>
                    <a:pt x="10192" y="33718"/>
                  </a:lnTo>
                  <a:lnTo>
                    <a:pt x="32290" y="33718"/>
                  </a:lnTo>
                  <a:cubicBezTo>
                    <a:pt x="35052" y="33718"/>
                    <a:pt x="37338" y="36100"/>
                    <a:pt x="37338" y="38957"/>
                  </a:cubicBezTo>
                  <a:cubicBezTo>
                    <a:pt x="37338" y="41815"/>
                    <a:pt x="35052" y="44196"/>
                    <a:pt x="32290" y="44196"/>
                  </a:cubicBezTo>
                  <a:close/>
                </a:path>
              </a:pathLst>
            </a:custGeom>
            <a:solidFill>
              <a:srgbClr val="B5B5B5"/>
            </a:solidFill>
            <a:ln w="2381" cap="flat">
              <a:solidFill>
                <a:srgbClr val="26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: фигура 65">
              <a:extLst>
                <a:ext uri="{FF2B5EF4-FFF2-40B4-BE49-F238E27FC236}">
                  <a16:creationId xmlns:a16="http://schemas.microsoft.com/office/drawing/2014/main" id="{10C0601D-0E44-5BE6-1C57-2E9FFF4EC874}"/>
                </a:ext>
              </a:extLst>
            </p:cNvPr>
            <p:cNvSpPr/>
            <p:nvPr/>
          </p:nvSpPr>
          <p:spPr>
            <a:xfrm>
              <a:off x="9153859" y="4440188"/>
              <a:ext cx="81916" cy="72437"/>
            </a:xfrm>
            <a:custGeom>
              <a:avLst/>
              <a:gdLst>
                <a:gd name="connsiteX0" fmla="*/ 42196 w 81916"/>
                <a:gd name="connsiteY0" fmla="*/ 72438 h 72437"/>
                <a:gd name="connsiteX1" fmla="*/ 41434 w 81916"/>
                <a:gd name="connsiteY1" fmla="*/ 72438 h 72437"/>
                <a:gd name="connsiteX2" fmla="*/ 2953 w 81916"/>
                <a:gd name="connsiteY2" fmla="*/ 40053 h 72437"/>
                <a:gd name="connsiteX3" fmla="*/ 95 w 81916"/>
                <a:gd name="connsiteY3" fmla="*/ 29099 h 72437"/>
                <a:gd name="connsiteX4" fmla="*/ 95 w 81916"/>
                <a:gd name="connsiteY4" fmla="*/ 28623 h 72437"/>
                <a:gd name="connsiteX5" fmla="*/ 0 w 81916"/>
                <a:gd name="connsiteY5" fmla="*/ 28146 h 72437"/>
                <a:gd name="connsiteX6" fmla="*/ 16573 w 81916"/>
                <a:gd name="connsiteY6" fmla="*/ 3572 h 72437"/>
                <a:gd name="connsiteX7" fmla="*/ 65341 w 81916"/>
                <a:gd name="connsiteY7" fmla="*/ 3572 h 72437"/>
                <a:gd name="connsiteX8" fmla="*/ 81915 w 81916"/>
                <a:gd name="connsiteY8" fmla="*/ 28146 h 72437"/>
                <a:gd name="connsiteX9" fmla="*/ 81915 w 81916"/>
                <a:gd name="connsiteY9" fmla="*/ 29861 h 72437"/>
                <a:gd name="connsiteX10" fmla="*/ 42291 w 81916"/>
                <a:gd name="connsiteY10" fmla="*/ 72438 h 72437"/>
                <a:gd name="connsiteX11" fmla="*/ 42291 w 81916"/>
                <a:gd name="connsiteY11" fmla="*/ 72438 h 72437"/>
                <a:gd name="connsiteX12" fmla="*/ 7334 w 81916"/>
                <a:gd name="connsiteY12" fmla="*/ 27670 h 72437"/>
                <a:gd name="connsiteX13" fmla="*/ 10001 w 81916"/>
                <a:gd name="connsiteY13" fmla="*/ 38148 h 72437"/>
                <a:gd name="connsiteX14" fmla="*/ 41434 w 81916"/>
                <a:gd name="connsiteY14" fmla="*/ 64818 h 72437"/>
                <a:gd name="connsiteX15" fmla="*/ 42005 w 81916"/>
                <a:gd name="connsiteY15" fmla="*/ 64818 h 72437"/>
                <a:gd name="connsiteX16" fmla="*/ 74485 w 81916"/>
                <a:gd name="connsiteY16" fmla="*/ 29861 h 72437"/>
                <a:gd name="connsiteX17" fmla="*/ 74485 w 81916"/>
                <a:gd name="connsiteY17" fmla="*/ 28146 h 72437"/>
                <a:gd name="connsiteX18" fmla="*/ 63151 w 81916"/>
                <a:gd name="connsiteY18" fmla="*/ 10811 h 72437"/>
                <a:gd name="connsiteX19" fmla="*/ 18574 w 81916"/>
                <a:gd name="connsiteY19" fmla="*/ 10811 h 72437"/>
                <a:gd name="connsiteX20" fmla="*/ 7334 w 81916"/>
                <a:gd name="connsiteY20" fmla="*/ 27670 h 72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1916" h="72437">
                  <a:moveTo>
                    <a:pt x="42196" y="72438"/>
                  </a:moveTo>
                  <a:lnTo>
                    <a:pt x="41434" y="72438"/>
                  </a:lnTo>
                  <a:cubicBezTo>
                    <a:pt x="24193" y="72247"/>
                    <a:pt x="7620" y="58341"/>
                    <a:pt x="2953" y="40053"/>
                  </a:cubicBezTo>
                  <a:cubicBezTo>
                    <a:pt x="2000" y="36243"/>
                    <a:pt x="1048" y="32623"/>
                    <a:pt x="95" y="29099"/>
                  </a:cubicBezTo>
                  <a:lnTo>
                    <a:pt x="95" y="28623"/>
                  </a:lnTo>
                  <a:cubicBezTo>
                    <a:pt x="95" y="28623"/>
                    <a:pt x="0" y="28146"/>
                    <a:pt x="0" y="28146"/>
                  </a:cubicBezTo>
                  <a:cubicBezTo>
                    <a:pt x="0" y="18812"/>
                    <a:pt x="6667" y="6715"/>
                    <a:pt x="16573" y="3572"/>
                  </a:cubicBezTo>
                  <a:cubicBezTo>
                    <a:pt x="32480" y="-1191"/>
                    <a:pt x="49530" y="-1191"/>
                    <a:pt x="65341" y="3572"/>
                  </a:cubicBezTo>
                  <a:cubicBezTo>
                    <a:pt x="75248" y="6715"/>
                    <a:pt x="81915" y="18812"/>
                    <a:pt x="81915" y="28146"/>
                  </a:cubicBezTo>
                  <a:lnTo>
                    <a:pt x="81915" y="29861"/>
                  </a:lnTo>
                  <a:cubicBezTo>
                    <a:pt x="82106" y="52054"/>
                    <a:pt x="63913" y="71580"/>
                    <a:pt x="42291" y="72438"/>
                  </a:cubicBezTo>
                  <a:lnTo>
                    <a:pt x="42291" y="72438"/>
                  </a:lnTo>
                  <a:close/>
                  <a:moveTo>
                    <a:pt x="7334" y="27670"/>
                  </a:moveTo>
                  <a:cubicBezTo>
                    <a:pt x="8191" y="31099"/>
                    <a:pt x="9144" y="34623"/>
                    <a:pt x="10001" y="38148"/>
                  </a:cubicBezTo>
                  <a:cubicBezTo>
                    <a:pt x="13906" y="53197"/>
                    <a:pt x="27432" y="64627"/>
                    <a:pt x="41434" y="64818"/>
                  </a:cubicBezTo>
                  <a:lnTo>
                    <a:pt x="42005" y="64818"/>
                  </a:lnTo>
                  <a:cubicBezTo>
                    <a:pt x="59722" y="64056"/>
                    <a:pt x="74676" y="48054"/>
                    <a:pt x="74485" y="29861"/>
                  </a:cubicBezTo>
                  <a:lnTo>
                    <a:pt x="74485" y="28146"/>
                  </a:lnTo>
                  <a:cubicBezTo>
                    <a:pt x="74485" y="21669"/>
                    <a:pt x="69628" y="12906"/>
                    <a:pt x="63151" y="10811"/>
                  </a:cubicBezTo>
                  <a:cubicBezTo>
                    <a:pt x="48768" y="6525"/>
                    <a:pt x="33052" y="6525"/>
                    <a:pt x="18574" y="10811"/>
                  </a:cubicBezTo>
                  <a:cubicBezTo>
                    <a:pt x="12287" y="12811"/>
                    <a:pt x="7525" y="21193"/>
                    <a:pt x="7334" y="27670"/>
                  </a:cubicBezTo>
                  <a:close/>
                </a:path>
              </a:pathLst>
            </a:custGeom>
            <a:solidFill>
              <a:srgbClr val="3C72B7"/>
            </a:solidFill>
            <a:ln w="2381" cap="flat">
              <a:solidFill>
                <a:srgbClr val="23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Полилиния: фигура 66">
              <a:extLst>
                <a:ext uri="{FF2B5EF4-FFF2-40B4-BE49-F238E27FC236}">
                  <a16:creationId xmlns:a16="http://schemas.microsoft.com/office/drawing/2014/main" id="{C9C95FD5-A338-AA38-2619-2F1BE55AF176}"/>
                </a:ext>
              </a:extLst>
            </p:cNvPr>
            <p:cNvSpPr/>
            <p:nvPr/>
          </p:nvSpPr>
          <p:spPr>
            <a:xfrm>
              <a:off x="9262823" y="4440092"/>
              <a:ext cx="81916" cy="72532"/>
            </a:xfrm>
            <a:custGeom>
              <a:avLst/>
              <a:gdLst>
                <a:gd name="connsiteX0" fmla="*/ 40483 w 81916"/>
                <a:gd name="connsiteY0" fmla="*/ 72533 h 72532"/>
                <a:gd name="connsiteX1" fmla="*/ 39816 w 81916"/>
                <a:gd name="connsiteY1" fmla="*/ 72533 h 72532"/>
                <a:gd name="connsiteX2" fmla="*/ 1 w 81916"/>
                <a:gd name="connsiteY2" fmla="*/ 29861 h 72532"/>
                <a:gd name="connsiteX3" fmla="*/ 1 w 81916"/>
                <a:gd name="connsiteY3" fmla="*/ 28146 h 72532"/>
                <a:gd name="connsiteX4" fmla="*/ 16575 w 81916"/>
                <a:gd name="connsiteY4" fmla="*/ 3572 h 72532"/>
                <a:gd name="connsiteX5" fmla="*/ 65343 w 81916"/>
                <a:gd name="connsiteY5" fmla="*/ 3572 h 72532"/>
                <a:gd name="connsiteX6" fmla="*/ 81916 w 81916"/>
                <a:gd name="connsiteY6" fmla="*/ 28146 h 72532"/>
                <a:gd name="connsiteX7" fmla="*/ 81916 w 81916"/>
                <a:gd name="connsiteY7" fmla="*/ 29194 h 72532"/>
                <a:gd name="connsiteX8" fmla="*/ 78964 w 81916"/>
                <a:gd name="connsiteY8" fmla="*/ 40148 h 72532"/>
                <a:gd name="connsiteX9" fmla="*/ 40483 w 81916"/>
                <a:gd name="connsiteY9" fmla="*/ 72533 h 72532"/>
                <a:gd name="connsiteX10" fmla="*/ 40483 w 81916"/>
                <a:gd name="connsiteY10" fmla="*/ 72533 h 72532"/>
                <a:gd name="connsiteX11" fmla="*/ 40959 w 81916"/>
                <a:gd name="connsiteY11" fmla="*/ 7668 h 72532"/>
                <a:gd name="connsiteX12" fmla="*/ 18575 w 81916"/>
                <a:gd name="connsiteY12" fmla="*/ 10906 h 72532"/>
                <a:gd name="connsiteX13" fmla="*/ 7336 w 81916"/>
                <a:gd name="connsiteY13" fmla="*/ 28242 h 72532"/>
                <a:gd name="connsiteX14" fmla="*/ 7336 w 81916"/>
                <a:gd name="connsiteY14" fmla="*/ 29956 h 72532"/>
                <a:gd name="connsiteX15" fmla="*/ 39911 w 81916"/>
                <a:gd name="connsiteY15" fmla="*/ 64913 h 72532"/>
                <a:gd name="connsiteX16" fmla="*/ 40387 w 81916"/>
                <a:gd name="connsiteY16" fmla="*/ 64913 h 72532"/>
                <a:gd name="connsiteX17" fmla="*/ 71820 w 81916"/>
                <a:gd name="connsiteY17" fmla="*/ 38243 h 72532"/>
                <a:gd name="connsiteX18" fmla="*/ 74487 w 81916"/>
                <a:gd name="connsiteY18" fmla="*/ 27765 h 72532"/>
                <a:gd name="connsiteX19" fmla="*/ 63152 w 81916"/>
                <a:gd name="connsiteY19" fmla="*/ 10906 h 72532"/>
                <a:gd name="connsiteX20" fmla="*/ 40864 w 81916"/>
                <a:gd name="connsiteY20" fmla="*/ 7668 h 7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1916" h="72532">
                  <a:moveTo>
                    <a:pt x="40483" y="72533"/>
                  </a:moveTo>
                  <a:lnTo>
                    <a:pt x="39816" y="72533"/>
                  </a:lnTo>
                  <a:cubicBezTo>
                    <a:pt x="18004" y="71676"/>
                    <a:pt x="-189" y="52149"/>
                    <a:pt x="1" y="29861"/>
                  </a:cubicBezTo>
                  <a:lnTo>
                    <a:pt x="1" y="28146"/>
                  </a:lnTo>
                  <a:cubicBezTo>
                    <a:pt x="1" y="18812"/>
                    <a:pt x="6669" y="6620"/>
                    <a:pt x="16575" y="3572"/>
                  </a:cubicBezTo>
                  <a:cubicBezTo>
                    <a:pt x="32577" y="-1191"/>
                    <a:pt x="49531" y="-1191"/>
                    <a:pt x="65343" y="3572"/>
                  </a:cubicBezTo>
                  <a:cubicBezTo>
                    <a:pt x="75249" y="6715"/>
                    <a:pt x="81916" y="18812"/>
                    <a:pt x="81916" y="28146"/>
                  </a:cubicBezTo>
                  <a:lnTo>
                    <a:pt x="81916" y="29194"/>
                  </a:lnTo>
                  <a:cubicBezTo>
                    <a:pt x="80869" y="32718"/>
                    <a:pt x="79916" y="36433"/>
                    <a:pt x="78964" y="40148"/>
                  </a:cubicBezTo>
                  <a:cubicBezTo>
                    <a:pt x="74201" y="58436"/>
                    <a:pt x="57723" y="72342"/>
                    <a:pt x="40483" y="72533"/>
                  </a:cubicBezTo>
                  <a:lnTo>
                    <a:pt x="40483" y="72533"/>
                  </a:lnTo>
                  <a:close/>
                  <a:moveTo>
                    <a:pt x="40959" y="7668"/>
                  </a:moveTo>
                  <a:cubicBezTo>
                    <a:pt x="33434" y="7668"/>
                    <a:pt x="25909" y="8811"/>
                    <a:pt x="18575" y="10906"/>
                  </a:cubicBezTo>
                  <a:cubicBezTo>
                    <a:pt x="12193" y="12906"/>
                    <a:pt x="7336" y="21765"/>
                    <a:pt x="7336" y="28242"/>
                  </a:cubicBezTo>
                  <a:lnTo>
                    <a:pt x="7336" y="29956"/>
                  </a:lnTo>
                  <a:cubicBezTo>
                    <a:pt x="7240" y="48244"/>
                    <a:pt x="22099" y="64246"/>
                    <a:pt x="39911" y="64913"/>
                  </a:cubicBezTo>
                  <a:lnTo>
                    <a:pt x="40387" y="64913"/>
                  </a:lnTo>
                  <a:cubicBezTo>
                    <a:pt x="54484" y="64722"/>
                    <a:pt x="68010" y="53197"/>
                    <a:pt x="71820" y="38243"/>
                  </a:cubicBezTo>
                  <a:cubicBezTo>
                    <a:pt x="72677" y="34719"/>
                    <a:pt x="73630" y="31194"/>
                    <a:pt x="74487" y="27765"/>
                  </a:cubicBezTo>
                  <a:cubicBezTo>
                    <a:pt x="74201" y="21288"/>
                    <a:pt x="69439" y="12906"/>
                    <a:pt x="63152" y="10906"/>
                  </a:cubicBezTo>
                  <a:cubicBezTo>
                    <a:pt x="55913" y="8811"/>
                    <a:pt x="48388" y="7668"/>
                    <a:pt x="40864" y="7668"/>
                  </a:cubicBezTo>
                  <a:close/>
                </a:path>
              </a:pathLst>
            </a:custGeom>
            <a:solidFill>
              <a:srgbClr val="3C72B7"/>
            </a:solidFill>
            <a:ln w="2381" cap="flat">
              <a:solidFill>
                <a:srgbClr val="23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226F88CD-29E6-D378-2844-9A163FE81A1B}"/>
                </a:ext>
              </a:extLst>
            </p:cNvPr>
            <p:cNvSpPr/>
            <p:nvPr/>
          </p:nvSpPr>
          <p:spPr>
            <a:xfrm>
              <a:off x="9232059" y="4455380"/>
              <a:ext cx="34575" cy="12763"/>
            </a:xfrm>
            <a:custGeom>
              <a:avLst/>
              <a:gdLst>
                <a:gd name="connsiteX0" fmla="*/ 34576 w 34575"/>
                <a:gd name="connsiteY0" fmla="*/ 12763 h 12763"/>
                <a:gd name="connsiteX1" fmla="*/ 0 w 34575"/>
                <a:gd name="connsiteY1" fmla="*/ 12763 h 12763"/>
                <a:gd name="connsiteX2" fmla="*/ 0 w 34575"/>
                <a:gd name="connsiteY2" fmla="*/ 4286 h 12763"/>
                <a:gd name="connsiteX3" fmla="*/ 34576 w 34575"/>
                <a:gd name="connsiteY3" fmla="*/ 4286 h 12763"/>
                <a:gd name="connsiteX4" fmla="*/ 34576 w 34575"/>
                <a:gd name="connsiteY4" fmla="*/ 12763 h 1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" h="12763">
                  <a:moveTo>
                    <a:pt x="34576" y="12763"/>
                  </a:moveTo>
                  <a:cubicBezTo>
                    <a:pt x="23717" y="7048"/>
                    <a:pt x="10858" y="7048"/>
                    <a:pt x="0" y="12763"/>
                  </a:cubicBezTo>
                  <a:lnTo>
                    <a:pt x="0" y="4286"/>
                  </a:lnTo>
                  <a:cubicBezTo>
                    <a:pt x="10858" y="-1429"/>
                    <a:pt x="23717" y="-1429"/>
                    <a:pt x="34576" y="4286"/>
                  </a:cubicBezTo>
                  <a:lnTo>
                    <a:pt x="34576" y="12763"/>
                  </a:lnTo>
                  <a:close/>
                </a:path>
              </a:pathLst>
            </a:custGeom>
            <a:solidFill>
              <a:srgbClr val="3C72B7"/>
            </a:solidFill>
            <a:ln w="2381" cap="flat">
              <a:solidFill>
                <a:srgbClr val="23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69" name="Рисунок 49">
              <a:extLst>
                <a:ext uri="{FF2B5EF4-FFF2-40B4-BE49-F238E27FC236}">
                  <a16:creationId xmlns:a16="http://schemas.microsoft.com/office/drawing/2014/main" id="{5862EB87-07B5-E11F-1E6E-62CCF43923A9}"/>
                </a:ext>
              </a:extLst>
            </p:cNvPr>
            <p:cNvGrpSpPr/>
            <p:nvPr/>
          </p:nvGrpSpPr>
          <p:grpSpPr>
            <a:xfrm>
              <a:off x="9541622" y="4325965"/>
              <a:ext cx="495300" cy="1420242"/>
              <a:chOff x="9541622" y="4325965"/>
              <a:chExt cx="495300" cy="1420242"/>
            </a:xfrm>
          </p:grpSpPr>
          <p:grpSp>
            <p:nvGrpSpPr>
              <p:cNvPr id="70" name="Рисунок 49">
                <a:extLst>
                  <a:ext uri="{FF2B5EF4-FFF2-40B4-BE49-F238E27FC236}">
                    <a16:creationId xmlns:a16="http://schemas.microsoft.com/office/drawing/2014/main" id="{E103EE79-1B8D-4AAC-BEEF-1EE85DA3B938}"/>
                  </a:ext>
                </a:extLst>
              </p:cNvPr>
              <p:cNvGrpSpPr/>
              <p:nvPr/>
            </p:nvGrpSpPr>
            <p:grpSpPr>
              <a:xfrm>
                <a:off x="9541622" y="4612162"/>
                <a:ext cx="495300" cy="1134046"/>
                <a:chOff x="9541622" y="4612162"/>
                <a:chExt cx="495300" cy="1134046"/>
              </a:xfrm>
            </p:grpSpPr>
            <p:grpSp>
              <p:nvGrpSpPr>
                <p:cNvPr id="71" name="Рисунок 49">
                  <a:extLst>
                    <a:ext uri="{FF2B5EF4-FFF2-40B4-BE49-F238E27FC236}">
                      <a16:creationId xmlns:a16="http://schemas.microsoft.com/office/drawing/2014/main" id="{FA00C63D-FE3E-0CB7-98E4-ADAE101050D1}"/>
                    </a:ext>
                  </a:extLst>
                </p:cNvPr>
                <p:cNvGrpSpPr/>
                <p:nvPr/>
              </p:nvGrpSpPr>
              <p:grpSpPr>
                <a:xfrm>
                  <a:off x="9626203" y="5063266"/>
                  <a:ext cx="325469" cy="682942"/>
                  <a:chOff x="9626203" y="5063266"/>
                  <a:chExt cx="325469" cy="682942"/>
                </a:xfrm>
              </p:grpSpPr>
              <p:sp>
                <p:nvSpPr>
                  <p:cNvPr id="72" name="Полилиния: фигура 71">
                    <a:extLst>
                      <a:ext uri="{FF2B5EF4-FFF2-40B4-BE49-F238E27FC236}">
                        <a16:creationId xmlns:a16="http://schemas.microsoft.com/office/drawing/2014/main" id="{414E6885-9FEF-9E54-DD20-0F3225D52294}"/>
                      </a:ext>
                    </a:extLst>
                  </p:cNvPr>
                  <p:cNvSpPr/>
                  <p:nvPr/>
                </p:nvSpPr>
                <p:spPr>
                  <a:xfrm>
                    <a:off x="9675731" y="5664769"/>
                    <a:ext cx="94265" cy="81438"/>
                  </a:xfrm>
                  <a:custGeom>
                    <a:avLst/>
                    <a:gdLst>
                      <a:gd name="connsiteX0" fmla="*/ 86489 w 94265"/>
                      <a:gd name="connsiteY0" fmla="*/ 3429 h 81438"/>
                      <a:gd name="connsiteX1" fmla="*/ 86489 w 94265"/>
                      <a:gd name="connsiteY1" fmla="*/ 6191 h 81438"/>
                      <a:gd name="connsiteX2" fmla="*/ 50580 w 94265"/>
                      <a:gd name="connsiteY2" fmla="*/ 43434 h 81438"/>
                      <a:gd name="connsiteX3" fmla="*/ 49818 w 94265"/>
                      <a:gd name="connsiteY3" fmla="*/ 43434 h 81438"/>
                      <a:gd name="connsiteX4" fmla="*/ 13909 w 94265"/>
                      <a:gd name="connsiteY4" fmla="*/ 6191 h 81438"/>
                      <a:gd name="connsiteX5" fmla="*/ 13909 w 94265"/>
                      <a:gd name="connsiteY5" fmla="*/ 0 h 81438"/>
                      <a:gd name="connsiteX6" fmla="*/ 2384 w 94265"/>
                      <a:gd name="connsiteY6" fmla="*/ 54769 h 81438"/>
                      <a:gd name="connsiteX7" fmla="*/ 13432 w 94265"/>
                      <a:gd name="connsiteY7" fmla="*/ 81439 h 81438"/>
                      <a:gd name="connsiteX8" fmla="*/ 80869 w 94265"/>
                      <a:gd name="connsiteY8" fmla="*/ 81439 h 81438"/>
                      <a:gd name="connsiteX9" fmla="*/ 94109 w 94265"/>
                      <a:gd name="connsiteY9" fmla="*/ 61722 h 81438"/>
                      <a:gd name="connsiteX10" fmla="*/ 86394 w 94265"/>
                      <a:gd name="connsiteY10" fmla="*/ 3524 h 81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4265" h="81438">
                        <a:moveTo>
                          <a:pt x="86489" y="3429"/>
                        </a:moveTo>
                        <a:lnTo>
                          <a:pt x="86489" y="6191"/>
                        </a:lnTo>
                        <a:cubicBezTo>
                          <a:pt x="86489" y="26765"/>
                          <a:pt x="70392" y="43434"/>
                          <a:pt x="50580" y="43434"/>
                        </a:cubicBezTo>
                        <a:lnTo>
                          <a:pt x="49818" y="43434"/>
                        </a:lnTo>
                        <a:cubicBezTo>
                          <a:pt x="30006" y="43434"/>
                          <a:pt x="13909" y="26765"/>
                          <a:pt x="13909" y="6191"/>
                        </a:cubicBezTo>
                        <a:lnTo>
                          <a:pt x="13909" y="0"/>
                        </a:lnTo>
                        <a:lnTo>
                          <a:pt x="2384" y="54769"/>
                        </a:lnTo>
                        <a:cubicBezTo>
                          <a:pt x="-3713" y="66008"/>
                          <a:pt x="2574" y="81439"/>
                          <a:pt x="13432" y="81439"/>
                        </a:cubicBezTo>
                        <a:lnTo>
                          <a:pt x="80869" y="81439"/>
                        </a:lnTo>
                        <a:cubicBezTo>
                          <a:pt x="89061" y="81439"/>
                          <a:pt x="95347" y="72104"/>
                          <a:pt x="94109" y="61722"/>
                        </a:cubicBezTo>
                        <a:lnTo>
                          <a:pt x="86394" y="3524"/>
                        </a:lnTo>
                        <a:close/>
                      </a:path>
                    </a:pathLst>
                  </a:custGeom>
                  <a:solidFill>
                    <a:srgbClr val="3C72B7"/>
                  </a:solidFill>
                  <a:ln w="2381" cap="flat">
                    <a:solidFill>
                      <a:srgbClr val="231A3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73" name="Полилиния: фигура 72">
                    <a:extLst>
                      <a:ext uri="{FF2B5EF4-FFF2-40B4-BE49-F238E27FC236}">
                        <a16:creationId xmlns:a16="http://schemas.microsoft.com/office/drawing/2014/main" id="{0B222ECC-7321-0320-AA07-B494390EC5FF}"/>
                      </a:ext>
                    </a:extLst>
                  </p:cNvPr>
                  <p:cNvSpPr/>
                  <p:nvPr/>
                </p:nvSpPr>
                <p:spPr>
                  <a:xfrm>
                    <a:off x="9807571" y="5665150"/>
                    <a:ext cx="94273" cy="81057"/>
                  </a:xfrm>
                  <a:custGeom>
                    <a:avLst/>
                    <a:gdLst>
                      <a:gd name="connsiteX0" fmla="*/ 80665 w 94273"/>
                      <a:gd name="connsiteY0" fmla="*/ 0 h 81057"/>
                      <a:gd name="connsiteX1" fmla="*/ 80665 w 94273"/>
                      <a:gd name="connsiteY1" fmla="*/ 5810 h 81057"/>
                      <a:gd name="connsiteX2" fmla="*/ 44756 w 94273"/>
                      <a:gd name="connsiteY2" fmla="*/ 43053 h 81057"/>
                      <a:gd name="connsiteX3" fmla="*/ 43994 w 94273"/>
                      <a:gd name="connsiteY3" fmla="*/ 43053 h 81057"/>
                      <a:gd name="connsiteX4" fmla="*/ 8085 w 94273"/>
                      <a:gd name="connsiteY4" fmla="*/ 5810 h 81057"/>
                      <a:gd name="connsiteX5" fmla="*/ 8085 w 94273"/>
                      <a:gd name="connsiteY5" fmla="*/ 1333 h 81057"/>
                      <a:gd name="connsiteX6" fmla="*/ 179 w 94273"/>
                      <a:gd name="connsiteY6" fmla="*/ 61341 h 81057"/>
                      <a:gd name="connsiteX7" fmla="*/ 13419 w 94273"/>
                      <a:gd name="connsiteY7" fmla="*/ 81058 h 81057"/>
                      <a:gd name="connsiteX8" fmla="*/ 80856 w 94273"/>
                      <a:gd name="connsiteY8" fmla="*/ 81058 h 81057"/>
                      <a:gd name="connsiteX9" fmla="*/ 91905 w 94273"/>
                      <a:gd name="connsiteY9" fmla="*/ 54388 h 81057"/>
                      <a:gd name="connsiteX10" fmla="*/ 80665 w 94273"/>
                      <a:gd name="connsiteY10" fmla="*/ 95 h 810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4273" h="81057">
                        <a:moveTo>
                          <a:pt x="80665" y="0"/>
                        </a:moveTo>
                        <a:lnTo>
                          <a:pt x="80665" y="5810"/>
                        </a:lnTo>
                        <a:cubicBezTo>
                          <a:pt x="80665" y="26384"/>
                          <a:pt x="64568" y="43053"/>
                          <a:pt x="44756" y="43053"/>
                        </a:cubicBezTo>
                        <a:lnTo>
                          <a:pt x="43994" y="43053"/>
                        </a:lnTo>
                        <a:cubicBezTo>
                          <a:pt x="24182" y="43053"/>
                          <a:pt x="8085" y="26384"/>
                          <a:pt x="8085" y="5810"/>
                        </a:cubicBezTo>
                        <a:lnTo>
                          <a:pt x="8085" y="1333"/>
                        </a:lnTo>
                        <a:lnTo>
                          <a:pt x="179" y="61341"/>
                        </a:lnTo>
                        <a:cubicBezTo>
                          <a:pt x="-1155" y="71723"/>
                          <a:pt x="5132" y="81058"/>
                          <a:pt x="13419" y="81058"/>
                        </a:cubicBezTo>
                        <a:lnTo>
                          <a:pt x="80856" y="81058"/>
                        </a:lnTo>
                        <a:cubicBezTo>
                          <a:pt x="91619" y="81058"/>
                          <a:pt x="98001" y="65722"/>
                          <a:pt x="91905" y="54388"/>
                        </a:cubicBezTo>
                        <a:lnTo>
                          <a:pt x="80665" y="95"/>
                        </a:lnTo>
                        <a:close/>
                      </a:path>
                    </a:pathLst>
                  </a:custGeom>
                  <a:solidFill>
                    <a:srgbClr val="3C72B7"/>
                  </a:solidFill>
                  <a:ln w="2381" cap="flat">
                    <a:solidFill>
                      <a:srgbClr val="231A3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74" name="Полилиния: фигура 73">
                    <a:extLst>
                      <a:ext uri="{FF2B5EF4-FFF2-40B4-BE49-F238E27FC236}">
                        <a16:creationId xmlns:a16="http://schemas.microsoft.com/office/drawing/2014/main" id="{814DB5A5-842F-62CF-D3CA-2F726F5DBF42}"/>
                      </a:ext>
                    </a:extLst>
                  </p:cNvPr>
                  <p:cNvSpPr/>
                  <p:nvPr/>
                </p:nvSpPr>
                <p:spPr>
                  <a:xfrm>
                    <a:off x="9761839" y="5664674"/>
                    <a:ext cx="381" cy="3524"/>
                  </a:xfrm>
                  <a:custGeom>
                    <a:avLst/>
                    <a:gdLst>
                      <a:gd name="connsiteX0" fmla="*/ 381 w 381"/>
                      <a:gd name="connsiteY0" fmla="*/ 0 h 3524"/>
                      <a:gd name="connsiteX1" fmla="*/ 0 w 381"/>
                      <a:gd name="connsiteY1" fmla="*/ 0 h 3524"/>
                      <a:gd name="connsiteX2" fmla="*/ 381 w 381"/>
                      <a:gd name="connsiteY2" fmla="*/ 3524 h 3524"/>
                      <a:gd name="connsiteX3" fmla="*/ 381 w 381"/>
                      <a:gd name="connsiteY3" fmla="*/ 0 h 35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1" h="3524">
                        <a:moveTo>
                          <a:pt x="381" y="0"/>
                        </a:moveTo>
                        <a:lnTo>
                          <a:pt x="0" y="0"/>
                        </a:lnTo>
                        <a:lnTo>
                          <a:pt x="381" y="3524"/>
                        </a:lnTo>
                        <a:lnTo>
                          <a:pt x="38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75" name="Полилиния: фигура 74">
                    <a:extLst>
                      <a:ext uri="{FF2B5EF4-FFF2-40B4-BE49-F238E27FC236}">
                        <a16:creationId xmlns:a16="http://schemas.microsoft.com/office/drawing/2014/main" id="{DB4FF5C7-230E-2419-1527-5FF962E696E5}"/>
                      </a:ext>
                    </a:extLst>
                  </p:cNvPr>
                  <p:cNvSpPr/>
                  <p:nvPr/>
                </p:nvSpPr>
                <p:spPr>
                  <a:xfrm>
                    <a:off x="9626203" y="5063266"/>
                    <a:ext cx="136207" cy="644842"/>
                  </a:xfrm>
                  <a:custGeom>
                    <a:avLst/>
                    <a:gdLst>
                      <a:gd name="connsiteX0" fmla="*/ 135636 w 136207"/>
                      <a:gd name="connsiteY0" fmla="*/ 601409 h 644842"/>
                      <a:gd name="connsiteX1" fmla="*/ 135636 w 136207"/>
                      <a:gd name="connsiteY1" fmla="*/ 601409 h 644842"/>
                      <a:gd name="connsiteX2" fmla="*/ 113729 w 136207"/>
                      <a:gd name="connsiteY2" fmla="*/ 50578 h 644842"/>
                      <a:gd name="connsiteX3" fmla="*/ 113348 w 136207"/>
                      <a:gd name="connsiteY3" fmla="*/ 51816 h 644842"/>
                      <a:gd name="connsiteX4" fmla="*/ 113348 w 136207"/>
                      <a:gd name="connsiteY4" fmla="*/ 0 h 644842"/>
                      <a:gd name="connsiteX5" fmla="*/ 0 w 136207"/>
                      <a:gd name="connsiteY5" fmla="*/ 43244 h 644842"/>
                      <a:gd name="connsiteX6" fmla="*/ 52102 w 136207"/>
                      <a:gd name="connsiteY6" fmla="*/ 330232 h 644842"/>
                      <a:gd name="connsiteX7" fmla="*/ 45244 w 136207"/>
                      <a:gd name="connsiteY7" fmla="*/ 352996 h 644842"/>
                      <a:gd name="connsiteX8" fmla="*/ 38957 w 136207"/>
                      <a:gd name="connsiteY8" fmla="*/ 446627 h 644842"/>
                      <a:gd name="connsiteX9" fmla="*/ 63627 w 136207"/>
                      <a:gd name="connsiteY9" fmla="*/ 603123 h 644842"/>
                      <a:gd name="connsiteX10" fmla="*/ 63627 w 136207"/>
                      <a:gd name="connsiteY10" fmla="*/ 607600 h 644842"/>
                      <a:gd name="connsiteX11" fmla="*/ 99536 w 136207"/>
                      <a:gd name="connsiteY11" fmla="*/ 644843 h 644842"/>
                      <a:gd name="connsiteX12" fmla="*/ 100298 w 136207"/>
                      <a:gd name="connsiteY12" fmla="*/ 644843 h 644842"/>
                      <a:gd name="connsiteX13" fmla="*/ 136208 w 136207"/>
                      <a:gd name="connsiteY13" fmla="*/ 607600 h 644842"/>
                      <a:gd name="connsiteX14" fmla="*/ 136208 w 136207"/>
                      <a:gd name="connsiteY14" fmla="*/ 604838 h 644842"/>
                      <a:gd name="connsiteX15" fmla="*/ 135731 w 136207"/>
                      <a:gd name="connsiteY15" fmla="*/ 601313 h 644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36207" h="644842">
                        <a:moveTo>
                          <a:pt x="135636" y="601409"/>
                        </a:moveTo>
                        <a:lnTo>
                          <a:pt x="135636" y="601409"/>
                        </a:lnTo>
                        <a:lnTo>
                          <a:pt x="113729" y="50578"/>
                        </a:lnTo>
                        <a:lnTo>
                          <a:pt x="113348" y="51816"/>
                        </a:lnTo>
                        <a:lnTo>
                          <a:pt x="113348" y="0"/>
                        </a:lnTo>
                        <a:lnTo>
                          <a:pt x="0" y="43244"/>
                        </a:lnTo>
                        <a:lnTo>
                          <a:pt x="52102" y="330232"/>
                        </a:lnTo>
                        <a:lnTo>
                          <a:pt x="45244" y="352996"/>
                        </a:lnTo>
                        <a:cubicBezTo>
                          <a:pt x="36195" y="383286"/>
                          <a:pt x="34100" y="415290"/>
                          <a:pt x="38957" y="446627"/>
                        </a:cubicBezTo>
                        <a:lnTo>
                          <a:pt x="63627" y="603123"/>
                        </a:lnTo>
                        <a:lnTo>
                          <a:pt x="63627" y="607600"/>
                        </a:lnTo>
                        <a:cubicBezTo>
                          <a:pt x="63627" y="628174"/>
                          <a:pt x="79724" y="644843"/>
                          <a:pt x="99536" y="644843"/>
                        </a:cubicBezTo>
                        <a:lnTo>
                          <a:pt x="100298" y="644843"/>
                        </a:lnTo>
                        <a:cubicBezTo>
                          <a:pt x="120110" y="644843"/>
                          <a:pt x="136208" y="628174"/>
                          <a:pt x="136208" y="607600"/>
                        </a:cubicBezTo>
                        <a:lnTo>
                          <a:pt x="136208" y="604838"/>
                        </a:lnTo>
                        <a:lnTo>
                          <a:pt x="135731" y="60131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76" name="Полилиния: фигура 75">
                    <a:extLst>
                      <a:ext uri="{FF2B5EF4-FFF2-40B4-BE49-F238E27FC236}">
                        <a16:creationId xmlns:a16="http://schemas.microsoft.com/office/drawing/2014/main" id="{4189B1BC-4CDA-36A5-504C-A484A8B2B7E6}"/>
                      </a:ext>
                    </a:extLst>
                  </p:cNvPr>
                  <p:cNvSpPr/>
                  <p:nvPr/>
                </p:nvSpPr>
                <p:spPr>
                  <a:xfrm>
                    <a:off x="9888046" y="5664674"/>
                    <a:ext cx="190" cy="476"/>
                  </a:xfrm>
                  <a:custGeom>
                    <a:avLst/>
                    <a:gdLst>
                      <a:gd name="connsiteX0" fmla="*/ 191 w 190"/>
                      <a:gd name="connsiteY0" fmla="*/ 0 h 476"/>
                      <a:gd name="connsiteX1" fmla="*/ 0 w 190"/>
                      <a:gd name="connsiteY1" fmla="*/ 0 h 476"/>
                      <a:gd name="connsiteX2" fmla="*/ 191 w 190"/>
                      <a:gd name="connsiteY2" fmla="*/ 476 h 476"/>
                      <a:gd name="connsiteX3" fmla="*/ 191 w 190"/>
                      <a:gd name="connsiteY3" fmla="*/ 0 h 4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0" h="476">
                        <a:moveTo>
                          <a:pt x="191" y="0"/>
                        </a:moveTo>
                        <a:lnTo>
                          <a:pt x="0" y="0"/>
                        </a:lnTo>
                        <a:lnTo>
                          <a:pt x="191" y="47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77" name="Полилиния: фигура 76">
                    <a:extLst>
                      <a:ext uri="{FF2B5EF4-FFF2-40B4-BE49-F238E27FC236}">
                        <a16:creationId xmlns:a16="http://schemas.microsoft.com/office/drawing/2014/main" id="{2D3EAC9A-BB19-B1AB-6A64-68FB06D2CE6B}"/>
                      </a:ext>
                    </a:extLst>
                  </p:cNvPr>
                  <p:cNvSpPr/>
                  <p:nvPr/>
                </p:nvSpPr>
                <p:spPr>
                  <a:xfrm>
                    <a:off x="9815751" y="5664674"/>
                    <a:ext cx="285" cy="1714"/>
                  </a:xfrm>
                  <a:custGeom>
                    <a:avLst/>
                    <a:gdLst>
                      <a:gd name="connsiteX0" fmla="*/ 0 w 285"/>
                      <a:gd name="connsiteY0" fmla="*/ 0 h 1714"/>
                      <a:gd name="connsiteX1" fmla="*/ 0 w 285"/>
                      <a:gd name="connsiteY1" fmla="*/ 1714 h 1714"/>
                      <a:gd name="connsiteX2" fmla="*/ 286 w 285"/>
                      <a:gd name="connsiteY2" fmla="*/ 0 h 1714"/>
                      <a:gd name="connsiteX3" fmla="*/ 0 w 285"/>
                      <a:gd name="connsiteY3" fmla="*/ 0 h 17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5" h="1714">
                        <a:moveTo>
                          <a:pt x="0" y="0"/>
                        </a:moveTo>
                        <a:lnTo>
                          <a:pt x="0" y="1714"/>
                        </a:lnTo>
                        <a:lnTo>
                          <a:pt x="28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78" name="Полилиния: фигура 77">
                    <a:extLst>
                      <a:ext uri="{FF2B5EF4-FFF2-40B4-BE49-F238E27FC236}">
                        <a16:creationId xmlns:a16="http://schemas.microsoft.com/office/drawing/2014/main" id="{5232AE73-F1E4-5D27-35E0-F673B212C398}"/>
                      </a:ext>
                    </a:extLst>
                  </p:cNvPr>
                  <p:cNvSpPr/>
                  <p:nvPr/>
                </p:nvSpPr>
                <p:spPr>
                  <a:xfrm>
                    <a:off x="9815846" y="5063361"/>
                    <a:ext cx="135826" cy="644842"/>
                  </a:xfrm>
                  <a:custGeom>
                    <a:avLst/>
                    <a:gdLst>
                      <a:gd name="connsiteX0" fmla="*/ 83725 w 135826"/>
                      <a:gd name="connsiteY0" fmla="*/ 330232 h 644842"/>
                      <a:gd name="connsiteX1" fmla="*/ 135826 w 135826"/>
                      <a:gd name="connsiteY1" fmla="*/ 43244 h 644842"/>
                      <a:gd name="connsiteX2" fmla="*/ 22479 w 135826"/>
                      <a:gd name="connsiteY2" fmla="*/ 0 h 644842"/>
                      <a:gd name="connsiteX3" fmla="*/ 22479 w 135826"/>
                      <a:gd name="connsiteY3" fmla="*/ 51816 h 644842"/>
                      <a:gd name="connsiteX4" fmla="*/ 22098 w 135826"/>
                      <a:gd name="connsiteY4" fmla="*/ 50578 h 644842"/>
                      <a:gd name="connsiteX5" fmla="*/ 190 w 135826"/>
                      <a:gd name="connsiteY5" fmla="*/ 601408 h 644842"/>
                      <a:gd name="connsiteX6" fmla="*/ 190 w 135826"/>
                      <a:gd name="connsiteY6" fmla="*/ 601408 h 644842"/>
                      <a:gd name="connsiteX7" fmla="*/ 0 w 135826"/>
                      <a:gd name="connsiteY7" fmla="*/ 603123 h 644842"/>
                      <a:gd name="connsiteX8" fmla="*/ 0 w 135826"/>
                      <a:gd name="connsiteY8" fmla="*/ 607600 h 644842"/>
                      <a:gd name="connsiteX9" fmla="*/ 35909 w 135826"/>
                      <a:gd name="connsiteY9" fmla="*/ 644843 h 644842"/>
                      <a:gd name="connsiteX10" fmla="*/ 36671 w 135826"/>
                      <a:gd name="connsiteY10" fmla="*/ 644843 h 644842"/>
                      <a:gd name="connsiteX11" fmla="*/ 72580 w 135826"/>
                      <a:gd name="connsiteY11" fmla="*/ 607600 h 644842"/>
                      <a:gd name="connsiteX12" fmla="*/ 72580 w 135826"/>
                      <a:gd name="connsiteY12" fmla="*/ 601790 h 644842"/>
                      <a:gd name="connsiteX13" fmla="*/ 72580 w 135826"/>
                      <a:gd name="connsiteY13" fmla="*/ 601790 h 644842"/>
                      <a:gd name="connsiteX14" fmla="*/ 96965 w 135826"/>
                      <a:gd name="connsiteY14" fmla="*/ 446627 h 644842"/>
                      <a:gd name="connsiteX15" fmla="*/ 90678 w 135826"/>
                      <a:gd name="connsiteY15" fmla="*/ 352996 h 644842"/>
                      <a:gd name="connsiteX16" fmla="*/ 83915 w 135826"/>
                      <a:gd name="connsiteY16" fmla="*/ 330232 h 644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35826" h="644842">
                        <a:moveTo>
                          <a:pt x="83725" y="330232"/>
                        </a:moveTo>
                        <a:lnTo>
                          <a:pt x="135826" y="43244"/>
                        </a:lnTo>
                        <a:lnTo>
                          <a:pt x="22479" y="0"/>
                        </a:lnTo>
                        <a:lnTo>
                          <a:pt x="22479" y="51816"/>
                        </a:lnTo>
                        <a:lnTo>
                          <a:pt x="22098" y="50578"/>
                        </a:lnTo>
                        <a:lnTo>
                          <a:pt x="190" y="601408"/>
                        </a:lnTo>
                        <a:lnTo>
                          <a:pt x="190" y="601408"/>
                        </a:lnTo>
                        <a:lnTo>
                          <a:pt x="0" y="603123"/>
                        </a:lnTo>
                        <a:lnTo>
                          <a:pt x="0" y="607600"/>
                        </a:lnTo>
                        <a:cubicBezTo>
                          <a:pt x="0" y="628174"/>
                          <a:pt x="16097" y="644843"/>
                          <a:pt x="35909" y="644843"/>
                        </a:cubicBezTo>
                        <a:lnTo>
                          <a:pt x="36671" y="644843"/>
                        </a:lnTo>
                        <a:cubicBezTo>
                          <a:pt x="56483" y="644843"/>
                          <a:pt x="72580" y="628174"/>
                          <a:pt x="72580" y="607600"/>
                        </a:cubicBezTo>
                        <a:lnTo>
                          <a:pt x="72580" y="601790"/>
                        </a:lnTo>
                        <a:lnTo>
                          <a:pt x="72580" y="601790"/>
                        </a:lnTo>
                        <a:cubicBezTo>
                          <a:pt x="72580" y="601790"/>
                          <a:pt x="96965" y="446627"/>
                          <a:pt x="96965" y="446627"/>
                        </a:cubicBezTo>
                        <a:cubicBezTo>
                          <a:pt x="101917" y="415385"/>
                          <a:pt x="99727" y="383286"/>
                          <a:pt x="90678" y="352996"/>
                        </a:cubicBezTo>
                        <a:lnTo>
                          <a:pt x="83915" y="3302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79" name="Полилиния: фигура 78">
                  <a:extLst>
                    <a:ext uri="{FF2B5EF4-FFF2-40B4-BE49-F238E27FC236}">
                      <a16:creationId xmlns:a16="http://schemas.microsoft.com/office/drawing/2014/main" id="{B42AE2FE-B04F-469B-313E-38A7D5108BBE}"/>
                    </a:ext>
                  </a:extLst>
                </p:cNvPr>
                <p:cNvSpPr/>
                <p:nvPr/>
              </p:nvSpPr>
              <p:spPr>
                <a:xfrm>
                  <a:off x="9541622" y="4612162"/>
                  <a:ext cx="495300" cy="904112"/>
                </a:xfrm>
                <a:custGeom>
                  <a:avLst/>
                  <a:gdLst>
                    <a:gd name="connsiteX0" fmla="*/ 431006 w 495300"/>
                    <a:gd name="connsiteY0" fmla="*/ 495110 h 904112"/>
                    <a:gd name="connsiteX1" fmla="*/ 495300 w 495300"/>
                    <a:gd name="connsiteY1" fmla="*/ 482727 h 904112"/>
                    <a:gd name="connsiteX2" fmla="*/ 411099 w 495300"/>
                    <a:gd name="connsiteY2" fmla="*/ 47625 h 904112"/>
                    <a:gd name="connsiteX3" fmla="*/ 407861 w 495300"/>
                    <a:gd name="connsiteY3" fmla="*/ 46958 h 904112"/>
                    <a:gd name="connsiteX4" fmla="*/ 247936 w 495300"/>
                    <a:gd name="connsiteY4" fmla="*/ 0 h 904112"/>
                    <a:gd name="connsiteX5" fmla="*/ 84201 w 495300"/>
                    <a:gd name="connsiteY5" fmla="*/ 47530 h 904112"/>
                    <a:gd name="connsiteX6" fmla="*/ 0 w 495300"/>
                    <a:gd name="connsiteY6" fmla="*/ 482632 h 904112"/>
                    <a:gd name="connsiteX7" fmla="*/ 64294 w 495300"/>
                    <a:gd name="connsiteY7" fmla="*/ 495014 h 904112"/>
                    <a:gd name="connsiteX8" fmla="*/ 112967 w 495300"/>
                    <a:gd name="connsiteY8" fmla="*/ 222409 h 904112"/>
                    <a:gd name="connsiteX9" fmla="*/ 133445 w 495300"/>
                    <a:gd name="connsiteY9" fmla="*/ 347186 h 904112"/>
                    <a:gd name="connsiteX10" fmla="*/ 84201 w 495300"/>
                    <a:gd name="connsiteY10" fmla="*/ 471678 h 904112"/>
                    <a:gd name="connsiteX11" fmla="*/ 84201 w 495300"/>
                    <a:gd name="connsiteY11" fmla="*/ 904113 h 904112"/>
                    <a:gd name="connsiteX12" fmla="*/ 408242 w 495300"/>
                    <a:gd name="connsiteY12" fmla="*/ 904113 h 904112"/>
                    <a:gd name="connsiteX13" fmla="*/ 408242 w 495300"/>
                    <a:gd name="connsiteY13" fmla="*/ 471678 h 904112"/>
                    <a:gd name="connsiteX14" fmla="*/ 360426 w 495300"/>
                    <a:gd name="connsiteY14" fmla="*/ 348710 h 904112"/>
                    <a:gd name="connsiteX15" fmla="*/ 381667 w 495300"/>
                    <a:gd name="connsiteY15" fmla="*/ 219266 h 904112"/>
                    <a:gd name="connsiteX16" fmla="*/ 430911 w 495300"/>
                    <a:gd name="connsiteY16" fmla="*/ 495014 h 904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95300" h="904112">
                      <a:moveTo>
                        <a:pt x="431006" y="495110"/>
                      </a:moveTo>
                      <a:lnTo>
                        <a:pt x="495300" y="482727"/>
                      </a:lnTo>
                      <a:lnTo>
                        <a:pt x="411099" y="47625"/>
                      </a:lnTo>
                      <a:lnTo>
                        <a:pt x="407861" y="46958"/>
                      </a:lnTo>
                      <a:lnTo>
                        <a:pt x="247936" y="0"/>
                      </a:lnTo>
                      <a:lnTo>
                        <a:pt x="84201" y="47530"/>
                      </a:lnTo>
                      <a:lnTo>
                        <a:pt x="0" y="482632"/>
                      </a:lnTo>
                      <a:lnTo>
                        <a:pt x="64294" y="495014"/>
                      </a:lnTo>
                      <a:lnTo>
                        <a:pt x="112967" y="222409"/>
                      </a:lnTo>
                      <a:lnTo>
                        <a:pt x="133445" y="347186"/>
                      </a:lnTo>
                      <a:cubicBezTo>
                        <a:pt x="103251" y="377762"/>
                        <a:pt x="84201" y="422148"/>
                        <a:pt x="84201" y="471678"/>
                      </a:cubicBezTo>
                      <a:lnTo>
                        <a:pt x="84201" y="904113"/>
                      </a:lnTo>
                      <a:lnTo>
                        <a:pt x="408242" y="904113"/>
                      </a:lnTo>
                      <a:lnTo>
                        <a:pt x="408242" y="471678"/>
                      </a:lnTo>
                      <a:cubicBezTo>
                        <a:pt x="408242" y="423005"/>
                        <a:pt x="389763" y="379286"/>
                        <a:pt x="360426" y="348710"/>
                      </a:cubicBezTo>
                      <a:lnTo>
                        <a:pt x="381667" y="219266"/>
                      </a:lnTo>
                      <a:lnTo>
                        <a:pt x="430911" y="495014"/>
                      </a:lnTo>
                      <a:close/>
                    </a:path>
                  </a:pathLst>
                </a:custGeom>
                <a:solidFill>
                  <a:srgbClr val="EB5E2F"/>
                </a:solidFill>
                <a:ln w="2381" cap="flat">
                  <a:solidFill>
                    <a:srgbClr val="231A3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grpSp>
              <p:nvGrpSpPr>
                <p:cNvPr id="80" name="Рисунок 49">
                  <a:extLst>
                    <a:ext uri="{FF2B5EF4-FFF2-40B4-BE49-F238E27FC236}">
                      <a16:creationId xmlns:a16="http://schemas.microsoft.com/office/drawing/2014/main" id="{D7CA2B56-51EF-B6A1-3FB0-EAA1BD5E1EF9}"/>
                    </a:ext>
                  </a:extLst>
                </p:cNvPr>
                <p:cNvGrpSpPr/>
                <p:nvPr/>
              </p:nvGrpSpPr>
              <p:grpSpPr>
                <a:xfrm>
                  <a:off x="9678912" y="4638590"/>
                  <a:ext cx="104273" cy="208890"/>
                  <a:chOff x="9678912" y="4638590"/>
                  <a:chExt cx="104273" cy="208890"/>
                </a:xfrm>
                <a:solidFill>
                  <a:srgbClr val="FFFFFF"/>
                </a:solidFill>
              </p:grpSpPr>
              <p:sp>
                <p:nvSpPr>
                  <p:cNvPr id="81" name="Полилиния: фигура 80">
                    <a:extLst>
                      <a:ext uri="{FF2B5EF4-FFF2-40B4-BE49-F238E27FC236}">
                        <a16:creationId xmlns:a16="http://schemas.microsoft.com/office/drawing/2014/main" id="{70CB8CFF-F874-F4BD-B4E8-3CEEC1206A26}"/>
                      </a:ext>
                    </a:extLst>
                  </p:cNvPr>
                  <p:cNvSpPr/>
                  <p:nvPr/>
                </p:nvSpPr>
                <p:spPr>
                  <a:xfrm>
                    <a:off x="9678912" y="4638590"/>
                    <a:ext cx="14658" cy="15255"/>
                  </a:xfrm>
                  <a:custGeom>
                    <a:avLst/>
                    <a:gdLst>
                      <a:gd name="connsiteX0" fmla="*/ 9490 w 14658"/>
                      <a:gd name="connsiteY0" fmla="*/ 14910 h 15255"/>
                      <a:gd name="connsiteX1" fmla="*/ 346 w 14658"/>
                      <a:gd name="connsiteY1" fmla="*/ 9862 h 15255"/>
                      <a:gd name="connsiteX2" fmla="*/ 5204 w 14658"/>
                      <a:gd name="connsiteY2" fmla="*/ 337 h 15255"/>
                      <a:gd name="connsiteX3" fmla="*/ 14348 w 14658"/>
                      <a:gd name="connsiteY3" fmla="*/ 5385 h 15255"/>
                      <a:gd name="connsiteX4" fmla="*/ 9490 w 14658"/>
                      <a:gd name="connsiteY4" fmla="*/ 14910 h 152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58" h="15255">
                        <a:moveTo>
                          <a:pt x="9490" y="14910"/>
                        </a:moveTo>
                        <a:cubicBezTo>
                          <a:pt x="5585" y="16148"/>
                          <a:pt x="1489" y="13958"/>
                          <a:pt x="346" y="9862"/>
                        </a:cubicBezTo>
                        <a:cubicBezTo>
                          <a:pt x="-892" y="5861"/>
                          <a:pt x="1299" y="1575"/>
                          <a:pt x="5204" y="337"/>
                        </a:cubicBezTo>
                        <a:cubicBezTo>
                          <a:pt x="9109" y="-901"/>
                          <a:pt x="13205" y="1385"/>
                          <a:pt x="14348" y="5385"/>
                        </a:cubicBezTo>
                        <a:cubicBezTo>
                          <a:pt x="15491" y="9386"/>
                          <a:pt x="13395" y="13672"/>
                          <a:pt x="9490" y="1491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82" name="Полилиния: фигура 81">
                    <a:extLst>
                      <a:ext uri="{FF2B5EF4-FFF2-40B4-BE49-F238E27FC236}">
                        <a16:creationId xmlns:a16="http://schemas.microsoft.com/office/drawing/2014/main" id="{FB0FB0B0-555F-6C1E-32EA-B0056B9B8887}"/>
                      </a:ext>
                    </a:extLst>
                  </p:cNvPr>
                  <p:cNvSpPr/>
                  <p:nvPr/>
                </p:nvSpPr>
                <p:spPr>
                  <a:xfrm>
                    <a:off x="9684662" y="4658013"/>
                    <a:ext cx="14658" cy="15255"/>
                  </a:xfrm>
                  <a:custGeom>
                    <a:avLst/>
                    <a:gdLst>
                      <a:gd name="connsiteX0" fmla="*/ 9455 w 14658"/>
                      <a:gd name="connsiteY0" fmla="*/ 14918 h 15255"/>
                      <a:gd name="connsiteX1" fmla="*/ 311 w 14658"/>
                      <a:gd name="connsiteY1" fmla="*/ 9870 h 15255"/>
                      <a:gd name="connsiteX2" fmla="*/ 5169 w 14658"/>
                      <a:gd name="connsiteY2" fmla="*/ 345 h 15255"/>
                      <a:gd name="connsiteX3" fmla="*/ 14313 w 14658"/>
                      <a:gd name="connsiteY3" fmla="*/ 5393 h 15255"/>
                      <a:gd name="connsiteX4" fmla="*/ 9455 w 14658"/>
                      <a:gd name="connsiteY4" fmla="*/ 14918 h 152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58" h="15255">
                        <a:moveTo>
                          <a:pt x="9455" y="14918"/>
                        </a:moveTo>
                        <a:cubicBezTo>
                          <a:pt x="5550" y="16156"/>
                          <a:pt x="1454" y="13870"/>
                          <a:pt x="311" y="9870"/>
                        </a:cubicBezTo>
                        <a:cubicBezTo>
                          <a:pt x="-832" y="5869"/>
                          <a:pt x="1263" y="1583"/>
                          <a:pt x="5169" y="345"/>
                        </a:cubicBezTo>
                        <a:cubicBezTo>
                          <a:pt x="9074" y="-893"/>
                          <a:pt x="13170" y="1297"/>
                          <a:pt x="14313" y="5393"/>
                        </a:cubicBezTo>
                        <a:cubicBezTo>
                          <a:pt x="15551" y="9394"/>
                          <a:pt x="13360" y="13680"/>
                          <a:pt x="9455" y="1491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83" name="Полилиния: фигура 82">
                    <a:extLst>
                      <a:ext uri="{FF2B5EF4-FFF2-40B4-BE49-F238E27FC236}">
                        <a16:creationId xmlns:a16="http://schemas.microsoft.com/office/drawing/2014/main" id="{F450F516-BE39-7FBA-D074-0C4697394189}"/>
                      </a:ext>
                    </a:extLst>
                  </p:cNvPr>
                  <p:cNvSpPr/>
                  <p:nvPr/>
                </p:nvSpPr>
                <p:spPr>
                  <a:xfrm>
                    <a:off x="9690437" y="4677539"/>
                    <a:ext cx="14694" cy="15255"/>
                  </a:xfrm>
                  <a:custGeom>
                    <a:avLst/>
                    <a:gdLst>
                      <a:gd name="connsiteX0" fmla="*/ 9490 w 14694"/>
                      <a:gd name="connsiteY0" fmla="*/ 14918 h 15255"/>
                      <a:gd name="connsiteX1" fmla="*/ 346 w 14694"/>
                      <a:gd name="connsiteY1" fmla="*/ 9870 h 15255"/>
                      <a:gd name="connsiteX2" fmla="*/ 5204 w 14694"/>
                      <a:gd name="connsiteY2" fmla="*/ 345 h 15255"/>
                      <a:gd name="connsiteX3" fmla="*/ 14348 w 14694"/>
                      <a:gd name="connsiteY3" fmla="*/ 5393 h 15255"/>
                      <a:gd name="connsiteX4" fmla="*/ 9490 w 14694"/>
                      <a:gd name="connsiteY4" fmla="*/ 14918 h 152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94" h="15255">
                        <a:moveTo>
                          <a:pt x="9490" y="14918"/>
                        </a:moveTo>
                        <a:cubicBezTo>
                          <a:pt x="5585" y="16156"/>
                          <a:pt x="1489" y="13870"/>
                          <a:pt x="346" y="9870"/>
                        </a:cubicBezTo>
                        <a:cubicBezTo>
                          <a:pt x="-892" y="5869"/>
                          <a:pt x="1299" y="1583"/>
                          <a:pt x="5204" y="345"/>
                        </a:cubicBezTo>
                        <a:cubicBezTo>
                          <a:pt x="9109" y="-893"/>
                          <a:pt x="13205" y="1297"/>
                          <a:pt x="14348" y="5393"/>
                        </a:cubicBezTo>
                        <a:cubicBezTo>
                          <a:pt x="15586" y="9394"/>
                          <a:pt x="13395" y="13680"/>
                          <a:pt x="9490" y="1491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84" name="Полилиния: фигура 83">
                    <a:extLst>
                      <a:ext uri="{FF2B5EF4-FFF2-40B4-BE49-F238E27FC236}">
                        <a16:creationId xmlns:a16="http://schemas.microsoft.com/office/drawing/2014/main" id="{7A565DE8-34E3-BD0C-DD79-D2FA14A343B3}"/>
                      </a:ext>
                    </a:extLst>
                  </p:cNvPr>
                  <p:cNvSpPr/>
                  <p:nvPr/>
                </p:nvSpPr>
                <p:spPr>
                  <a:xfrm>
                    <a:off x="9696247" y="4696970"/>
                    <a:ext cx="14694" cy="15255"/>
                  </a:xfrm>
                  <a:custGeom>
                    <a:avLst/>
                    <a:gdLst>
                      <a:gd name="connsiteX0" fmla="*/ 9490 w 14694"/>
                      <a:gd name="connsiteY0" fmla="*/ 14918 h 15255"/>
                      <a:gd name="connsiteX1" fmla="*/ 346 w 14694"/>
                      <a:gd name="connsiteY1" fmla="*/ 9870 h 15255"/>
                      <a:gd name="connsiteX2" fmla="*/ 5204 w 14694"/>
                      <a:gd name="connsiteY2" fmla="*/ 345 h 15255"/>
                      <a:gd name="connsiteX3" fmla="*/ 14348 w 14694"/>
                      <a:gd name="connsiteY3" fmla="*/ 5393 h 15255"/>
                      <a:gd name="connsiteX4" fmla="*/ 9490 w 14694"/>
                      <a:gd name="connsiteY4" fmla="*/ 14918 h 152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94" h="15255">
                        <a:moveTo>
                          <a:pt x="9490" y="14918"/>
                        </a:moveTo>
                        <a:cubicBezTo>
                          <a:pt x="5585" y="16156"/>
                          <a:pt x="1489" y="13870"/>
                          <a:pt x="346" y="9870"/>
                        </a:cubicBezTo>
                        <a:cubicBezTo>
                          <a:pt x="-892" y="5869"/>
                          <a:pt x="1299" y="1583"/>
                          <a:pt x="5204" y="345"/>
                        </a:cubicBezTo>
                        <a:cubicBezTo>
                          <a:pt x="9109" y="-893"/>
                          <a:pt x="13205" y="1297"/>
                          <a:pt x="14348" y="5393"/>
                        </a:cubicBezTo>
                        <a:cubicBezTo>
                          <a:pt x="15586" y="9394"/>
                          <a:pt x="13395" y="13680"/>
                          <a:pt x="9490" y="1491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85" name="Полилиния: фигура 84">
                    <a:extLst>
                      <a:ext uri="{FF2B5EF4-FFF2-40B4-BE49-F238E27FC236}">
                        <a16:creationId xmlns:a16="http://schemas.microsoft.com/office/drawing/2014/main" id="{591F1A7F-4BA1-A9EA-746A-53D3B3598547}"/>
                      </a:ext>
                    </a:extLst>
                  </p:cNvPr>
                  <p:cNvSpPr/>
                  <p:nvPr/>
                </p:nvSpPr>
                <p:spPr>
                  <a:xfrm>
                    <a:off x="9701962" y="4716496"/>
                    <a:ext cx="14694" cy="15255"/>
                  </a:xfrm>
                  <a:custGeom>
                    <a:avLst/>
                    <a:gdLst>
                      <a:gd name="connsiteX0" fmla="*/ 9490 w 14694"/>
                      <a:gd name="connsiteY0" fmla="*/ 14918 h 15255"/>
                      <a:gd name="connsiteX1" fmla="*/ 346 w 14694"/>
                      <a:gd name="connsiteY1" fmla="*/ 9870 h 15255"/>
                      <a:gd name="connsiteX2" fmla="*/ 5204 w 14694"/>
                      <a:gd name="connsiteY2" fmla="*/ 345 h 15255"/>
                      <a:gd name="connsiteX3" fmla="*/ 14348 w 14694"/>
                      <a:gd name="connsiteY3" fmla="*/ 5393 h 15255"/>
                      <a:gd name="connsiteX4" fmla="*/ 9490 w 14694"/>
                      <a:gd name="connsiteY4" fmla="*/ 14918 h 152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94" h="15255">
                        <a:moveTo>
                          <a:pt x="9490" y="14918"/>
                        </a:moveTo>
                        <a:cubicBezTo>
                          <a:pt x="5585" y="16156"/>
                          <a:pt x="1489" y="13870"/>
                          <a:pt x="346" y="9870"/>
                        </a:cubicBezTo>
                        <a:cubicBezTo>
                          <a:pt x="-892" y="5869"/>
                          <a:pt x="1299" y="1583"/>
                          <a:pt x="5204" y="345"/>
                        </a:cubicBezTo>
                        <a:cubicBezTo>
                          <a:pt x="9109" y="-893"/>
                          <a:pt x="13205" y="1297"/>
                          <a:pt x="14348" y="5393"/>
                        </a:cubicBezTo>
                        <a:cubicBezTo>
                          <a:pt x="15586" y="9394"/>
                          <a:pt x="13395" y="13680"/>
                          <a:pt x="9490" y="1491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86" name="Полилиния: фигура 85">
                    <a:extLst>
                      <a:ext uri="{FF2B5EF4-FFF2-40B4-BE49-F238E27FC236}">
                        <a16:creationId xmlns:a16="http://schemas.microsoft.com/office/drawing/2014/main" id="{FEDD4A47-4359-B2DA-2946-CC37B09A4224}"/>
                      </a:ext>
                    </a:extLst>
                  </p:cNvPr>
                  <p:cNvSpPr/>
                  <p:nvPr/>
                </p:nvSpPr>
                <p:spPr>
                  <a:xfrm>
                    <a:off x="9707808" y="4735927"/>
                    <a:ext cx="14658" cy="15263"/>
                  </a:xfrm>
                  <a:custGeom>
                    <a:avLst/>
                    <a:gdLst>
                      <a:gd name="connsiteX0" fmla="*/ 9455 w 14658"/>
                      <a:gd name="connsiteY0" fmla="*/ 14918 h 15263"/>
                      <a:gd name="connsiteX1" fmla="*/ 311 w 14658"/>
                      <a:gd name="connsiteY1" fmla="*/ 9870 h 15263"/>
                      <a:gd name="connsiteX2" fmla="*/ 5169 w 14658"/>
                      <a:gd name="connsiteY2" fmla="*/ 345 h 15263"/>
                      <a:gd name="connsiteX3" fmla="*/ 14313 w 14658"/>
                      <a:gd name="connsiteY3" fmla="*/ 5393 h 15263"/>
                      <a:gd name="connsiteX4" fmla="*/ 9455 w 14658"/>
                      <a:gd name="connsiteY4" fmla="*/ 14918 h 15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58" h="15263">
                        <a:moveTo>
                          <a:pt x="9455" y="14918"/>
                        </a:moveTo>
                        <a:cubicBezTo>
                          <a:pt x="5550" y="16156"/>
                          <a:pt x="1454" y="13966"/>
                          <a:pt x="311" y="9870"/>
                        </a:cubicBezTo>
                        <a:cubicBezTo>
                          <a:pt x="-832" y="5869"/>
                          <a:pt x="1263" y="1583"/>
                          <a:pt x="5169" y="345"/>
                        </a:cubicBezTo>
                        <a:cubicBezTo>
                          <a:pt x="9074" y="-893"/>
                          <a:pt x="13170" y="1297"/>
                          <a:pt x="14313" y="5393"/>
                        </a:cubicBezTo>
                        <a:cubicBezTo>
                          <a:pt x="15551" y="9394"/>
                          <a:pt x="13360" y="13680"/>
                          <a:pt x="9455" y="1491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87" name="Полилиния: фигура 86">
                    <a:extLst>
                      <a:ext uri="{FF2B5EF4-FFF2-40B4-BE49-F238E27FC236}">
                        <a16:creationId xmlns:a16="http://schemas.microsoft.com/office/drawing/2014/main" id="{840D597E-F84B-D715-7EF7-597B24E1C40F}"/>
                      </a:ext>
                    </a:extLst>
                  </p:cNvPr>
                  <p:cNvSpPr/>
                  <p:nvPr/>
                </p:nvSpPr>
                <p:spPr>
                  <a:xfrm>
                    <a:off x="9713583" y="4755462"/>
                    <a:ext cx="14694" cy="15255"/>
                  </a:xfrm>
                  <a:custGeom>
                    <a:avLst/>
                    <a:gdLst>
                      <a:gd name="connsiteX0" fmla="*/ 9490 w 14694"/>
                      <a:gd name="connsiteY0" fmla="*/ 14910 h 15255"/>
                      <a:gd name="connsiteX1" fmla="*/ 346 w 14694"/>
                      <a:gd name="connsiteY1" fmla="*/ 9862 h 15255"/>
                      <a:gd name="connsiteX2" fmla="*/ 5204 w 14694"/>
                      <a:gd name="connsiteY2" fmla="*/ 337 h 15255"/>
                      <a:gd name="connsiteX3" fmla="*/ 14348 w 14694"/>
                      <a:gd name="connsiteY3" fmla="*/ 5385 h 15255"/>
                      <a:gd name="connsiteX4" fmla="*/ 9490 w 14694"/>
                      <a:gd name="connsiteY4" fmla="*/ 14910 h 152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94" h="15255">
                        <a:moveTo>
                          <a:pt x="9490" y="14910"/>
                        </a:moveTo>
                        <a:cubicBezTo>
                          <a:pt x="5585" y="16148"/>
                          <a:pt x="1489" y="13958"/>
                          <a:pt x="346" y="9862"/>
                        </a:cubicBezTo>
                        <a:cubicBezTo>
                          <a:pt x="-892" y="5861"/>
                          <a:pt x="1299" y="1575"/>
                          <a:pt x="5204" y="337"/>
                        </a:cubicBezTo>
                        <a:cubicBezTo>
                          <a:pt x="9109" y="-901"/>
                          <a:pt x="13205" y="1385"/>
                          <a:pt x="14348" y="5385"/>
                        </a:cubicBezTo>
                        <a:cubicBezTo>
                          <a:pt x="15586" y="9386"/>
                          <a:pt x="13395" y="13672"/>
                          <a:pt x="9490" y="1491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88" name="Полилиния: фигура 87">
                    <a:extLst>
                      <a:ext uri="{FF2B5EF4-FFF2-40B4-BE49-F238E27FC236}">
                        <a16:creationId xmlns:a16="http://schemas.microsoft.com/office/drawing/2014/main" id="{A329E3B0-29C7-0C11-46CC-E0C1CF8529E6}"/>
                      </a:ext>
                    </a:extLst>
                  </p:cNvPr>
                  <p:cNvSpPr/>
                  <p:nvPr/>
                </p:nvSpPr>
                <p:spPr>
                  <a:xfrm>
                    <a:off x="9719428" y="4774893"/>
                    <a:ext cx="14623" cy="15255"/>
                  </a:xfrm>
                  <a:custGeom>
                    <a:avLst/>
                    <a:gdLst>
                      <a:gd name="connsiteX0" fmla="*/ 9455 w 14623"/>
                      <a:gd name="connsiteY0" fmla="*/ 14910 h 15255"/>
                      <a:gd name="connsiteX1" fmla="*/ 311 w 14623"/>
                      <a:gd name="connsiteY1" fmla="*/ 9862 h 15255"/>
                      <a:gd name="connsiteX2" fmla="*/ 5169 w 14623"/>
                      <a:gd name="connsiteY2" fmla="*/ 337 h 15255"/>
                      <a:gd name="connsiteX3" fmla="*/ 14313 w 14623"/>
                      <a:gd name="connsiteY3" fmla="*/ 5385 h 15255"/>
                      <a:gd name="connsiteX4" fmla="*/ 9455 w 14623"/>
                      <a:gd name="connsiteY4" fmla="*/ 14910 h 152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23" h="15255">
                        <a:moveTo>
                          <a:pt x="9455" y="14910"/>
                        </a:moveTo>
                        <a:cubicBezTo>
                          <a:pt x="5550" y="16148"/>
                          <a:pt x="1454" y="13958"/>
                          <a:pt x="311" y="9862"/>
                        </a:cubicBezTo>
                        <a:cubicBezTo>
                          <a:pt x="-832" y="5861"/>
                          <a:pt x="1263" y="1575"/>
                          <a:pt x="5169" y="337"/>
                        </a:cubicBezTo>
                        <a:cubicBezTo>
                          <a:pt x="9074" y="-901"/>
                          <a:pt x="13170" y="1385"/>
                          <a:pt x="14313" y="5385"/>
                        </a:cubicBezTo>
                        <a:cubicBezTo>
                          <a:pt x="15456" y="9386"/>
                          <a:pt x="13360" y="13672"/>
                          <a:pt x="9455" y="1491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89" name="Полилиния: фигура 88">
                    <a:extLst>
                      <a:ext uri="{FF2B5EF4-FFF2-40B4-BE49-F238E27FC236}">
                        <a16:creationId xmlns:a16="http://schemas.microsoft.com/office/drawing/2014/main" id="{C2DFF11D-FBE7-48A0-8C5E-EDEB78A79C61}"/>
                      </a:ext>
                    </a:extLst>
                  </p:cNvPr>
                  <p:cNvSpPr/>
                  <p:nvPr/>
                </p:nvSpPr>
                <p:spPr>
                  <a:xfrm>
                    <a:off x="9725396" y="4794430"/>
                    <a:ext cx="14753" cy="15293"/>
                  </a:xfrm>
                  <a:custGeom>
                    <a:avLst/>
                    <a:gdLst>
                      <a:gd name="connsiteX0" fmla="*/ 10440 w 14753"/>
                      <a:gd name="connsiteY0" fmla="*/ 14422 h 15293"/>
                      <a:gd name="connsiteX1" fmla="*/ 4725 w 14753"/>
                      <a:gd name="connsiteY1" fmla="*/ 14899 h 15293"/>
                      <a:gd name="connsiteX2" fmla="*/ 630 w 14753"/>
                      <a:gd name="connsiteY2" fmla="*/ 10231 h 15293"/>
                      <a:gd name="connsiteX3" fmla="*/ 5011 w 14753"/>
                      <a:gd name="connsiteY3" fmla="*/ 325 h 15293"/>
                      <a:gd name="connsiteX4" fmla="*/ 14346 w 14753"/>
                      <a:gd name="connsiteY4" fmla="*/ 4707 h 15293"/>
                      <a:gd name="connsiteX5" fmla="*/ 14060 w 14753"/>
                      <a:gd name="connsiteY5" fmla="*/ 10041 h 15293"/>
                      <a:gd name="connsiteX6" fmla="*/ 10440 w 14753"/>
                      <a:gd name="connsiteY6" fmla="*/ 14327 h 15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753" h="15293">
                        <a:moveTo>
                          <a:pt x="10440" y="14422"/>
                        </a:moveTo>
                        <a:cubicBezTo>
                          <a:pt x="8631" y="15375"/>
                          <a:pt x="6535" y="15565"/>
                          <a:pt x="4725" y="14899"/>
                        </a:cubicBezTo>
                        <a:cubicBezTo>
                          <a:pt x="3011" y="14137"/>
                          <a:pt x="1487" y="12517"/>
                          <a:pt x="630" y="10231"/>
                        </a:cubicBezTo>
                        <a:cubicBezTo>
                          <a:pt x="-1180" y="5659"/>
                          <a:pt x="1106" y="1564"/>
                          <a:pt x="5011" y="325"/>
                        </a:cubicBezTo>
                        <a:cubicBezTo>
                          <a:pt x="8916" y="-913"/>
                          <a:pt x="13012" y="1564"/>
                          <a:pt x="14346" y="4707"/>
                        </a:cubicBezTo>
                        <a:cubicBezTo>
                          <a:pt x="15012" y="6421"/>
                          <a:pt x="14822" y="8326"/>
                          <a:pt x="14060" y="10041"/>
                        </a:cubicBezTo>
                        <a:cubicBezTo>
                          <a:pt x="13393" y="11755"/>
                          <a:pt x="12250" y="13375"/>
                          <a:pt x="10440" y="1432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90" name="Полилиния: фигура 89">
                    <a:extLst>
                      <a:ext uri="{FF2B5EF4-FFF2-40B4-BE49-F238E27FC236}">
                        <a16:creationId xmlns:a16="http://schemas.microsoft.com/office/drawing/2014/main" id="{BD196344-640E-1087-D593-EDDA26DF0625}"/>
                      </a:ext>
                    </a:extLst>
                  </p:cNvPr>
                  <p:cNvSpPr/>
                  <p:nvPr/>
                </p:nvSpPr>
                <p:spPr>
                  <a:xfrm>
                    <a:off x="9735205" y="4811905"/>
                    <a:ext cx="14710" cy="15274"/>
                  </a:xfrm>
                  <a:custGeom>
                    <a:avLst/>
                    <a:gdLst>
                      <a:gd name="connsiteX0" fmla="*/ 12632 w 14710"/>
                      <a:gd name="connsiteY0" fmla="*/ 12950 h 15274"/>
                      <a:gd name="connsiteX1" fmla="*/ 1964 w 14710"/>
                      <a:gd name="connsiteY1" fmla="*/ 12378 h 15274"/>
                      <a:gd name="connsiteX2" fmla="*/ 59 w 14710"/>
                      <a:gd name="connsiteY2" fmla="*/ 6377 h 15274"/>
                      <a:gd name="connsiteX3" fmla="*/ 3203 w 14710"/>
                      <a:gd name="connsiteY3" fmla="*/ 1329 h 15274"/>
                      <a:gd name="connsiteX4" fmla="*/ 8537 w 14710"/>
                      <a:gd name="connsiteY4" fmla="*/ 91 h 15274"/>
                      <a:gd name="connsiteX5" fmla="*/ 13204 w 14710"/>
                      <a:gd name="connsiteY5" fmla="*/ 2377 h 15274"/>
                      <a:gd name="connsiteX6" fmla="*/ 12632 w 14710"/>
                      <a:gd name="connsiteY6" fmla="*/ 12759 h 15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710" h="15274">
                        <a:moveTo>
                          <a:pt x="12632" y="12950"/>
                        </a:moveTo>
                        <a:cubicBezTo>
                          <a:pt x="9965" y="16093"/>
                          <a:pt x="4822" y="16188"/>
                          <a:pt x="1964" y="12378"/>
                        </a:cubicBezTo>
                        <a:cubicBezTo>
                          <a:pt x="536" y="10568"/>
                          <a:pt x="-226" y="8473"/>
                          <a:pt x="59" y="6377"/>
                        </a:cubicBezTo>
                        <a:cubicBezTo>
                          <a:pt x="345" y="4282"/>
                          <a:pt x="1488" y="2472"/>
                          <a:pt x="3203" y="1329"/>
                        </a:cubicBezTo>
                        <a:cubicBezTo>
                          <a:pt x="4917" y="186"/>
                          <a:pt x="6822" y="-195"/>
                          <a:pt x="8537" y="91"/>
                        </a:cubicBezTo>
                        <a:cubicBezTo>
                          <a:pt x="10346" y="281"/>
                          <a:pt x="12061" y="948"/>
                          <a:pt x="13204" y="2377"/>
                        </a:cubicBezTo>
                        <a:cubicBezTo>
                          <a:pt x="15299" y="5234"/>
                          <a:pt x="15299" y="9616"/>
                          <a:pt x="12632" y="1275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91" name="Полилиния: фигура 90">
                    <a:extLst>
                      <a:ext uri="{FF2B5EF4-FFF2-40B4-BE49-F238E27FC236}">
                        <a16:creationId xmlns:a16="http://schemas.microsoft.com/office/drawing/2014/main" id="{7AFFAFB8-1FD1-5D6D-E558-AEEEB881E751}"/>
                      </a:ext>
                    </a:extLst>
                  </p:cNvPr>
                  <p:cNvSpPr/>
                  <p:nvPr/>
                </p:nvSpPr>
                <p:spPr>
                  <a:xfrm>
                    <a:off x="9750026" y="4825017"/>
                    <a:ext cx="14665" cy="15292"/>
                  </a:xfrm>
                  <a:custGeom>
                    <a:avLst/>
                    <a:gdLst>
                      <a:gd name="connsiteX0" fmla="*/ 14100 w 14665"/>
                      <a:gd name="connsiteY0" fmla="*/ 10887 h 15292"/>
                      <a:gd name="connsiteX1" fmla="*/ 3813 w 14665"/>
                      <a:gd name="connsiteY1" fmla="*/ 14030 h 15292"/>
                      <a:gd name="connsiteX2" fmla="*/ 1432 w 14665"/>
                      <a:gd name="connsiteY2" fmla="*/ 3267 h 15292"/>
                      <a:gd name="connsiteX3" fmla="*/ 11242 w 14665"/>
                      <a:gd name="connsiteY3" fmla="*/ 885 h 15292"/>
                      <a:gd name="connsiteX4" fmla="*/ 14005 w 14665"/>
                      <a:gd name="connsiteY4" fmla="*/ 10887 h 15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65" h="15292">
                        <a:moveTo>
                          <a:pt x="14100" y="10887"/>
                        </a:moveTo>
                        <a:cubicBezTo>
                          <a:pt x="12671" y="14697"/>
                          <a:pt x="7718" y="16792"/>
                          <a:pt x="3813" y="14030"/>
                        </a:cubicBezTo>
                        <a:cubicBezTo>
                          <a:pt x="-188" y="11554"/>
                          <a:pt x="-1140" y="6696"/>
                          <a:pt x="1432" y="3267"/>
                        </a:cubicBezTo>
                        <a:cubicBezTo>
                          <a:pt x="3908" y="124"/>
                          <a:pt x="8290" y="-924"/>
                          <a:pt x="11242" y="885"/>
                        </a:cubicBezTo>
                        <a:cubicBezTo>
                          <a:pt x="14100" y="2981"/>
                          <a:pt x="15624" y="6886"/>
                          <a:pt x="14005" y="1088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92" name="Полилиния: фигура 91">
                    <a:extLst>
                      <a:ext uri="{FF2B5EF4-FFF2-40B4-BE49-F238E27FC236}">
                        <a16:creationId xmlns:a16="http://schemas.microsoft.com/office/drawing/2014/main" id="{8F2320CA-63A0-0C89-53E3-BC48F0DC439C}"/>
                      </a:ext>
                    </a:extLst>
                  </p:cNvPr>
                  <p:cNvSpPr/>
                  <p:nvPr/>
                </p:nvSpPr>
                <p:spPr>
                  <a:xfrm>
                    <a:off x="9768397" y="4832119"/>
                    <a:ext cx="14787" cy="15361"/>
                  </a:xfrm>
                  <a:custGeom>
                    <a:avLst/>
                    <a:gdLst>
                      <a:gd name="connsiteX0" fmla="*/ 14683 w 14787"/>
                      <a:gd name="connsiteY0" fmla="*/ 8642 h 15361"/>
                      <a:gd name="connsiteX1" fmla="*/ 6015 w 14787"/>
                      <a:gd name="connsiteY1" fmla="*/ 15119 h 15361"/>
                      <a:gd name="connsiteX2" fmla="*/ 396 w 14787"/>
                      <a:gd name="connsiteY2" fmla="*/ 5785 h 15361"/>
                      <a:gd name="connsiteX3" fmla="*/ 8968 w 14787"/>
                      <a:gd name="connsiteY3" fmla="*/ 165 h 15361"/>
                      <a:gd name="connsiteX4" fmla="*/ 14778 w 14787"/>
                      <a:gd name="connsiteY4" fmla="*/ 8642 h 153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87" h="15361">
                        <a:moveTo>
                          <a:pt x="14683" y="8642"/>
                        </a:moveTo>
                        <a:cubicBezTo>
                          <a:pt x="14493" y="12643"/>
                          <a:pt x="10492" y="16358"/>
                          <a:pt x="6015" y="15119"/>
                        </a:cubicBezTo>
                        <a:cubicBezTo>
                          <a:pt x="1539" y="13976"/>
                          <a:pt x="-1033" y="9785"/>
                          <a:pt x="396" y="5785"/>
                        </a:cubicBezTo>
                        <a:cubicBezTo>
                          <a:pt x="1729" y="1880"/>
                          <a:pt x="5634" y="-692"/>
                          <a:pt x="8968" y="165"/>
                        </a:cubicBezTo>
                        <a:cubicBezTo>
                          <a:pt x="12302" y="1118"/>
                          <a:pt x="14969" y="4261"/>
                          <a:pt x="14778" y="864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3" name="Рисунок 49">
                  <a:extLst>
                    <a:ext uri="{FF2B5EF4-FFF2-40B4-BE49-F238E27FC236}">
                      <a16:creationId xmlns:a16="http://schemas.microsoft.com/office/drawing/2014/main" id="{545F7894-14B8-E8DD-293B-58F9119BA3BF}"/>
                    </a:ext>
                  </a:extLst>
                </p:cNvPr>
                <p:cNvGrpSpPr/>
                <p:nvPr/>
              </p:nvGrpSpPr>
              <p:grpSpPr>
                <a:xfrm>
                  <a:off x="9792109" y="4638590"/>
                  <a:ext cx="104249" cy="208890"/>
                  <a:chOff x="9792109" y="4638590"/>
                  <a:chExt cx="104249" cy="208890"/>
                </a:xfrm>
                <a:solidFill>
                  <a:srgbClr val="FFFFFF"/>
                </a:solidFill>
              </p:grpSpPr>
              <p:sp>
                <p:nvSpPr>
                  <p:cNvPr id="94" name="Полилиния: фигура 93">
                    <a:extLst>
                      <a:ext uri="{FF2B5EF4-FFF2-40B4-BE49-F238E27FC236}">
                        <a16:creationId xmlns:a16="http://schemas.microsoft.com/office/drawing/2014/main" id="{A236FBEF-BB1B-C995-98DB-6345869659E7}"/>
                      </a:ext>
                    </a:extLst>
                  </p:cNvPr>
                  <p:cNvSpPr/>
                  <p:nvPr/>
                </p:nvSpPr>
                <p:spPr>
                  <a:xfrm>
                    <a:off x="9881699" y="4638590"/>
                    <a:ext cx="14658" cy="15246"/>
                  </a:xfrm>
                  <a:custGeom>
                    <a:avLst/>
                    <a:gdLst>
                      <a:gd name="connsiteX0" fmla="*/ 5204 w 14658"/>
                      <a:gd name="connsiteY0" fmla="*/ 14910 h 15246"/>
                      <a:gd name="connsiteX1" fmla="*/ 346 w 14658"/>
                      <a:gd name="connsiteY1" fmla="*/ 5385 h 15246"/>
                      <a:gd name="connsiteX2" fmla="*/ 9490 w 14658"/>
                      <a:gd name="connsiteY2" fmla="*/ 337 h 15246"/>
                      <a:gd name="connsiteX3" fmla="*/ 14348 w 14658"/>
                      <a:gd name="connsiteY3" fmla="*/ 9862 h 15246"/>
                      <a:gd name="connsiteX4" fmla="*/ 5204 w 14658"/>
                      <a:gd name="connsiteY4" fmla="*/ 14910 h 15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58" h="15246">
                        <a:moveTo>
                          <a:pt x="5204" y="14910"/>
                        </a:moveTo>
                        <a:cubicBezTo>
                          <a:pt x="1299" y="13672"/>
                          <a:pt x="-892" y="9386"/>
                          <a:pt x="346" y="5385"/>
                        </a:cubicBezTo>
                        <a:cubicBezTo>
                          <a:pt x="1584" y="1385"/>
                          <a:pt x="5680" y="-901"/>
                          <a:pt x="9490" y="337"/>
                        </a:cubicBezTo>
                        <a:cubicBezTo>
                          <a:pt x="13395" y="1575"/>
                          <a:pt x="15491" y="5861"/>
                          <a:pt x="14348" y="9862"/>
                        </a:cubicBezTo>
                        <a:cubicBezTo>
                          <a:pt x="13110" y="13862"/>
                          <a:pt x="9014" y="16148"/>
                          <a:pt x="5204" y="1491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95" name="Полилиния: фигура 94">
                    <a:extLst>
                      <a:ext uri="{FF2B5EF4-FFF2-40B4-BE49-F238E27FC236}">
                        <a16:creationId xmlns:a16="http://schemas.microsoft.com/office/drawing/2014/main" id="{1DA75455-EA27-69E7-9504-949CAD00AD75}"/>
                      </a:ext>
                    </a:extLst>
                  </p:cNvPr>
                  <p:cNvSpPr/>
                  <p:nvPr/>
                </p:nvSpPr>
                <p:spPr>
                  <a:xfrm>
                    <a:off x="9875889" y="4658021"/>
                    <a:ext cx="14658" cy="15246"/>
                  </a:xfrm>
                  <a:custGeom>
                    <a:avLst/>
                    <a:gdLst>
                      <a:gd name="connsiteX0" fmla="*/ 5204 w 14658"/>
                      <a:gd name="connsiteY0" fmla="*/ 14910 h 15246"/>
                      <a:gd name="connsiteX1" fmla="*/ 346 w 14658"/>
                      <a:gd name="connsiteY1" fmla="*/ 5385 h 15246"/>
                      <a:gd name="connsiteX2" fmla="*/ 9490 w 14658"/>
                      <a:gd name="connsiteY2" fmla="*/ 337 h 15246"/>
                      <a:gd name="connsiteX3" fmla="*/ 14348 w 14658"/>
                      <a:gd name="connsiteY3" fmla="*/ 9862 h 15246"/>
                      <a:gd name="connsiteX4" fmla="*/ 5204 w 14658"/>
                      <a:gd name="connsiteY4" fmla="*/ 14910 h 15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58" h="15246">
                        <a:moveTo>
                          <a:pt x="5204" y="14910"/>
                        </a:moveTo>
                        <a:cubicBezTo>
                          <a:pt x="1299" y="13672"/>
                          <a:pt x="-892" y="9386"/>
                          <a:pt x="346" y="5385"/>
                        </a:cubicBezTo>
                        <a:cubicBezTo>
                          <a:pt x="1584" y="1385"/>
                          <a:pt x="5680" y="-901"/>
                          <a:pt x="9490" y="337"/>
                        </a:cubicBezTo>
                        <a:cubicBezTo>
                          <a:pt x="13395" y="1575"/>
                          <a:pt x="15491" y="5861"/>
                          <a:pt x="14348" y="9862"/>
                        </a:cubicBezTo>
                        <a:cubicBezTo>
                          <a:pt x="13110" y="13862"/>
                          <a:pt x="9014" y="16148"/>
                          <a:pt x="5204" y="1491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96" name="Полилиния: фигура 95">
                    <a:extLst>
                      <a:ext uri="{FF2B5EF4-FFF2-40B4-BE49-F238E27FC236}">
                        <a16:creationId xmlns:a16="http://schemas.microsoft.com/office/drawing/2014/main" id="{8510719D-1C45-814F-2489-BE10DE376C42}"/>
                      </a:ext>
                    </a:extLst>
                  </p:cNvPr>
                  <p:cNvSpPr/>
                  <p:nvPr/>
                </p:nvSpPr>
                <p:spPr>
                  <a:xfrm>
                    <a:off x="9870078" y="4677547"/>
                    <a:ext cx="14694" cy="15246"/>
                  </a:xfrm>
                  <a:custGeom>
                    <a:avLst/>
                    <a:gdLst>
                      <a:gd name="connsiteX0" fmla="*/ 5204 w 14694"/>
                      <a:gd name="connsiteY0" fmla="*/ 14910 h 15246"/>
                      <a:gd name="connsiteX1" fmla="*/ 346 w 14694"/>
                      <a:gd name="connsiteY1" fmla="*/ 5385 h 15246"/>
                      <a:gd name="connsiteX2" fmla="*/ 9490 w 14694"/>
                      <a:gd name="connsiteY2" fmla="*/ 337 h 15246"/>
                      <a:gd name="connsiteX3" fmla="*/ 14348 w 14694"/>
                      <a:gd name="connsiteY3" fmla="*/ 9862 h 15246"/>
                      <a:gd name="connsiteX4" fmla="*/ 5204 w 14694"/>
                      <a:gd name="connsiteY4" fmla="*/ 14910 h 15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94" h="15246">
                        <a:moveTo>
                          <a:pt x="5204" y="14910"/>
                        </a:moveTo>
                        <a:cubicBezTo>
                          <a:pt x="1299" y="13672"/>
                          <a:pt x="-892" y="9386"/>
                          <a:pt x="346" y="5385"/>
                        </a:cubicBezTo>
                        <a:cubicBezTo>
                          <a:pt x="1489" y="1385"/>
                          <a:pt x="5680" y="-901"/>
                          <a:pt x="9490" y="337"/>
                        </a:cubicBezTo>
                        <a:cubicBezTo>
                          <a:pt x="13395" y="1575"/>
                          <a:pt x="15586" y="5861"/>
                          <a:pt x="14348" y="9862"/>
                        </a:cubicBezTo>
                        <a:cubicBezTo>
                          <a:pt x="13205" y="13862"/>
                          <a:pt x="9014" y="16148"/>
                          <a:pt x="5204" y="1491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97" name="Полилиния: фигура 96">
                    <a:extLst>
                      <a:ext uri="{FF2B5EF4-FFF2-40B4-BE49-F238E27FC236}">
                        <a16:creationId xmlns:a16="http://schemas.microsoft.com/office/drawing/2014/main" id="{E88B4A38-0E06-2ECB-A219-D9512B7A5F0C}"/>
                      </a:ext>
                    </a:extLst>
                  </p:cNvPr>
                  <p:cNvSpPr/>
                  <p:nvPr/>
                </p:nvSpPr>
                <p:spPr>
                  <a:xfrm>
                    <a:off x="9864268" y="4696978"/>
                    <a:ext cx="14694" cy="15246"/>
                  </a:xfrm>
                  <a:custGeom>
                    <a:avLst/>
                    <a:gdLst>
                      <a:gd name="connsiteX0" fmla="*/ 5204 w 14694"/>
                      <a:gd name="connsiteY0" fmla="*/ 14910 h 15246"/>
                      <a:gd name="connsiteX1" fmla="*/ 346 w 14694"/>
                      <a:gd name="connsiteY1" fmla="*/ 5385 h 15246"/>
                      <a:gd name="connsiteX2" fmla="*/ 9490 w 14694"/>
                      <a:gd name="connsiteY2" fmla="*/ 337 h 15246"/>
                      <a:gd name="connsiteX3" fmla="*/ 14348 w 14694"/>
                      <a:gd name="connsiteY3" fmla="*/ 9862 h 15246"/>
                      <a:gd name="connsiteX4" fmla="*/ 5204 w 14694"/>
                      <a:gd name="connsiteY4" fmla="*/ 14910 h 15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94" h="15246">
                        <a:moveTo>
                          <a:pt x="5204" y="14910"/>
                        </a:moveTo>
                        <a:cubicBezTo>
                          <a:pt x="1299" y="13672"/>
                          <a:pt x="-892" y="9386"/>
                          <a:pt x="346" y="5385"/>
                        </a:cubicBezTo>
                        <a:cubicBezTo>
                          <a:pt x="1584" y="1385"/>
                          <a:pt x="5680" y="-901"/>
                          <a:pt x="9490" y="337"/>
                        </a:cubicBezTo>
                        <a:cubicBezTo>
                          <a:pt x="13395" y="1575"/>
                          <a:pt x="15586" y="5861"/>
                          <a:pt x="14348" y="9862"/>
                        </a:cubicBezTo>
                        <a:cubicBezTo>
                          <a:pt x="13110" y="13862"/>
                          <a:pt x="9014" y="16148"/>
                          <a:pt x="5204" y="1491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98" name="Полилиния: фигура 97">
                    <a:extLst>
                      <a:ext uri="{FF2B5EF4-FFF2-40B4-BE49-F238E27FC236}">
                        <a16:creationId xmlns:a16="http://schemas.microsoft.com/office/drawing/2014/main" id="{65068411-0212-ADF0-0A4F-3A718F747CDF}"/>
                      </a:ext>
                    </a:extLst>
                  </p:cNvPr>
                  <p:cNvSpPr/>
                  <p:nvPr/>
                </p:nvSpPr>
                <p:spPr>
                  <a:xfrm>
                    <a:off x="9858588" y="4716504"/>
                    <a:ext cx="14658" cy="15246"/>
                  </a:xfrm>
                  <a:custGeom>
                    <a:avLst/>
                    <a:gdLst>
                      <a:gd name="connsiteX0" fmla="*/ 5169 w 14658"/>
                      <a:gd name="connsiteY0" fmla="*/ 14910 h 15246"/>
                      <a:gd name="connsiteX1" fmla="*/ 311 w 14658"/>
                      <a:gd name="connsiteY1" fmla="*/ 5385 h 15246"/>
                      <a:gd name="connsiteX2" fmla="*/ 9455 w 14658"/>
                      <a:gd name="connsiteY2" fmla="*/ 337 h 15246"/>
                      <a:gd name="connsiteX3" fmla="*/ 14313 w 14658"/>
                      <a:gd name="connsiteY3" fmla="*/ 9862 h 15246"/>
                      <a:gd name="connsiteX4" fmla="*/ 5169 w 14658"/>
                      <a:gd name="connsiteY4" fmla="*/ 14910 h 15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58" h="15246">
                        <a:moveTo>
                          <a:pt x="5169" y="14910"/>
                        </a:moveTo>
                        <a:cubicBezTo>
                          <a:pt x="1263" y="13672"/>
                          <a:pt x="-832" y="9386"/>
                          <a:pt x="311" y="5385"/>
                        </a:cubicBezTo>
                        <a:cubicBezTo>
                          <a:pt x="1454" y="1385"/>
                          <a:pt x="5645" y="-901"/>
                          <a:pt x="9455" y="337"/>
                        </a:cubicBezTo>
                        <a:cubicBezTo>
                          <a:pt x="13360" y="1575"/>
                          <a:pt x="15551" y="5861"/>
                          <a:pt x="14313" y="9862"/>
                        </a:cubicBezTo>
                        <a:cubicBezTo>
                          <a:pt x="13074" y="13862"/>
                          <a:pt x="8979" y="16148"/>
                          <a:pt x="5169" y="1491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99" name="Полилиния: фигура 98">
                    <a:extLst>
                      <a:ext uri="{FF2B5EF4-FFF2-40B4-BE49-F238E27FC236}">
                        <a16:creationId xmlns:a16="http://schemas.microsoft.com/office/drawing/2014/main" id="{3526A036-A19E-9BC5-BD8D-AA4438BC487E}"/>
                      </a:ext>
                    </a:extLst>
                  </p:cNvPr>
                  <p:cNvSpPr/>
                  <p:nvPr/>
                </p:nvSpPr>
                <p:spPr>
                  <a:xfrm>
                    <a:off x="9852743" y="4735935"/>
                    <a:ext cx="14694" cy="15246"/>
                  </a:xfrm>
                  <a:custGeom>
                    <a:avLst/>
                    <a:gdLst>
                      <a:gd name="connsiteX0" fmla="*/ 5204 w 14694"/>
                      <a:gd name="connsiteY0" fmla="*/ 14910 h 15246"/>
                      <a:gd name="connsiteX1" fmla="*/ 346 w 14694"/>
                      <a:gd name="connsiteY1" fmla="*/ 5385 h 15246"/>
                      <a:gd name="connsiteX2" fmla="*/ 9490 w 14694"/>
                      <a:gd name="connsiteY2" fmla="*/ 337 h 15246"/>
                      <a:gd name="connsiteX3" fmla="*/ 14348 w 14694"/>
                      <a:gd name="connsiteY3" fmla="*/ 9862 h 15246"/>
                      <a:gd name="connsiteX4" fmla="*/ 5204 w 14694"/>
                      <a:gd name="connsiteY4" fmla="*/ 14910 h 15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94" h="15246">
                        <a:moveTo>
                          <a:pt x="5204" y="14910"/>
                        </a:moveTo>
                        <a:cubicBezTo>
                          <a:pt x="1299" y="13672"/>
                          <a:pt x="-892" y="9386"/>
                          <a:pt x="346" y="5385"/>
                        </a:cubicBezTo>
                        <a:cubicBezTo>
                          <a:pt x="1489" y="1385"/>
                          <a:pt x="5680" y="-901"/>
                          <a:pt x="9490" y="337"/>
                        </a:cubicBezTo>
                        <a:cubicBezTo>
                          <a:pt x="13395" y="1575"/>
                          <a:pt x="15586" y="5861"/>
                          <a:pt x="14348" y="9862"/>
                        </a:cubicBezTo>
                        <a:cubicBezTo>
                          <a:pt x="13205" y="13862"/>
                          <a:pt x="9014" y="16148"/>
                          <a:pt x="5204" y="1491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00" name="Полилиния: фигура 99">
                    <a:extLst>
                      <a:ext uri="{FF2B5EF4-FFF2-40B4-BE49-F238E27FC236}">
                        <a16:creationId xmlns:a16="http://schemas.microsoft.com/office/drawing/2014/main" id="{A8030C5E-7E7C-4CE6-285E-56806DE898A9}"/>
                      </a:ext>
                    </a:extLst>
                  </p:cNvPr>
                  <p:cNvSpPr/>
                  <p:nvPr/>
                </p:nvSpPr>
                <p:spPr>
                  <a:xfrm>
                    <a:off x="9846968" y="4755462"/>
                    <a:ext cx="14615" cy="15246"/>
                  </a:xfrm>
                  <a:custGeom>
                    <a:avLst/>
                    <a:gdLst>
                      <a:gd name="connsiteX0" fmla="*/ 5169 w 14615"/>
                      <a:gd name="connsiteY0" fmla="*/ 14910 h 15246"/>
                      <a:gd name="connsiteX1" fmla="*/ 311 w 14615"/>
                      <a:gd name="connsiteY1" fmla="*/ 5385 h 15246"/>
                      <a:gd name="connsiteX2" fmla="*/ 9455 w 14615"/>
                      <a:gd name="connsiteY2" fmla="*/ 337 h 15246"/>
                      <a:gd name="connsiteX3" fmla="*/ 14313 w 14615"/>
                      <a:gd name="connsiteY3" fmla="*/ 9862 h 15246"/>
                      <a:gd name="connsiteX4" fmla="*/ 5169 w 14615"/>
                      <a:gd name="connsiteY4" fmla="*/ 14910 h 15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15" h="15246">
                        <a:moveTo>
                          <a:pt x="5169" y="14910"/>
                        </a:moveTo>
                        <a:cubicBezTo>
                          <a:pt x="1263" y="13672"/>
                          <a:pt x="-832" y="9386"/>
                          <a:pt x="311" y="5385"/>
                        </a:cubicBezTo>
                        <a:cubicBezTo>
                          <a:pt x="1549" y="1385"/>
                          <a:pt x="5645" y="-901"/>
                          <a:pt x="9455" y="337"/>
                        </a:cubicBezTo>
                        <a:cubicBezTo>
                          <a:pt x="13265" y="1575"/>
                          <a:pt x="15456" y="5861"/>
                          <a:pt x="14313" y="9862"/>
                        </a:cubicBezTo>
                        <a:cubicBezTo>
                          <a:pt x="13074" y="13862"/>
                          <a:pt x="8979" y="16148"/>
                          <a:pt x="5169" y="1491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01" name="Полилиния: фигура 100">
                    <a:extLst>
                      <a:ext uri="{FF2B5EF4-FFF2-40B4-BE49-F238E27FC236}">
                        <a16:creationId xmlns:a16="http://schemas.microsoft.com/office/drawing/2014/main" id="{778673AB-5D6C-2269-06A5-0FC3B79CD1B2}"/>
                      </a:ext>
                    </a:extLst>
                  </p:cNvPr>
                  <p:cNvSpPr/>
                  <p:nvPr/>
                </p:nvSpPr>
                <p:spPr>
                  <a:xfrm>
                    <a:off x="9841158" y="4774893"/>
                    <a:ext cx="14658" cy="15246"/>
                  </a:xfrm>
                  <a:custGeom>
                    <a:avLst/>
                    <a:gdLst>
                      <a:gd name="connsiteX0" fmla="*/ 5169 w 14658"/>
                      <a:gd name="connsiteY0" fmla="*/ 14910 h 15246"/>
                      <a:gd name="connsiteX1" fmla="*/ 311 w 14658"/>
                      <a:gd name="connsiteY1" fmla="*/ 5385 h 15246"/>
                      <a:gd name="connsiteX2" fmla="*/ 9455 w 14658"/>
                      <a:gd name="connsiteY2" fmla="*/ 337 h 15246"/>
                      <a:gd name="connsiteX3" fmla="*/ 14313 w 14658"/>
                      <a:gd name="connsiteY3" fmla="*/ 9862 h 15246"/>
                      <a:gd name="connsiteX4" fmla="*/ 5169 w 14658"/>
                      <a:gd name="connsiteY4" fmla="*/ 14910 h 15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58" h="15246">
                        <a:moveTo>
                          <a:pt x="5169" y="14910"/>
                        </a:moveTo>
                        <a:cubicBezTo>
                          <a:pt x="1263" y="13672"/>
                          <a:pt x="-832" y="9386"/>
                          <a:pt x="311" y="5385"/>
                        </a:cubicBezTo>
                        <a:cubicBezTo>
                          <a:pt x="1454" y="1385"/>
                          <a:pt x="5645" y="-901"/>
                          <a:pt x="9455" y="337"/>
                        </a:cubicBezTo>
                        <a:cubicBezTo>
                          <a:pt x="13360" y="1575"/>
                          <a:pt x="15551" y="5861"/>
                          <a:pt x="14313" y="9862"/>
                        </a:cubicBezTo>
                        <a:cubicBezTo>
                          <a:pt x="13074" y="13862"/>
                          <a:pt x="8979" y="16148"/>
                          <a:pt x="5169" y="1491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02" name="Полилиния: фигура 101">
                    <a:extLst>
                      <a:ext uri="{FF2B5EF4-FFF2-40B4-BE49-F238E27FC236}">
                        <a16:creationId xmlns:a16="http://schemas.microsoft.com/office/drawing/2014/main" id="{619C89E9-1B06-48FF-96BE-3D3A4DC78F79}"/>
                      </a:ext>
                    </a:extLst>
                  </p:cNvPr>
                  <p:cNvSpPr/>
                  <p:nvPr/>
                </p:nvSpPr>
                <p:spPr>
                  <a:xfrm>
                    <a:off x="9835155" y="4794526"/>
                    <a:ext cx="14753" cy="15362"/>
                  </a:xfrm>
                  <a:custGeom>
                    <a:avLst/>
                    <a:gdLst>
                      <a:gd name="connsiteX0" fmla="*/ 4313 w 14753"/>
                      <a:gd name="connsiteY0" fmla="*/ 14327 h 15362"/>
                      <a:gd name="connsiteX1" fmla="*/ 693 w 14753"/>
                      <a:gd name="connsiteY1" fmla="*/ 10041 h 15362"/>
                      <a:gd name="connsiteX2" fmla="*/ 408 w 14753"/>
                      <a:gd name="connsiteY2" fmla="*/ 4707 h 15362"/>
                      <a:gd name="connsiteX3" fmla="*/ 9742 w 14753"/>
                      <a:gd name="connsiteY3" fmla="*/ 325 h 15362"/>
                      <a:gd name="connsiteX4" fmla="*/ 14124 w 14753"/>
                      <a:gd name="connsiteY4" fmla="*/ 10231 h 15362"/>
                      <a:gd name="connsiteX5" fmla="*/ 10028 w 14753"/>
                      <a:gd name="connsiteY5" fmla="*/ 14899 h 15362"/>
                      <a:gd name="connsiteX6" fmla="*/ 4313 w 14753"/>
                      <a:gd name="connsiteY6" fmla="*/ 14422 h 15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753" h="15362">
                        <a:moveTo>
                          <a:pt x="4313" y="14327"/>
                        </a:moveTo>
                        <a:cubicBezTo>
                          <a:pt x="2503" y="13279"/>
                          <a:pt x="1360" y="11755"/>
                          <a:pt x="693" y="10041"/>
                        </a:cubicBezTo>
                        <a:cubicBezTo>
                          <a:pt x="-69" y="8231"/>
                          <a:pt x="-259" y="6326"/>
                          <a:pt x="408" y="4707"/>
                        </a:cubicBezTo>
                        <a:cubicBezTo>
                          <a:pt x="1741" y="1564"/>
                          <a:pt x="5837" y="-913"/>
                          <a:pt x="9742" y="325"/>
                        </a:cubicBezTo>
                        <a:cubicBezTo>
                          <a:pt x="13647" y="1564"/>
                          <a:pt x="15933" y="5659"/>
                          <a:pt x="14124" y="10231"/>
                        </a:cubicBezTo>
                        <a:cubicBezTo>
                          <a:pt x="13266" y="12422"/>
                          <a:pt x="11742" y="14041"/>
                          <a:pt x="10028" y="14899"/>
                        </a:cubicBezTo>
                        <a:cubicBezTo>
                          <a:pt x="8123" y="15661"/>
                          <a:pt x="6027" y="15470"/>
                          <a:pt x="4313" y="1442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03" name="Полилиния: фигура 102">
                    <a:extLst>
                      <a:ext uri="{FF2B5EF4-FFF2-40B4-BE49-F238E27FC236}">
                        <a16:creationId xmlns:a16="http://schemas.microsoft.com/office/drawing/2014/main" id="{60C44D98-529D-080A-9FAF-56C8E1450D65}"/>
                      </a:ext>
                    </a:extLst>
                  </p:cNvPr>
                  <p:cNvSpPr/>
                  <p:nvPr/>
                </p:nvSpPr>
                <p:spPr>
                  <a:xfrm>
                    <a:off x="9825389" y="4812085"/>
                    <a:ext cx="14710" cy="15285"/>
                  </a:xfrm>
                  <a:custGeom>
                    <a:avLst/>
                    <a:gdLst>
                      <a:gd name="connsiteX0" fmla="*/ 2078 w 14710"/>
                      <a:gd name="connsiteY0" fmla="*/ 12770 h 15285"/>
                      <a:gd name="connsiteX1" fmla="*/ 1507 w 14710"/>
                      <a:gd name="connsiteY1" fmla="*/ 2388 h 15285"/>
                      <a:gd name="connsiteX2" fmla="*/ 6174 w 14710"/>
                      <a:gd name="connsiteY2" fmla="*/ 102 h 15285"/>
                      <a:gd name="connsiteX3" fmla="*/ 11508 w 14710"/>
                      <a:gd name="connsiteY3" fmla="*/ 1340 h 15285"/>
                      <a:gd name="connsiteX4" fmla="*/ 14651 w 14710"/>
                      <a:gd name="connsiteY4" fmla="*/ 6388 h 15285"/>
                      <a:gd name="connsiteX5" fmla="*/ 12746 w 14710"/>
                      <a:gd name="connsiteY5" fmla="*/ 12389 h 15285"/>
                      <a:gd name="connsiteX6" fmla="*/ 2078 w 14710"/>
                      <a:gd name="connsiteY6" fmla="*/ 12961 h 152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710" h="15285">
                        <a:moveTo>
                          <a:pt x="2078" y="12770"/>
                        </a:moveTo>
                        <a:cubicBezTo>
                          <a:pt x="-589" y="9627"/>
                          <a:pt x="-589" y="5245"/>
                          <a:pt x="1507" y="2388"/>
                        </a:cubicBezTo>
                        <a:cubicBezTo>
                          <a:pt x="2650" y="959"/>
                          <a:pt x="4364" y="292"/>
                          <a:pt x="6174" y="102"/>
                        </a:cubicBezTo>
                        <a:cubicBezTo>
                          <a:pt x="7888" y="-184"/>
                          <a:pt x="9793" y="102"/>
                          <a:pt x="11508" y="1340"/>
                        </a:cubicBezTo>
                        <a:cubicBezTo>
                          <a:pt x="13222" y="2483"/>
                          <a:pt x="14270" y="4293"/>
                          <a:pt x="14651" y="6388"/>
                        </a:cubicBezTo>
                        <a:cubicBezTo>
                          <a:pt x="14937" y="8389"/>
                          <a:pt x="14175" y="10484"/>
                          <a:pt x="12746" y="12389"/>
                        </a:cubicBezTo>
                        <a:cubicBezTo>
                          <a:pt x="9889" y="16199"/>
                          <a:pt x="4840" y="16104"/>
                          <a:pt x="2078" y="1296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04" name="Полилиния: фигура 103">
                    <a:extLst>
                      <a:ext uri="{FF2B5EF4-FFF2-40B4-BE49-F238E27FC236}">
                        <a16:creationId xmlns:a16="http://schemas.microsoft.com/office/drawing/2014/main" id="{76BF0B9C-4C21-1B84-6735-822737CB73A4}"/>
                      </a:ext>
                    </a:extLst>
                  </p:cNvPr>
                  <p:cNvSpPr/>
                  <p:nvPr/>
                </p:nvSpPr>
                <p:spPr>
                  <a:xfrm>
                    <a:off x="9810439" y="4825017"/>
                    <a:ext cx="14691" cy="15292"/>
                  </a:xfrm>
                  <a:custGeom>
                    <a:avLst/>
                    <a:gdLst>
                      <a:gd name="connsiteX0" fmla="*/ 645 w 14691"/>
                      <a:gd name="connsiteY0" fmla="*/ 10887 h 15292"/>
                      <a:gd name="connsiteX1" fmla="*/ 3407 w 14691"/>
                      <a:gd name="connsiteY1" fmla="*/ 885 h 15292"/>
                      <a:gd name="connsiteX2" fmla="*/ 13218 w 14691"/>
                      <a:gd name="connsiteY2" fmla="*/ 3267 h 15292"/>
                      <a:gd name="connsiteX3" fmla="*/ 10837 w 14691"/>
                      <a:gd name="connsiteY3" fmla="*/ 14030 h 15292"/>
                      <a:gd name="connsiteX4" fmla="*/ 549 w 14691"/>
                      <a:gd name="connsiteY4" fmla="*/ 10887 h 15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91" h="15292">
                        <a:moveTo>
                          <a:pt x="645" y="10887"/>
                        </a:moveTo>
                        <a:cubicBezTo>
                          <a:pt x="-975" y="6886"/>
                          <a:pt x="645" y="3076"/>
                          <a:pt x="3407" y="885"/>
                        </a:cubicBezTo>
                        <a:cubicBezTo>
                          <a:pt x="6360" y="-924"/>
                          <a:pt x="10741" y="124"/>
                          <a:pt x="13218" y="3267"/>
                        </a:cubicBezTo>
                        <a:cubicBezTo>
                          <a:pt x="15885" y="6696"/>
                          <a:pt x="14837" y="11554"/>
                          <a:pt x="10837" y="14030"/>
                        </a:cubicBezTo>
                        <a:cubicBezTo>
                          <a:pt x="7026" y="16792"/>
                          <a:pt x="2073" y="14697"/>
                          <a:pt x="549" y="1088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05" name="Полилиния: фигура 104">
                    <a:extLst>
                      <a:ext uri="{FF2B5EF4-FFF2-40B4-BE49-F238E27FC236}">
                        <a16:creationId xmlns:a16="http://schemas.microsoft.com/office/drawing/2014/main" id="{5DECC5C0-C49F-E61D-F4A7-3B95C440DFD6}"/>
                      </a:ext>
                    </a:extLst>
                  </p:cNvPr>
                  <p:cNvSpPr/>
                  <p:nvPr/>
                </p:nvSpPr>
                <p:spPr>
                  <a:xfrm>
                    <a:off x="9792109" y="4832119"/>
                    <a:ext cx="14703" cy="15361"/>
                  </a:xfrm>
                  <a:custGeom>
                    <a:avLst/>
                    <a:gdLst>
                      <a:gd name="connsiteX0" fmla="*/ 20 w 14703"/>
                      <a:gd name="connsiteY0" fmla="*/ 8642 h 15361"/>
                      <a:gd name="connsiteX1" fmla="*/ 5735 w 14703"/>
                      <a:gd name="connsiteY1" fmla="*/ 165 h 15361"/>
                      <a:gd name="connsiteX2" fmla="*/ 14308 w 14703"/>
                      <a:gd name="connsiteY2" fmla="*/ 5785 h 15361"/>
                      <a:gd name="connsiteX3" fmla="*/ 8688 w 14703"/>
                      <a:gd name="connsiteY3" fmla="*/ 15119 h 15361"/>
                      <a:gd name="connsiteX4" fmla="*/ 20 w 14703"/>
                      <a:gd name="connsiteY4" fmla="*/ 8642 h 153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03" h="15361">
                        <a:moveTo>
                          <a:pt x="20" y="8642"/>
                        </a:moveTo>
                        <a:cubicBezTo>
                          <a:pt x="-265" y="4261"/>
                          <a:pt x="2497" y="1118"/>
                          <a:pt x="5735" y="165"/>
                        </a:cubicBezTo>
                        <a:cubicBezTo>
                          <a:pt x="9069" y="-692"/>
                          <a:pt x="12974" y="1880"/>
                          <a:pt x="14308" y="5785"/>
                        </a:cubicBezTo>
                        <a:cubicBezTo>
                          <a:pt x="15737" y="9785"/>
                          <a:pt x="13165" y="13976"/>
                          <a:pt x="8688" y="15119"/>
                        </a:cubicBezTo>
                        <a:cubicBezTo>
                          <a:pt x="4211" y="16358"/>
                          <a:pt x="211" y="12643"/>
                          <a:pt x="20" y="864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06" name="Полилиния: фигура 105">
                  <a:extLst>
                    <a:ext uri="{FF2B5EF4-FFF2-40B4-BE49-F238E27FC236}">
                      <a16:creationId xmlns:a16="http://schemas.microsoft.com/office/drawing/2014/main" id="{95288E7E-D942-9C7D-67CC-9A08418A5129}"/>
                    </a:ext>
                  </a:extLst>
                </p:cNvPr>
                <p:cNvSpPr/>
                <p:nvPr/>
              </p:nvSpPr>
              <p:spPr>
                <a:xfrm>
                  <a:off x="9668876" y="4942107"/>
                  <a:ext cx="238125" cy="24479"/>
                </a:xfrm>
                <a:custGeom>
                  <a:avLst/>
                  <a:gdLst>
                    <a:gd name="connsiteX0" fmla="*/ 118967 w 238125"/>
                    <a:gd name="connsiteY0" fmla="*/ 0 h 24479"/>
                    <a:gd name="connsiteX1" fmla="*/ 106871 w 238125"/>
                    <a:gd name="connsiteY1" fmla="*/ 0 h 24479"/>
                    <a:gd name="connsiteX2" fmla="*/ 0 w 238125"/>
                    <a:gd name="connsiteY2" fmla="*/ 0 h 24479"/>
                    <a:gd name="connsiteX3" fmla="*/ 0 w 238125"/>
                    <a:gd name="connsiteY3" fmla="*/ 24479 h 24479"/>
                    <a:gd name="connsiteX4" fmla="*/ 106871 w 238125"/>
                    <a:gd name="connsiteY4" fmla="*/ 24479 h 24479"/>
                    <a:gd name="connsiteX5" fmla="*/ 118967 w 238125"/>
                    <a:gd name="connsiteY5" fmla="*/ 24479 h 24479"/>
                    <a:gd name="connsiteX6" fmla="*/ 238125 w 238125"/>
                    <a:gd name="connsiteY6" fmla="*/ 24479 h 24479"/>
                    <a:gd name="connsiteX7" fmla="*/ 238125 w 238125"/>
                    <a:gd name="connsiteY7" fmla="*/ 0 h 24479"/>
                    <a:gd name="connsiteX8" fmla="*/ 118967 w 238125"/>
                    <a:gd name="connsiteY8" fmla="*/ 0 h 2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8125" h="24479">
                      <a:moveTo>
                        <a:pt x="118967" y="0"/>
                      </a:moveTo>
                      <a:lnTo>
                        <a:pt x="106871" y="0"/>
                      </a:lnTo>
                      <a:lnTo>
                        <a:pt x="0" y="0"/>
                      </a:lnTo>
                      <a:lnTo>
                        <a:pt x="0" y="24479"/>
                      </a:lnTo>
                      <a:lnTo>
                        <a:pt x="106871" y="24479"/>
                      </a:lnTo>
                      <a:lnTo>
                        <a:pt x="118967" y="24479"/>
                      </a:lnTo>
                      <a:lnTo>
                        <a:pt x="238125" y="24479"/>
                      </a:lnTo>
                      <a:lnTo>
                        <a:pt x="238125" y="0"/>
                      </a:lnTo>
                      <a:lnTo>
                        <a:pt x="118967" y="0"/>
                      </a:lnTo>
                      <a:close/>
                    </a:path>
                  </a:pathLst>
                </a:custGeom>
                <a:solidFill>
                  <a:srgbClr val="009480"/>
                </a:solidFill>
                <a:ln w="2381" cap="flat">
                  <a:solidFill>
                    <a:srgbClr val="261A3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sp>
            <p:nvSpPr>
              <p:cNvPr id="107" name="Полилиния: фигура 106">
                <a:extLst>
                  <a:ext uri="{FF2B5EF4-FFF2-40B4-BE49-F238E27FC236}">
                    <a16:creationId xmlns:a16="http://schemas.microsoft.com/office/drawing/2014/main" id="{EA0AA8B8-45EA-EC33-44FD-6E5E9FC245DD}"/>
                  </a:ext>
                </a:extLst>
              </p:cNvPr>
              <p:cNvSpPr/>
              <p:nvPr/>
            </p:nvSpPr>
            <p:spPr>
              <a:xfrm>
                <a:off x="9719358" y="4574495"/>
                <a:ext cx="137160" cy="96564"/>
              </a:xfrm>
              <a:custGeom>
                <a:avLst/>
                <a:gdLst>
                  <a:gd name="connsiteX0" fmla="*/ 98965 w 137160"/>
                  <a:gd name="connsiteY0" fmla="*/ 16044 h 96564"/>
                  <a:gd name="connsiteX1" fmla="*/ 68485 w 137160"/>
                  <a:gd name="connsiteY1" fmla="*/ 16044 h 96564"/>
                  <a:gd name="connsiteX2" fmla="*/ 38100 w 137160"/>
                  <a:gd name="connsiteY2" fmla="*/ 16044 h 96564"/>
                  <a:gd name="connsiteX3" fmla="*/ 0 w 137160"/>
                  <a:gd name="connsiteY3" fmla="*/ 54811 h 96564"/>
                  <a:gd name="connsiteX4" fmla="*/ 68580 w 137160"/>
                  <a:gd name="connsiteY4" fmla="*/ 96531 h 96564"/>
                  <a:gd name="connsiteX5" fmla="*/ 137160 w 137160"/>
                  <a:gd name="connsiteY5" fmla="*/ 54811 h 96564"/>
                  <a:gd name="connsiteX6" fmla="*/ 99060 w 137160"/>
                  <a:gd name="connsiteY6" fmla="*/ 16044 h 96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7160" h="96564">
                    <a:moveTo>
                      <a:pt x="98965" y="16044"/>
                    </a:moveTo>
                    <a:cubicBezTo>
                      <a:pt x="84773" y="-20055"/>
                      <a:pt x="68485" y="16044"/>
                      <a:pt x="68485" y="16044"/>
                    </a:cubicBezTo>
                    <a:cubicBezTo>
                      <a:pt x="68485" y="16044"/>
                      <a:pt x="52292" y="-20055"/>
                      <a:pt x="38100" y="16044"/>
                    </a:cubicBezTo>
                    <a:cubicBezTo>
                      <a:pt x="23908" y="52144"/>
                      <a:pt x="0" y="54811"/>
                      <a:pt x="0" y="54811"/>
                    </a:cubicBezTo>
                    <a:cubicBezTo>
                      <a:pt x="4477" y="99293"/>
                      <a:pt x="68580" y="96531"/>
                      <a:pt x="68580" y="96531"/>
                    </a:cubicBezTo>
                    <a:cubicBezTo>
                      <a:pt x="68580" y="96531"/>
                      <a:pt x="132588" y="99293"/>
                      <a:pt x="137160" y="54811"/>
                    </a:cubicBezTo>
                    <a:cubicBezTo>
                      <a:pt x="137160" y="54811"/>
                      <a:pt x="113252" y="52144"/>
                      <a:pt x="99060" y="160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381" cap="rnd">
                <a:solidFill>
                  <a:srgbClr val="26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8" name="Полилиния: фигура 107">
                <a:extLst>
                  <a:ext uri="{FF2B5EF4-FFF2-40B4-BE49-F238E27FC236}">
                    <a16:creationId xmlns:a16="http://schemas.microsoft.com/office/drawing/2014/main" id="{BE4D8717-7E67-FD4C-18FE-BE8C8FDA975D}"/>
                  </a:ext>
                </a:extLst>
              </p:cNvPr>
              <p:cNvSpPr/>
              <p:nvPr/>
            </p:nvSpPr>
            <p:spPr>
              <a:xfrm>
                <a:off x="9695641" y="4612257"/>
                <a:ext cx="92202" cy="81984"/>
              </a:xfrm>
              <a:custGeom>
                <a:avLst/>
                <a:gdLst>
                  <a:gd name="connsiteX0" fmla="*/ 28004 w 92202"/>
                  <a:gd name="connsiteY0" fmla="*/ 65341 h 81984"/>
                  <a:gd name="connsiteX1" fmla="*/ 0 w 92202"/>
                  <a:gd name="connsiteY1" fmla="*/ 24956 h 81984"/>
                  <a:gd name="connsiteX2" fmla="*/ 32385 w 92202"/>
                  <a:gd name="connsiteY2" fmla="*/ 0 h 81984"/>
                  <a:gd name="connsiteX3" fmla="*/ 92202 w 92202"/>
                  <a:gd name="connsiteY3" fmla="*/ 55816 h 81984"/>
                  <a:gd name="connsiteX4" fmla="*/ 90964 w 92202"/>
                  <a:gd name="connsiteY4" fmla="*/ 58769 h 81984"/>
                  <a:gd name="connsiteX5" fmla="*/ 66580 w 92202"/>
                  <a:gd name="connsiteY5" fmla="*/ 80772 h 81984"/>
                  <a:gd name="connsiteX6" fmla="*/ 28004 w 92202"/>
                  <a:gd name="connsiteY6" fmla="*/ 65341 h 81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202" h="81984">
                    <a:moveTo>
                      <a:pt x="28004" y="65341"/>
                    </a:moveTo>
                    <a:lnTo>
                      <a:pt x="0" y="24956"/>
                    </a:lnTo>
                    <a:lnTo>
                      <a:pt x="32385" y="0"/>
                    </a:lnTo>
                    <a:lnTo>
                      <a:pt x="92202" y="55816"/>
                    </a:lnTo>
                    <a:lnTo>
                      <a:pt x="90964" y="58769"/>
                    </a:lnTo>
                    <a:cubicBezTo>
                      <a:pt x="86201" y="70104"/>
                      <a:pt x="76962" y="77819"/>
                      <a:pt x="66580" y="80772"/>
                    </a:cubicBezTo>
                    <a:cubicBezTo>
                      <a:pt x="52102" y="84963"/>
                      <a:pt x="36767" y="77914"/>
                      <a:pt x="28004" y="65341"/>
                    </a:cubicBezTo>
                    <a:close/>
                  </a:path>
                </a:pathLst>
              </a:custGeom>
              <a:solidFill>
                <a:srgbClr val="009480"/>
              </a:solidFill>
              <a:ln w="2381" cap="flat">
                <a:solidFill>
                  <a:srgbClr val="261A3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9" name="Полилиния: фигура 108">
                <a:extLst>
                  <a:ext uri="{FF2B5EF4-FFF2-40B4-BE49-F238E27FC236}">
                    <a16:creationId xmlns:a16="http://schemas.microsoft.com/office/drawing/2014/main" id="{3B26C69A-7AC7-45B2-3471-799F3E5D62B9}"/>
                  </a:ext>
                </a:extLst>
              </p:cNvPr>
              <p:cNvSpPr/>
              <p:nvPr/>
            </p:nvSpPr>
            <p:spPr>
              <a:xfrm>
                <a:off x="9787938" y="4612257"/>
                <a:ext cx="92202" cy="81984"/>
              </a:xfrm>
              <a:custGeom>
                <a:avLst/>
                <a:gdLst>
                  <a:gd name="connsiteX0" fmla="*/ 64198 w 92202"/>
                  <a:gd name="connsiteY0" fmla="*/ 65341 h 81984"/>
                  <a:gd name="connsiteX1" fmla="*/ 92202 w 92202"/>
                  <a:gd name="connsiteY1" fmla="*/ 24956 h 81984"/>
                  <a:gd name="connsiteX2" fmla="*/ 59817 w 92202"/>
                  <a:gd name="connsiteY2" fmla="*/ 0 h 81984"/>
                  <a:gd name="connsiteX3" fmla="*/ 0 w 92202"/>
                  <a:gd name="connsiteY3" fmla="*/ 55816 h 81984"/>
                  <a:gd name="connsiteX4" fmla="*/ 1238 w 92202"/>
                  <a:gd name="connsiteY4" fmla="*/ 58769 h 81984"/>
                  <a:gd name="connsiteX5" fmla="*/ 25717 w 92202"/>
                  <a:gd name="connsiteY5" fmla="*/ 80772 h 81984"/>
                  <a:gd name="connsiteX6" fmla="*/ 64294 w 92202"/>
                  <a:gd name="connsiteY6" fmla="*/ 65341 h 81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202" h="81984">
                    <a:moveTo>
                      <a:pt x="64198" y="65341"/>
                    </a:moveTo>
                    <a:lnTo>
                      <a:pt x="92202" y="24956"/>
                    </a:lnTo>
                    <a:lnTo>
                      <a:pt x="59817" y="0"/>
                    </a:lnTo>
                    <a:lnTo>
                      <a:pt x="0" y="55816"/>
                    </a:lnTo>
                    <a:lnTo>
                      <a:pt x="1238" y="58769"/>
                    </a:lnTo>
                    <a:cubicBezTo>
                      <a:pt x="6001" y="70104"/>
                      <a:pt x="15240" y="77819"/>
                      <a:pt x="25717" y="80772"/>
                    </a:cubicBezTo>
                    <a:cubicBezTo>
                      <a:pt x="40196" y="84963"/>
                      <a:pt x="55531" y="77914"/>
                      <a:pt x="64294" y="65341"/>
                    </a:cubicBezTo>
                    <a:close/>
                  </a:path>
                </a:pathLst>
              </a:custGeom>
              <a:solidFill>
                <a:srgbClr val="009480"/>
              </a:solidFill>
              <a:ln w="2381" cap="flat">
                <a:solidFill>
                  <a:srgbClr val="261A3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grpSp>
            <p:nvGrpSpPr>
              <p:cNvPr id="110" name="Рисунок 49">
                <a:extLst>
                  <a:ext uri="{FF2B5EF4-FFF2-40B4-BE49-F238E27FC236}">
                    <a16:creationId xmlns:a16="http://schemas.microsoft.com/office/drawing/2014/main" id="{ACA15033-D4F3-67AB-D95B-4F1223F072B4}"/>
                  </a:ext>
                </a:extLst>
              </p:cNvPr>
              <p:cNvGrpSpPr/>
              <p:nvPr/>
            </p:nvGrpSpPr>
            <p:grpSpPr>
              <a:xfrm>
                <a:off x="9656671" y="4325965"/>
                <a:ext cx="265270" cy="297245"/>
                <a:chOff x="9656671" y="4325965"/>
                <a:chExt cx="265270" cy="297245"/>
              </a:xfrm>
            </p:grpSpPr>
            <p:grpSp>
              <p:nvGrpSpPr>
                <p:cNvPr id="111" name="Рисунок 49">
                  <a:extLst>
                    <a:ext uri="{FF2B5EF4-FFF2-40B4-BE49-F238E27FC236}">
                      <a16:creationId xmlns:a16="http://schemas.microsoft.com/office/drawing/2014/main" id="{A6448C4E-058E-2653-5377-AAEE9A8EBF4A}"/>
                    </a:ext>
                  </a:extLst>
                </p:cNvPr>
                <p:cNvGrpSpPr/>
                <p:nvPr/>
              </p:nvGrpSpPr>
              <p:grpSpPr>
                <a:xfrm>
                  <a:off x="9656671" y="4325965"/>
                  <a:ext cx="265270" cy="297245"/>
                  <a:chOff x="9656671" y="4325965"/>
                  <a:chExt cx="265270" cy="297245"/>
                </a:xfrm>
              </p:grpSpPr>
              <p:sp>
                <p:nvSpPr>
                  <p:cNvPr id="112" name="Полилиния: фигура 111">
                    <a:extLst>
                      <a:ext uri="{FF2B5EF4-FFF2-40B4-BE49-F238E27FC236}">
                        <a16:creationId xmlns:a16="http://schemas.microsoft.com/office/drawing/2014/main" id="{53BA6CA1-AC56-99C6-A8F8-28DFC8ACC713}"/>
                      </a:ext>
                    </a:extLst>
                  </p:cNvPr>
                  <p:cNvSpPr/>
                  <p:nvPr/>
                </p:nvSpPr>
                <p:spPr>
                  <a:xfrm>
                    <a:off x="9656671" y="4457057"/>
                    <a:ext cx="101078" cy="152862"/>
                  </a:xfrm>
                  <a:custGeom>
                    <a:avLst/>
                    <a:gdLst>
                      <a:gd name="connsiteX0" fmla="*/ 101073 w 101078"/>
                      <a:gd name="connsiteY0" fmla="*/ 81762 h 152862"/>
                      <a:gd name="connsiteX1" fmla="*/ 43542 w 101078"/>
                      <a:gd name="connsiteY1" fmla="*/ 2609 h 152862"/>
                      <a:gd name="connsiteX2" fmla="*/ 8299 w 101078"/>
                      <a:gd name="connsiteY2" fmla="*/ 13754 h 152862"/>
                      <a:gd name="connsiteX3" fmla="*/ 14776 w 101078"/>
                      <a:gd name="connsiteY3" fmla="*/ 71094 h 152862"/>
                      <a:gd name="connsiteX4" fmla="*/ 11061 w 101078"/>
                      <a:gd name="connsiteY4" fmla="*/ 113195 h 152862"/>
                      <a:gd name="connsiteX5" fmla="*/ 38684 w 101078"/>
                      <a:gd name="connsiteY5" fmla="*/ 148818 h 152862"/>
                      <a:gd name="connsiteX6" fmla="*/ 101073 w 101078"/>
                      <a:gd name="connsiteY6" fmla="*/ 81762 h 15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1078" h="152862">
                        <a:moveTo>
                          <a:pt x="101073" y="81762"/>
                        </a:moveTo>
                        <a:cubicBezTo>
                          <a:pt x="100692" y="50139"/>
                          <a:pt x="75260" y="8229"/>
                          <a:pt x="43542" y="2609"/>
                        </a:cubicBezTo>
                        <a:cubicBezTo>
                          <a:pt x="27254" y="-248"/>
                          <a:pt x="21634" y="-4630"/>
                          <a:pt x="8299" y="13754"/>
                        </a:cubicBezTo>
                        <a:cubicBezTo>
                          <a:pt x="-7703" y="35661"/>
                          <a:pt x="2203" y="52235"/>
                          <a:pt x="14776" y="71094"/>
                        </a:cubicBezTo>
                        <a:cubicBezTo>
                          <a:pt x="23158" y="83572"/>
                          <a:pt x="11538" y="99764"/>
                          <a:pt x="11061" y="113195"/>
                        </a:cubicBezTo>
                        <a:cubicBezTo>
                          <a:pt x="10490" y="129197"/>
                          <a:pt x="25158" y="143198"/>
                          <a:pt x="38684" y="148818"/>
                        </a:cubicBezTo>
                        <a:cubicBezTo>
                          <a:pt x="83547" y="167582"/>
                          <a:pt x="101454" y="116909"/>
                          <a:pt x="101073" y="81762"/>
                        </a:cubicBezTo>
                        <a:close/>
                      </a:path>
                    </a:pathLst>
                  </a:custGeom>
                  <a:solidFill>
                    <a:srgbClr val="B5B5B5"/>
                  </a:solidFill>
                  <a:ln w="2381" cap="flat">
                    <a:solidFill>
                      <a:srgbClr val="261A3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13" name="Полилиния: фигура 112">
                    <a:extLst>
                      <a:ext uri="{FF2B5EF4-FFF2-40B4-BE49-F238E27FC236}">
                        <a16:creationId xmlns:a16="http://schemas.microsoft.com/office/drawing/2014/main" id="{651202AF-E4C4-CA74-5F80-DD2DB0F99C47}"/>
                      </a:ext>
                    </a:extLst>
                  </p:cNvPr>
                  <p:cNvSpPr/>
                  <p:nvPr/>
                </p:nvSpPr>
                <p:spPr>
                  <a:xfrm>
                    <a:off x="9834397" y="4401919"/>
                    <a:ext cx="87545" cy="196720"/>
                  </a:xfrm>
                  <a:custGeom>
                    <a:avLst/>
                    <a:gdLst>
                      <a:gd name="connsiteX0" fmla="*/ 87463 w 87545"/>
                      <a:gd name="connsiteY0" fmla="*/ 114897 h 196720"/>
                      <a:gd name="connsiteX1" fmla="*/ 72128 w 87545"/>
                      <a:gd name="connsiteY1" fmla="*/ 68129 h 196720"/>
                      <a:gd name="connsiteX2" fmla="*/ 43076 w 87545"/>
                      <a:gd name="connsiteY2" fmla="*/ 5074 h 196720"/>
                      <a:gd name="connsiteX3" fmla="*/ 44600 w 87545"/>
                      <a:gd name="connsiteY3" fmla="*/ 35744 h 196720"/>
                      <a:gd name="connsiteX4" fmla="*/ 43934 w 87545"/>
                      <a:gd name="connsiteY4" fmla="*/ 79559 h 196720"/>
                      <a:gd name="connsiteX5" fmla="*/ 36409 w 87545"/>
                      <a:gd name="connsiteY5" fmla="*/ 119564 h 196720"/>
                      <a:gd name="connsiteX6" fmla="*/ 4309 w 87545"/>
                      <a:gd name="connsiteY6" fmla="*/ 178334 h 196720"/>
                      <a:gd name="connsiteX7" fmla="*/ 73556 w 87545"/>
                      <a:gd name="connsiteY7" fmla="*/ 168618 h 196720"/>
                      <a:gd name="connsiteX8" fmla="*/ 69556 w 87545"/>
                      <a:gd name="connsiteY8" fmla="*/ 145663 h 196720"/>
                      <a:gd name="connsiteX9" fmla="*/ 87463 w 87545"/>
                      <a:gd name="connsiteY9" fmla="*/ 114802 h 196720"/>
                      <a:gd name="connsiteX10" fmla="*/ 87463 w 87545"/>
                      <a:gd name="connsiteY10" fmla="*/ 114802 h 196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7545" h="196720">
                        <a:moveTo>
                          <a:pt x="87463" y="114897"/>
                        </a:moveTo>
                        <a:cubicBezTo>
                          <a:pt x="86606" y="93847"/>
                          <a:pt x="60983" y="85370"/>
                          <a:pt x="72128" y="68129"/>
                        </a:cubicBezTo>
                        <a:cubicBezTo>
                          <a:pt x="91654" y="38030"/>
                          <a:pt x="56411" y="23457"/>
                          <a:pt x="43076" y="5074"/>
                        </a:cubicBezTo>
                        <a:cubicBezTo>
                          <a:pt x="30598" y="-12071"/>
                          <a:pt x="12692" y="18314"/>
                          <a:pt x="44600" y="35744"/>
                        </a:cubicBezTo>
                        <a:cubicBezTo>
                          <a:pt x="56602" y="42221"/>
                          <a:pt x="53649" y="74892"/>
                          <a:pt x="43934" y="79559"/>
                        </a:cubicBezTo>
                        <a:cubicBezTo>
                          <a:pt x="31932" y="85179"/>
                          <a:pt x="41743" y="108896"/>
                          <a:pt x="36409" y="119564"/>
                        </a:cubicBezTo>
                        <a:cubicBezTo>
                          <a:pt x="27360" y="137852"/>
                          <a:pt x="-13121" y="149568"/>
                          <a:pt x="4309" y="178334"/>
                        </a:cubicBezTo>
                        <a:cubicBezTo>
                          <a:pt x="20788" y="205575"/>
                          <a:pt x="66889" y="202718"/>
                          <a:pt x="73556" y="168618"/>
                        </a:cubicBezTo>
                        <a:cubicBezTo>
                          <a:pt x="75366" y="159474"/>
                          <a:pt x="68222" y="153759"/>
                          <a:pt x="69556" y="145663"/>
                        </a:cubicBezTo>
                        <a:cubicBezTo>
                          <a:pt x="71270" y="134519"/>
                          <a:pt x="88225" y="133090"/>
                          <a:pt x="87463" y="114802"/>
                        </a:cubicBezTo>
                        <a:cubicBezTo>
                          <a:pt x="87177" y="107658"/>
                          <a:pt x="87748" y="122041"/>
                          <a:pt x="87463" y="114802"/>
                        </a:cubicBezTo>
                        <a:close/>
                      </a:path>
                    </a:pathLst>
                  </a:custGeom>
                  <a:solidFill>
                    <a:srgbClr val="B5B5B5"/>
                  </a:solidFill>
                  <a:ln w="2381" cap="flat">
                    <a:solidFill>
                      <a:srgbClr val="261A3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114" name="Рисунок 49">
                    <a:extLst>
                      <a:ext uri="{FF2B5EF4-FFF2-40B4-BE49-F238E27FC236}">
                        <a16:creationId xmlns:a16="http://schemas.microsoft.com/office/drawing/2014/main" id="{9B8ACFC0-085D-97B3-6767-45B488E1382B}"/>
                      </a:ext>
                    </a:extLst>
                  </p:cNvPr>
                  <p:cNvGrpSpPr/>
                  <p:nvPr/>
                </p:nvGrpSpPr>
                <p:grpSpPr>
                  <a:xfrm>
                    <a:off x="9690354" y="4352986"/>
                    <a:ext cx="198167" cy="270224"/>
                    <a:chOff x="9690354" y="4352986"/>
                    <a:chExt cx="198167" cy="270224"/>
                  </a:xfrm>
                </p:grpSpPr>
                <p:sp>
                  <p:nvSpPr>
                    <p:cNvPr id="115" name="Полилиния: фигура 114">
                      <a:extLst>
                        <a:ext uri="{FF2B5EF4-FFF2-40B4-BE49-F238E27FC236}">
                          <a16:creationId xmlns:a16="http://schemas.microsoft.com/office/drawing/2014/main" id="{BE13EB44-D40F-A8C9-8458-B9C9AFC730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25264" y="4583205"/>
                      <a:ext cx="1143" cy="571"/>
                    </a:xfrm>
                    <a:custGeom>
                      <a:avLst/>
                      <a:gdLst>
                        <a:gd name="connsiteX0" fmla="*/ 857 w 1143"/>
                        <a:gd name="connsiteY0" fmla="*/ 0 h 571"/>
                        <a:gd name="connsiteX1" fmla="*/ 0 w 1143"/>
                        <a:gd name="connsiteY1" fmla="*/ 0 h 571"/>
                        <a:gd name="connsiteX2" fmla="*/ 286 w 1143"/>
                        <a:gd name="connsiteY2" fmla="*/ 572 h 571"/>
                        <a:gd name="connsiteX3" fmla="*/ 1143 w 1143"/>
                        <a:gd name="connsiteY3" fmla="*/ 572 h 571"/>
                        <a:gd name="connsiteX4" fmla="*/ 857 w 1143"/>
                        <a:gd name="connsiteY4" fmla="*/ 95 h 5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143" h="571">
                          <a:moveTo>
                            <a:pt x="857" y="0"/>
                          </a:moveTo>
                          <a:cubicBezTo>
                            <a:pt x="857" y="0"/>
                            <a:pt x="286" y="0"/>
                            <a:pt x="0" y="0"/>
                          </a:cubicBezTo>
                          <a:cubicBezTo>
                            <a:pt x="95" y="191"/>
                            <a:pt x="190" y="381"/>
                            <a:pt x="286" y="572"/>
                          </a:cubicBezTo>
                          <a:lnTo>
                            <a:pt x="1143" y="572"/>
                          </a:lnTo>
                          <a:cubicBezTo>
                            <a:pt x="1143" y="572"/>
                            <a:pt x="952" y="286"/>
                            <a:pt x="857" y="95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116" name="Рисунок 49">
                      <a:extLst>
                        <a:ext uri="{FF2B5EF4-FFF2-40B4-BE49-F238E27FC236}">
                          <a16:creationId xmlns:a16="http://schemas.microsoft.com/office/drawing/2014/main" id="{4C0D54AF-AE77-B799-4BB3-73919C96E38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690354" y="4352986"/>
                      <a:ext cx="198167" cy="270224"/>
                      <a:chOff x="9690354" y="4352986"/>
                      <a:chExt cx="198167" cy="270224"/>
                    </a:xfrm>
                  </p:grpSpPr>
                  <p:sp>
                    <p:nvSpPr>
                      <p:cNvPr id="117" name="Полилиния: фигура 116">
                        <a:extLst>
                          <a:ext uri="{FF2B5EF4-FFF2-40B4-BE49-F238E27FC236}">
                            <a16:creationId xmlns:a16="http://schemas.microsoft.com/office/drawing/2014/main" id="{8ABDE5DF-0A77-24AA-6F6A-C3C3C251F5B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789272" y="4353081"/>
                        <a:ext cx="89058" cy="149447"/>
                      </a:xfrm>
                      <a:custGeom>
                        <a:avLst/>
                        <a:gdLst>
                          <a:gd name="connsiteX0" fmla="*/ 89059 w 89058"/>
                          <a:gd name="connsiteY0" fmla="*/ 103632 h 149447"/>
                          <a:gd name="connsiteX1" fmla="*/ 87535 w 89058"/>
                          <a:gd name="connsiteY1" fmla="*/ 117634 h 149447"/>
                          <a:gd name="connsiteX2" fmla="*/ 86011 w 89058"/>
                          <a:gd name="connsiteY2" fmla="*/ 123730 h 149447"/>
                          <a:gd name="connsiteX3" fmla="*/ 68390 w 89058"/>
                          <a:gd name="connsiteY3" fmla="*/ 144399 h 149447"/>
                          <a:gd name="connsiteX4" fmla="*/ 0 w 89058"/>
                          <a:gd name="connsiteY4" fmla="*/ 149447 h 149447"/>
                          <a:gd name="connsiteX5" fmla="*/ 0 w 89058"/>
                          <a:gd name="connsiteY5" fmla="*/ 0 h 149447"/>
                          <a:gd name="connsiteX6" fmla="*/ 0 w 89058"/>
                          <a:gd name="connsiteY6" fmla="*/ 0 h 149447"/>
                          <a:gd name="connsiteX7" fmla="*/ 67818 w 89058"/>
                          <a:gd name="connsiteY7" fmla="*/ 36576 h 149447"/>
                          <a:gd name="connsiteX8" fmla="*/ 76581 w 89058"/>
                          <a:gd name="connsiteY8" fmla="*/ 50768 h 149447"/>
                          <a:gd name="connsiteX9" fmla="*/ 89059 w 89058"/>
                          <a:gd name="connsiteY9" fmla="*/ 103727 h 14944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89058" h="149447">
                            <a:moveTo>
                              <a:pt x="89059" y="103632"/>
                            </a:moveTo>
                            <a:cubicBezTo>
                              <a:pt x="89059" y="108395"/>
                              <a:pt x="88487" y="113062"/>
                              <a:pt x="87535" y="117634"/>
                            </a:cubicBezTo>
                            <a:cubicBezTo>
                              <a:pt x="87154" y="119729"/>
                              <a:pt x="86582" y="121730"/>
                              <a:pt x="86011" y="123730"/>
                            </a:cubicBezTo>
                            <a:lnTo>
                              <a:pt x="68390" y="144399"/>
                            </a:lnTo>
                            <a:cubicBezTo>
                              <a:pt x="60198" y="133064"/>
                              <a:pt x="2857" y="126587"/>
                              <a:pt x="0" y="149447"/>
                            </a:cubicBez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cubicBezTo>
                              <a:pt x="27146" y="0"/>
                              <a:pt x="51530" y="14192"/>
                              <a:pt x="67818" y="36576"/>
                            </a:cubicBezTo>
                            <a:cubicBezTo>
                              <a:pt x="71056" y="40958"/>
                              <a:pt x="74009" y="45720"/>
                              <a:pt x="76581" y="50768"/>
                            </a:cubicBezTo>
                            <a:cubicBezTo>
                              <a:pt x="84487" y="66294"/>
                              <a:pt x="89059" y="84392"/>
                              <a:pt x="89059" y="103727"/>
                            </a:cubicBezTo>
                            <a:close/>
                          </a:path>
                        </a:pathLst>
                      </a:custGeom>
                      <a:solidFill>
                        <a:srgbClr val="FDDAC4"/>
                      </a:solidFill>
                      <a:ln w="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18" name="Рисунок 49">
                        <a:extLst>
                          <a:ext uri="{FF2B5EF4-FFF2-40B4-BE49-F238E27FC236}">
                            <a16:creationId xmlns:a16="http://schemas.microsoft.com/office/drawing/2014/main" id="{03E8DC7C-93C7-FB31-3CA3-5029B5D77F9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9690354" y="4352986"/>
                        <a:ext cx="198167" cy="270224"/>
                        <a:chOff x="9690354" y="4352986"/>
                        <a:chExt cx="198167" cy="270224"/>
                      </a:xfrm>
                    </p:grpSpPr>
                    <p:sp>
                      <p:nvSpPr>
                        <p:cNvPr id="119" name="Полилиния: фигура 118">
                          <a:extLst>
                            <a:ext uri="{FF2B5EF4-FFF2-40B4-BE49-F238E27FC236}">
                              <a16:creationId xmlns:a16="http://schemas.microsoft.com/office/drawing/2014/main" id="{6543C103-3151-7B64-3E28-69EBBB0F396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8236" y="4479193"/>
                          <a:ext cx="9525" cy="666"/>
                        </a:xfrm>
                        <a:custGeom>
                          <a:avLst/>
                          <a:gdLst>
                            <a:gd name="connsiteX0" fmla="*/ 0 w 9525"/>
                            <a:gd name="connsiteY0" fmla="*/ 0 h 666"/>
                            <a:gd name="connsiteX1" fmla="*/ 0 w 9525"/>
                            <a:gd name="connsiteY1" fmla="*/ 667 h 666"/>
                            <a:gd name="connsiteX2" fmla="*/ 0 w 9525"/>
                            <a:gd name="connsiteY2" fmla="*/ 0 h 66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25" h="666">
                              <a:moveTo>
                                <a:pt x="0" y="0"/>
                              </a:moveTo>
                              <a:cubicBezTo>
                                <a:pt x="0" y="0"/>
                                <a:pt x="0" y="476"/>
                                <a:pt x="0" y="667"/>
                              </a:cubicBezTo>
                              <a:cubicBezTo>
                                <a:pt x="0" y="476"/>
                                <a:pt x="0" y="190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0" name="Полилиния: фигура 119">
                          <a:extLst>
                            <a:ext uri="{FF2B5EF4-FFF2-40B4-BE49-F238E27FC236}">
                              <a16:creationId xmlns:a16="http://schemas.microsoft.com/office/drawing/2014/main" id="{0BB5742F-BED1-3A0D-3118-068EAB3F06C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8427" y="4488432"/>
                          <a:ext cx="9525" cy="1142"/>
                        </a:xfrm>
                        <a:custGeom>
                          <a:avLst/>
                          <a:gdLst>
                            <a:gd name="connsiteX0" fmla="*/ 0 w 9525"/>
                            <a:gd name="connsiteY0" fmla="*/ 0 h 1142"/>
                            <a:gd name="connsiteX1" fmla="*/ 0 w 9525"/>
                            <a:gd name="connsiteY1" fmla="*/ 1143 h 1142"/>
                            <a:gd name="connsiteX2" fmla="*/ 0 w 9525"/>
                            <a:gd name="connsiteY2" fmla="*/ 0 h 114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25" h="1142">
                              <a:moveTo>
                                <a:pt x="0" y="0"/>
                              </a:moveTo>
                              <a:cubicBezTo>
                                <a:pt x="0" y="0"/>
                                <a:pt x="0" y="762"/>
                                <a:pt x="0" y="1143"/>
                              </a:cubicBezTo>
                              <a:cubicBezTo>
                                <a:pt x="0" y="762"/>
                                <a:pt x="0" y="381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1" name="Полилиния: фигура 120">
                          <a:extLst>
                            <a:ext uri="{FF2B5EF4-FFF2-40B4-BE49-F238E27FC236}">
                              <a16:creationId xmlns:a16="http://schemas.microsoft.com/office/drawing/2014/main" id="{833A820C-847F-FDC2-0D4A-0C358B95822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8046" y="4477288"/>
                          <a:ext cx="9525" cy="666"/>
                        </a:xfrm>
                        <a:custGeom>
                          <a:avLst/>
                          <a:gdLst>
                            <a:gd name="connsiteX0" fmla="*/ 0 w 9525"/>
                            <a:gd name="connsiteY0" fmla="*/ 0 h 666"/>
                            <a:gd name="connsiteX1" fmla="*/ 0 w 9525"/>
                            <a:gd name="connsiteY1" fmla="*/ 667 h 666"/>
                            <a:gd name="connsiteX2" fmla="*/ 0 w 9525"/>
                            <a:gd name="connsiteY2" fmla="*/ 0 h 66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25" h="666">
                              <a:moveTo>
                                <a:pt x="0" y="0"/>
                              </a:moveTo>
                              <a:cubicBezTo>
                                <a:pt x="0" y="0"/>
                                <a:pt x="0" y="381"/>
                                <a:pt x="0" y="667"/>
                              </a:cubicBezTo>
                              <a:cubicBezTo>
                                <a:pt x="0" y="476"/>
                                <a:pt x="0" y="191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2" name="Полилиния: фигура 121">
                          <a:extLst>
                            <a:ext uri="{FF2B5EF4-FFF2-40B4-BE49-F238E27FC236}">
                              <a16:creationId xmlns:a16="http://schemas.microsoft.com/office/drawing/2014/main" id="{81AA09D5-1D0F-02C8-FF32-87560F43D85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8427" y="4483574"/>
                          <a:ext cx="9525" cy="761"/>
                        </a:xfrm>
                        <a:custGeom>
                          <a:avLst/>
                          <a:gdLst>
                            <a:gd name="connsiteX0" fmla="*/ 0 w 9525"/>
                            <a:gd name="connsiteY0" fmla="*/ 0 h 761"/>
                            <a:gd name="connsiteX1" fmla="*/ 0 w 9525"/>
                            <a:gd name="connsiteY1" fmla="*/ 762 h 761"/>
                            <a:gd name="connsiteX2" fmla="*/ 0 w 9525"/>
                            <a:gd name="connsiteY2" fmla="*/ 0 h 76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25" h="761">
                              <a:moveTo>
                                <a:pt x="0" y="0"/>
                              </a:moveTo>
                              <a:cubicBezTo>
                                <a:pt x="0" y="0"/>
                                <a:pt x="0" y="476"/>
                                <a:pt x="0" y="762"/>
                              </a:cubicBezTo>
                              <a:cubicBezTo>
                                <a:pt x="0" y="476"/>
                                <a:pt x="0" y="286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3" name="Полилиния: фигура 122">
                          <a:extLst>
                            <a:ext uri="{FF2B5EF4-FFF2-40B4-BE49-F238E27FC236}">
                              <a16:creationId xmlns:a16="http://schemas.microsoft.com/office/drawing/2014/main" id="{11545B18-3903-3C53-8614-A00A1730A69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7855" y="4475478"/>
                          <a:ext cx="9525" cy="571"/>
                        </a:xfrm>
                        <a:custGeom>
                          <a:avLst/>
                          <a:gdLst>
                            <a:gd name="connsiteX0" fmla="*/ 0 w 9525"/>
                            <a:gd name="connsiteY0" fmla="*/ 0 h 571"/>
                            <a:gd name="connsiteX1" fmla="*/ 0 w 9525"/>
                            <a:gd name="connsiteY1" fmla="*/ 571 h 571"/>
                            <a:gd name="connsiteX2" fmla="*/ 0 w 9525"/>
                            <a:gd name="connsiteY2" fmla="*/ 0 h 57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25" h="571">
                              <a:moveTo>
                                <a:pt x="0" y="0"/>
                              </a:moveTo>
                              <a:cubicBezTo>
                                <a:pt x="0" y="0"/>
                                <a:pt x="0" y="381"/>
                                <a:pt x="0" y="571"/>
                              </a:cubicBezTo>
                              <a:cubicBezTo>
                                <a:pt x="0" y="381"/>
                                <a:pt x="0" y="191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4" name="Полилиния: фигура 123">
                          <a:extLst>
                            <a:ext uri="{FF2B5EF4-FFF2-40B4-BE49-F238E27FC236}">
                              <a16:creationId xmlns:a16="http://schemas.microsoft.com/office/drawing/2014/main" id="{0FE4B286-5293-38DC-FC57-C2F59AF209A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8332" y="4481288"/>
                          <a:ext cx="9525" cy="666"/>
                        </a:xfrm>
                        <a:custGeom>
                          <a:avLst/>
                          <a:gdLst>
                            <a:gd name="connsiteX0" fmla="*/ 0 w 9525"/>
                            <a:gd name="connsiteY0" fmla="*/ 0 h 666"/>
                            <a:gd name="connsiteX1" fmla="*/ 0 w 9525"/>
                            <a:gd name="connsiteY1" fmla="*/ 667 h 666"/>
                            <a:gd name="connsiteX2" fmla="*/ 0 w 9525"/>
                            <a:gd name="connsiteY2" fmla="*/ 0 h 66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25" h="666">
                              <a:moveTo>
                                <a:pt x="0" y="0"/>
                              </a:moveTo>
                              <a:cubicBezTo>
                                <a:pt x="0" y="0"/>
                                <a:pt x="0" y="476"/>
                                <a:pt x="0" y="667"/>
                              </a:cubicBezTo>
                              <a:cubicBezTo>
                                <a:pt x="0" y="476"/>
                                <a:pt x="0" y="191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5" name="Полилиния: фигура 124">
                          <a:extLst>
                            <a:ext uri="{FF2B5EF4-FFF2-40B4-BE49-F238E27FC236}">
                              <a16:creationId xmlns:a16="http://schemas.microsoft.com/office/drawing/2014/main" id="{C221F3D1-EDEB-1594-B21B-CB7DFB3CE4A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5950" y="4469477"/>
                          <a:ext cx="190" cy="285"/>
                        </a:xfrm>
                        <a:custGeom>
                          <a:avLst/>
                          <a:gdLst>
                            <a:gd name="connsiteX0" fmla="*/ 0 w 190"/>
                            <a:gd name="connsiteY0" fmla="*/ 0 h 285"/>
                            <a:gd name="connsiteX1" fmla="*/ 190 w 190"/>
                            <a:gd name="connsiteY1" fmla="*/ 286 h 285"/>
                            <a:gd name="connsiteX2" fmla="*/ 0 w 190"/>
                            <a:gd name="connsiteY2" fmla="*/ 0 h 28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190" h="285">
                              <a:moveTo>
                                <a:pt x="0" y="0"/>
                              </a:moveTo>
                              <a:cubicBezTo>
                                <a:pt x="0" y="0"/>
                                <a:pt x="95" y="191"/>
                                <a:pt x="190" y="286"/>
                              </a:cubicBezTo>
                              <a:cubicBezTo>
                                <a:pt x="190" y="286"/>
                                <a:pt x="95" y="95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6" name="Полилиния: фигура 125">
                          <a:extLst>
                            <a:ext uri="{FF2B5EF4-FFF2-40B4-BE49-F238E27FC236}">
                              <a16:creationId xmlns:a16="http://schemas.microsoft.com/office/drawing/2014/main" id="{B723289C-BC1E-9C43-77AB-3E03EF0BF91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7665" y="4473858"/>
                          <a:ext cx="9525" cy="571"/>
                        </a:xfrm>
                        <a:custGeom>
                          <a:avLst/>
                          <a:gdLst>
                            <a:gd name="connsiteX0" fmla="*/ 0 w 9525"/>
                            <a:gd name="connsiteY0" fmla="*/ 0 h 571"/>
                            <a:gd name="connsiteX1" fmla="*/ 0 w 9525"/>
                            <a:gd name="connsiteY1" fmla="*/ 572 h 571"/>
                            <a:gd name="connsiteX2" fmla="*/ 0 w 9525"/>
                            <a:gd name="connsiteY2" fmla="*/ 0 h 57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25" h="571">
                              <a:moveTo>
                                <a:pt x="0" y="0"/>
                              </a:moveTo>
                              <a:cubicBezTo>
                                <a:pt x="0" y="0"/>
                                <a:pt x="0" y="381"/>
                                <a:pt x="0" y="572"/>
                              </a:cubicBezTo>
                              <a:cubicBezTo>
                                <a:pt x="0" y="381"/>
                                <a:pt x="0" y="191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7" name="Полилиния: фигура 126">
                          <a:extLst>
                            <a:ext uri="{FF2B5EF4-FFF2-40B4-BE49-F238E27FC236}">
                              <a16:creationId xmlns:a16="http://schemas.microsoft.com/office/drawing/2014/main" id="{4EAB9F80-5416-B050-E149-1867982434F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68234" y="4547582"/>
                          <a:ext cx="476" cy="9525"/>
                        </a:xfrm>
                        <a:custGeom>
                          <a:avLst/>
                          <a:gdLst>
                            <a:gd name="connsiteX0" fmla="*/ 476 w 476"/>
                            <a:gd name="connsiteY0" fmla="*/ 0 h 9525"/>
                            <a:gd name="connsiteX1" fmla="*/ 0 w 476"/>
                            <a:gd name="connsiteY1" fmla="*/ 0 h 9525"/>
                            <a:gd name="connsiteX2" fmla="*/ 476 w 476"/>
                            <a:gd name="connsiteY2" fmla="*/ 0 h 95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476" h="9525">
                              <a:moveTo>
                                <a:pt x="476" y="0"/>
                              </a:moveTo>
                              <a:cubicBezTo>
                                <a:pt x="476" y="0"/>
                                <a:pt x="95" y="0"/>
                                <a:pt x="0" y="0"/>
                              </a:cubicBezTo>
                              <a:cubicBezTo>
                                <a:pt x="190" y="0"/>
                                <a:pt x="381" y="0"/>
                                <a:pt x="476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8" name="Полилиния: фигура 127">
                          <a:extLst>
                            <a:ext uri="{FF2B5EF4-FFF2-40B4-BE49-F238E27FC236}">
                              <a16:creationId xmlns:a16="http://schemas.microsoft.com/office/drawing/2014/main" id="{F312D09D-B2CC-1067-2106-45212DC9B60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6522" y="4470334"/>
                          <a:ext cx="190" cy="285"/>
                        </a:xfrm>
                        <a:custGeom>
                          <a:avLst/>
                          <a:gdLst>
                            <a:gd name="connsiteX0" fmla="*/ 0 w 190"/>
                            <a:gd name="connsiteY0" fmla="*/ 0 h 285"/>
                            <a:gd name="connsiteX1" fmla="*/ 190 w 190"/>
                            <a:gd name="connsiteY1" fmla="*/ 286 h 285"/>
                            <a:gd name="connsiteX2" fmla="*/ 0 w 190"/>
                            <a:gd name="connsiteY2" fmla="*/ 0 h 28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190" h="285">
                              <a:moveTo>
                                <a:pt x="0" y="0"/>
                              </a:moveTo>
                              <a:cubicBezTo>
                                <a:pt x="0" y="0"/>
                                <a:pt x="95" y="190"/>
                                <a:pt x="190" y="286"/>
                              </a:cubicBezTo>
                              <a:cubicBezTo>
                                <a:pt x="190" y="286"/>
                                <a:pt x="95" y="95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9" name="Полилиния: фигура 128">
                          <a:extLst>
                            <a:ext uri="{FF2B5EF4-FFF2-40B4-BE49-F238E27FC236}">
                              <a16:creationId xmlns:a16="http://schemas.microsoft.com/office/drawing/2014/main" id="{5037180E-58AF-B341-81EB-351427CF8D1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7379" y="4472525"/>
                          <a:ext cx="95" cy="476"/>
                        </a:xfrm>
                        <a:custGeom>
                          <a:avLst/>
                          <a:gdLst>
                            <a:gd name="connsiteX0" fmla="*/ 0 w 95"/>
                            <a:gd name="connsiteY0" fmla="*/ 0 h 476"/>
                            <a:gd name="connsiteX1" fmla="*/ 95 w 95"/>
                            <a:gd name="connsiteY1" fmla="*/ 476 h 476"/>
                            <a:gd name="connsiteX2" fmla="*/ 0 w 95"/>
                            <a:gd name="connsiteY2" fmla="*/ 0 h 47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" h="476">
                              <a:moveTo>
                                <a:pt x="0" y="0"/>
                              </a:moveTo>
                              <a:cubicBezTo>
                                <a:pt x="0" y="0"/>
                                <a:pt x="0" y="381"/>
                                <a:pt x="95" y="476"/>
                              </a:cubicBezTo>
                              <a:cubicBezTo>
                                <a:pt x="95" y="286"/>
                                <a:pt x="95" y="95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0" name="Полилиния: фигура 129">
                          <a:extLst>
                            <a:ext uri="{FF2B5EF4-FFF2-40B4-BE49-F238E27FC236}">
                              <a16:creationId xmlns:a16="http://schemas.microsoft.com/office/drawing/2014/main" id="{D08186D2-1074-1E40-4BFA-9E727F3534C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7093" y="4471287"/>
                          <a:ext cx="190" cy="476"/>
                        </a:xfrm>
                        <a:custGeom>
                          <a:avLst/>
                          <a:gdLst>
                            <a:gd name="connsiteX0" fmla="*/ 0 w 190"/>
                            <a:gd name="connsiteY0" fmla="*/ 191 h 476"/>
                            <a:gd name="connsiteX1" fmla="*/ 0 w 190"/>
                            <a:gd name="connsiteY1" fmla="*/ 0 h 476"/>
                            <a:gd name="connsiteX2" fmla="*/ 191 w 190"/>
                            <a:gd name="connsiteY2" fmla="*/ 476 h 476"/>
                            <a:gd name="connsiteX3" fmla="*/ 191 w 190"/>
                            <a:gd name="connsiteY3" fmla="*/ 191 h 47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90" h="476">
                              <a:moveTo>
                                <a:pt x="0" y="191"/>
                              </a:moveTo>
                              <a:cubicBezTo>
                                <a:pt x="0" y="191"/>
                                <a:pt x="0" y="95"/>
                                <a:pt x="0" y="0"/>
                              </a:cubicBezTo>
                              <a:cubicBezTo>
                                <a:pt x="0" y="191"/>
                                <a:pt x="95" y="286"/>
                                <a:pt x="191" y="476"/>
                              </a:cubicBezTo>
                              <a:cubicBezTo>
                                <a:pt x="191" y="476"/>
                                <a:pt x="191" y="286"/>
                                <a:pt x="191" y="19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1" name="Полилиния: фигура 130">
                          <a:extLst>
                            <a:ext uri="{FF2B5EF4-FFF2-40B4-BE49-F238E27FC236}">
                              <a16:creationId xmlns:a16="http://schemas.microsoft.com/office/drawing/2014/main" id="{976208E5-042A-190E-4D7D-D54709E88AE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5379" y="4469001"/>
                          <a:ext cx="285" cy="190"/>
                        </a:xfrm>
                        <a:custGeom>
                          <a:avLst/>
                          <a:gdLst>
                            <a:gd name="connsiteX0" fmla="*/ 0 w 285"/>
                            <a:gd name="connsiteY0" fmla="*/ 0 h 190"/>
                            <a:gd name="connsiteX1" fmla="*/ 286 w 285"/>
                            <a:gd name="connsiteY1" fmla="*/ 190 h 190"/>
                            <a:gd name="connsiteX2" fmla="*/ 0 w 285"/>
                            <a:gd name="connsiteY2" fmla="*/ 0 h 19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285" h="190">
                              <a:moveTo>
                                <a:pt x="0" y="0"/>
                              </a:moveTo>
                              <a:cubicBezTo>
                                <a:pt x="0" y="0"/>
                                <a:pt x="191" y="95"/>
                                <a:pt x="286" y="190"/>
                              </a:cubicBezTo>
                              <a:cubicBezTo>
                                <a:pt x="286" y="190"/>
                                <a:pt x="95" y="95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2" name="Полилиния: фигура 131">
                          <a:extLst>
                            <a:ext uri="{FF2B5EF4-FFF2-40B4-BE49-F238E27FC236}">
                              <a16:creationId xmlns:a16="http://schemas.microsoft.com/office/drawing/2014/main" id="{00A214D6-2FCC-83F0-6BBF-0E79E605E10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75949" y="4468906"/>
                          <a:ext cx="9048" cy="7143"/>
                        </a:xfrm>
                        <a:custGeom>
                          <a:avLst/>
                          <a:gdLst>
                            <a:gd name="connsiteX0" fmla="*/ 8763 w 9048"/>
                            <a:gd name="connsiteY0" fmla="*/ 0 h 7143"/>
                            <a:gd name="connsiteX1" fmla="*/ 9049 w 9048"/>
                            <a:gd name="connsiteY1" fmla="*/ 0 h 7143"/>
                            <a:gd name="connsiteX2" fmla="*/ 8763 w 9048"/>
                            <a:gd name="connsiteY2" fmla="*/ 0 h 7143"/>
                            <a:gd name="connsiteX3" fmla="*/ 3143 w 9048"/>
                            <a:gd name="connsiteY3" fmla="*/ 3238 h 7143"/>
                            <a:gd name="connsiteX4" fmla="*/ 0 w 9048"/>
                            <a:gd name="connsiteY4" fmla="*/ 7144 h 7143"/>
                            <a:gd name="connsiteX5" fmla="*/ 3143 w 9048"/>
                            <a:gd name="connsiteY5" fmla="*/ 3238 h 7143"/>
                            <a:gd name="connsiteX6" fmla="*/ 8763 w 9048"/>
                            <a:gd name="connsiteY6" fmla="*/ 0 h 714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9048" h="7143">
                              <a:moveTo>
                                <a:pt x="8763" y="0"/>
                              </a:moveTo>
                              <a:cubicBezTo>
                                <a:pt x="8763" y="0"/>
                                <a:pt x="8954" y="0"/>
                                <a:pt x="9049" y="0"/>
                              </a:cubicBezTo>
                              <a:cubicBezTo>
                                <a:pt x="8954" y="0"/>
                                <a:pt x="8858" y="0"/>
                                <a:pt x="8763" y="0"/>
                              </a:cubicBezTo>
                              <a:cubicBezTo>
                                <a:pt x="7144" y="0"/>
                                <a:pt x="5144" y="1238"/>
                                <a:pt x="3143" y="3238"/>
                              </a:cubicBezTo>
                              <a:cubicBezTo>
                                <a:pt x="2096" y="4286"/>
                                <a:pt x="1048" y="5620"/>
                                <a:pt x="0" y="7144"/>
                              </a:cubicBezTo>
                              <a:cubicBezTo>
                                <a:pt x="1048" y="5620"/>
                                <a:pt x="2096" y="4286"/>
                                <a:pt x="3143" y="3238"/>
                              </a:cubicBezTo>
                              <a:cubicBezTo>
                                <a:pt x="5239" y="1143"/>
                                <a:pt x="7144" y="0"/>
                                <a:pt x="8763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3" name="Полилиния: фигура 132">
                          <a:extLst>
                            <a:ext uri="{FF2B5EF4-FFF2-40B4-BE49-F238E27FC236}">
                              <a16:creationId xmlns:a16="http://schemas.microsoft.com/office/drawing/2014/main" id="{31C89327-9596-4E90-763F-E5D98A17A7F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65376" y="4546915"/>
                          <a:ext cx="2000" cy="761"/>
                        </a:xfrm>
                        <a:custGeom>
                          <a:avLst/>
                          <a:gdLst>
                            <a:gd name="connsiteX0" fmla="*/ 0 w 2000"/>
                            <a:gd name="connsiteY0" fmla="*/ 0 h 761"/>
                            <a:gd name="connsiteX1" fmla="*/ 2000 w 2000"/>
                            <a:gd name="connsiteY1" fmla="*/ 762 h 761"/>
                            <a:gd name="connsiteX2" fmla="*/ 2000 w 2000"/>
                            <a:gd name="connsiteY2" fmla="*/ 762 h 761"/>
                            <a:gd name="connsiteX3" fmla="*/ 0 w 2000"/>
                            <a:gd name="connsiteY3" fmla="*/ 0 h 761"/>
                            <a:gd name="connsiteX4" fmla="*/ 0 w 2000"/>
                            <a:gd name="connsiteY4" fmla="*/ 0 h 76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2000" h="761">
                              <a:moveTo>
                                <a:pt x="0" y="0"/>
                              </a:moveTo>
                              <a:cubicBezTo>
                                <a:pt x="571" y="476"/>
                                <a:pt x="1238" y="762"/>
                                <a:pt x="2000" y="762"/>
                              </a:cubicBezTo>
                              <a:lnTo>
                                <a:pt x="2000" y="762"/>
                              </a:lnTo>
                              <a:cubicBezTo>
                                <a:pt x="1238" y="762"/>
                                <a:pt x="571" y="381"/>
                                <a:pt x="0" y="0"/>
                              </a:cubicBez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4" name="Полилиния: фигура 133">
                          <a:extLst>
                            <a:ext uri="{FF2B5EF4-FFF2-40B4-BE49-F238E27FC236}">
                              <a16:creationId xmlns:a16="http://schemas.microsoft.com/office/drawing/2014/main" id="{3CC1DBE3-C815-0665-04EA-7836FA0C4AB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4712" y="4523198"/>
                          <a:ext cx="95" cy="285"/>
                        </a:xfrm>
                        <a:custGeom>
                          <a:avLst/>
                          <a:gdLst>
                            <a:gd name="connsiteX0" fmla="*/ 0 w 95"/>
                            <a:gd name="connsiteY0" fmla="*/ 286 h 285"/>
                            <a:gd name="connsiteX1" fmla="*/ 95 w 95"/>
                            <a:gd name="connsiteY1" fmla="*/ 0 h 285"/>
                            <a:gd name="connsiteX2" fmla="*/ 0 w 95"/>
                            <a:gd name="connsiteY2" fmla="*/ 286 h 28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" h="285">
                              <a:moveTo>
                                <a:pt x="0" y="286"/>
                              </a:moveTo>
                              <a:cubicBezTo>
                                <a:pt x="0" y="286"/>
                                <a:pt x="0" y="95"/>
                                <a:pt x="95" y="0"/>
                              </a:cubicBezTo>
                              <a:cubicBezTo>
                                <a:pt x="95" y="95"/>
                                <a:pt x="95" y="191"/>
                                <a:pt x="0" y="28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5" name="Полилиния: фигура 134">
                          <a:extLst>
                            <a:ext uri="{FF2B5EF4-FFF2-40B4-BE49-F238E27FC236}">
                              <a16:creationId xmlns:a16="http://schemas.microsoft.com/office/drawing/2014/main" id="{4A544B24-AECA-F063-89C2-3867518F7C6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4807" y="4493480"/>
                          <a:ext cx="3524" cy="29622"/>
                        </a:xfrm>
                        <a:custGeom>
                          <a:avLst/>
                          <a:gdLst>
                            <a:gd name="connsiteX0" fmla="*/ 0 w 3524"/>
                            <a:gd name="connsiteY0" fmla="*/ 29623 h 29622"/>
                            <a:gd name="connsiteX1" fmla="*/ 2762 w 3524"/>
                            <a:gd name="connsiteY1" fmla="*/ 14764 h 29622"/>
                            <a:gd name="connsiteX2" fmla="*/ 3524 w 3524"/>
                            <a:gd name="connsiteY2" fmla="*/ 0 h 29622"/>
                            <a:gd name="connsiteX3" fmla="*/ 2762 w 3524"/>
                            <a:gd name="connsiteY3" fmla="*/ 14764 h 29622"/>
                            <a:gd name="connsiteX4" fmla="*/ 0 w 3524"/>
                            <a:gd name="connsiteY4" fmla="*/ 29623 h 2962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524" h="29622">
                              <a:moveTo>
                                <a:pt x="0" y="29623"/>
                              </a:moveTo>
                              <a:cubicBezTo>
                                <a:pt x="1429" y="24955"/>
                                <a:pt x="2381" y="19907"/>
                                <a:pt x="2762" y="14764"/>
                              </a:cubicBezTo>
                              <a:cubicBezTo>
                                <a:pt x="3143" y="9620"/>
                                <a:pt x="3429" y="4667"/>
                                <a:pt x="3524" y="0"/>
                              </a:cubicBezTo>
                              <a:cubicBezTo>
                                <a:pt x="3334" y="4667"/>
                                <a:pt x="3143" y="9620"/>
                                <a:pt x="2762" y="14764"/>
                              </a:cubicBezTo>
                              <a:cubicBezTo>
                                <a:pt x="2381" y="19907"/>
                                <a:pt x="1429" y="24955"/>
                                <a:pt x="0" y="2962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6" name="Полилиния: фигура 135">
                          <a:extLst>
                            <a:ext uri="{FF2B5EF4-FFF2-40B4-BE49-F238E27FC236}">
                              <a16:creationId xmlns:a16="http://schemas.microsoft.com/office/drawing/2014/main" id="{42F46399-CBE9-8F2E-0669-0CC69B6A47F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8427" y="4490908"/>
                          <a:ext cx="9525" cy="1619"/>
                        </a:xfrm>
                        <a:custGeom>
                          <a:avLst/>
                          <a:gdLst>
                            <a:gd name="connsiteX0" fmla="*/ 0 w 9525"/>
                            <a:gd name="connsiteY0" fmla="*/ 0 h 1619"/>
                            <a:gd name="connsiteX1" fmla="*/ 0 w 9525"/>
                            <a:gd name="connsiteY1" fmla="*/ 1619 h 1619"/>
                            <a:gd name="connsiteX2" fmla="*/ 0 w 9525"/>
                            <a:gd name="connsiteY2" fmla="*/ 0 h 161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25" h="1619">
                              <a:moveTo>
                                <a:pt x="0" y="0"/>
                              </a:moveTo>
                              <a:cubicBezTo>
                                <a:pt x="0" y="571"/>
                                <a:pt x="0" y="1048"/>
                                <a:pt x="0" y="1619"/>
                              </a:cubicBezTo>
                              <a:cubicBezTo>
                                <a:pt x="0" y="1048"/>
                                <a:pt x="0" y="571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7" name="Полилиния: фигура 136">
                          <a:extLst>
                            <a:ext uri="{FF2B5EF4-FFF2-40B4-BE49-F238E27FC236}">
                              <a16:creationId xmlns:a16="http://schemas.microsoft.com/office/drawing/2014/main" id="{37769CA2-5FE1-58F3-FA7C-94DB39B05F9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68710" y="4523579"/>
                          <a:ext cx="16002" cy="24002"/>
                        </a:xfrm>
                        <a:custGeom>
                          <a:avLst/>
                          <a:gdLst>
                            <a:gd name="connsiteX0" fmla="*/ 0 w 16002"/>
                            <a:gd name="connsiteY0" fmla="*/ 24003 h 24002"/>
                            <a:gd name="connsiteX1" fmla="*/ 16002 w 16002"/>
                            <a:gd name="connsiteY1" fmla="*/ 0 h 24002"/>
                            <a:gd name="connsiteX2" fmla="*/ 0 w 16002"/>
                            <a:gd name="connsiteY2" fmla="*/ 24003 h 2400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16002" h="24002">
                              <a:moveTo>
                                <a:pt x="0" y="24003"/>
                              </a:moveTo>
                              <a:cubicBezTo>
                                <a:pt x="5144" y="22669"/>
                                <a:pt x="12097" y="12764"/>
                                <a:pt x="16002" y="0"/>
                              </a:cubicBezTo>
                              <a:cubicBezTo>
                                <a:pt x="12097" y="12764"/>
                                <a:pt x="5144" y="22765"/>
                                <a:pt x="0" y="2400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8" name="Полилиния: фигура 137">
                          <a:extLst>
                            <a:ext uri="{FF2B5EF4-FFF2-40B4-BE49-F238E27FC236}">
                              <a16:creationId xmlns:a16="http://schemas.microsoft.com/office/drawing/2014/main" id="{86A8CCA5-059F-1F01-281C-7F73B485008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6236" y="4469763"/>
                          <a:ext cx="381" cy="476"/>
                        </a:xfrm>
                        <a:custGeom>
                          <a:avLst/>
                          <a:gdLst>
                            <a:gd name="connsiteX0" fmla="*/ 0 w 381"/>
                            <a:gd name="connsiteY0" fmla="*/ 0 h 476"/>
                            <a:gd name="connsiteX1" fmla="*/ 381 w 381"/>
                            <a:gd name="connsiteY1" fmla="*/ 476 h 476"/>
                            <a:gd name="connsiteX2" fmla="*/ 0 w 381"/>
                            <a:gd name="connsiteY2" fmla="*/ 0 h 47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381" h="476">
                              <a:moveTo>
                                <a:pt x="0" y="0"/>
                              </a:moveTo>
                              <a:cubicBezTo>
                                <a:pt x="0" y="0"/>
                                <a:pt x="190" y="381"/>
                                <a:pt x="381" y="476"/>
                              </a:cubicBezTo>
                              <a:cubicBezTo>
                                <a:pt x="286" y="286"/>
                                <a:pt x="190" y="95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9" name="Полилиния: фигура 138">
                          <a:extLst>
                            <a:ext uri="{FF2B5EF4-FFF2-40B4-BE49-F238E27FC236}">
                              <a16:creationId xmlns:a16="http://schemas.microsoft.com/office/drawing/2014/main" id="{93B402F2-7CE1-EB27-0F17-39988FDDDCF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7093" y="4471763"/>
                          <a:ext cx="190" cy="761"/>
                        </a:xfrm>
                        <a:custGeom>
                          <a:avLst/>
                          <a:gdLst>
                            <a:gd name="connsiteX0" fmla="*/ 0 w 190"/>
                            <a:gd name="connsiteY0" fmla="*/ 0 h 761"/>
                            <a:gd name="connsiteX1" fmla="*/ 191 w 190"/>
                            <a:gd name="connsiteY1" fmla="*/ 762 h 761"/>
                            <a:gd name="connsiteX2" fmla="*/ 0 w 190"/>
                            <a:gd name="connsiteY2" fmla="*/ 0 h 76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190" h="761">
                              <a:moveTo>
                                <a:pt x="0" y="0"/>
                              </a:moveTo>
                              <a:cubicBezTo>
                                <a:pt x="0" y="0"/>
                                <a:pt x="191" y="476"/>
                                <a:pt x="191" y="762"/>
                              </a:cubicBezTo>
                              <a:cubicBezTo>
                                <a:pt x="191" y="476"/>
                                <a:pt x="95" y="286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0" name="Полилиния: фигура 139">
                          <a:extLst>
                            <a:ext uri="{FF2B5EF4-FFF2-40B4-BE49-F238E27FC236}">
                              <a16:creationId xmlns:a16="http://schemas.microsoft.com/office/drawing/2014/main" id="{C76F2D54-DB64-960E-309C-EF5125A8416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6712" y="4470620"/>
                          <a:ext cx="285" cy="761"/>
                        </a:xfrm>
                        <a:custGeom>
                          <a:avLst/>
                          <a:gdLst>
                            <a:gd name="connsiteX0" fmla="*/ 191 w 285"/>
                            <a:gd name="connsiteY0" fmla="*/ 381 h 761"/>
                            <a:gd name="connsiteX1" fmla="*/ 0 w 285"/>
                            <a:gd name="connsiteY1" fmla="*/ 0 h 761"/>
                            <a:gd name="connsiteX2" fmla="*/ 286 w 285"/>
                            <a:gd name="connsiteY2" fmla="*/ 762 h 761"/>
                            <a:gd name="connsiteX3" fmla="*/ 191 w 285"/>
                            <a:gd name="connsiteY3" fmla="*/ 381 h 76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285" h="761">
                              <a:moveTo>
                                <a:pt x="191" y="381"/>
                              </a:moveTo>
                              <a:cubicBezTo>
                                <a:pt x="191" y="381"/>
                                <a:pt x="95" y="191"/>
                                <a:pt x="0" y="0"/>
                              </a:cubicBezTo>
                              <a:cubicBezTo>
                                <a:pt x="95" y="191"/>
                                <a:pt x="191" y="476"/>
                                <a:pt x="286" y="762"/>
                              </a:cubicBezTo>
                              <a:cubicBezTo>
                                <a:pt x="286" y="667"/>
                                <a:pt x="286" y="476"/>
                                <a:pt x="191" y="38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1" name="Полилиния: фигура 140">
                          <a:extLst>
                            <a:ext uri="{FF2B5EF4-FFF2-40B4-BE49-F238E27FC236}">
                              <a16:creationId xmlns:a16="http://schemas.microsoft.com/office/drawing/2014/main" id="{D53C0BED-7A36-D0A5-FA22-145E0AE892C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8427" y="4486813"/>
                          <a:ext cx="9525" cy="1619"/>
                        </a:xfrm>
                        <a:custGeom>
                          <a:avLst/>
                          <a:gdLst>
                            <a:gd name="connsiteX0" fmla="*/ 0 w 9525"/>
                            <a:gd name="connsiteY0" fmla="*/ 0 h 1619"/>
                            <a:gd name="connsiteX1" fmla="*/ 0 w 9525"/>
                            <a:gd name="connsiteY1" fmla="*/ 1619 h 1619"/>
                            <a:gd name="connsiteX2" fmla="*/ 0 w 9525"/>
                            <a:gd name="connsiteY2" fmla="*/ 0 h 161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25" h="1619">
                              <a:moveTo>
                                <a:pt x="0" y="0"/>
                              </a:moveTo>
                              <a:cubicBezTo>
                                <a:pt x="0" y="571"/>
                                <a:pt x="0" y="1048"/>
                                <a:pt x="0" y="1619"/>
                              </a:cubicBezTo>
                              <a:cubicBezTo>
                                <a:pt x="0" y="1048"/>
                                <a:pt x="0" y="571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2" name="Полилиния: фигура 141">
                          <a:extLst>
                            <a:ext uri="{FF2B5EF4-FFF2-40B4-BE49-F238E27FC236}">
                              <a16:creationId xmlns:a16="http://schemas.microsoft.com/office/drawing/2014/main" id="{F3C6E3D4-0C54-6092-FFFE-DAF5E08287C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67281" y="4547677"/>
                          <a:ext cx="857" cy="42"/>
                        </a:xfrm>
                        <a:custGeom>
                          <a:avLst/>
                          <a:gdLst>
                            <a:gd name="connsiteX0" fmla="*/ 0 w 857"/>
                            <a:gd name="connsiteY0" fmla="*/ 0 h 42"/>
                            <a:gd name="connsiteX1" fmla="*/ 857 w 857"/>
                            <a:gd name="connsiteY1" fmla="*/ 0 h 42"/>
                            <a:gd name="connsiteX2" fmla="*/ 0 w 857"/>
                            <a:gd name="connsiteY2" fmla="*/ 0 h 42"/>
                            <a:gd name="connsiteX3" fmla="*/ 0 w 857"/>
                            <a:gd name="connsiteY3" fmla="*/ 0 h 4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857" h="42">
                              <a:moveTo>
                                <a:pt x="0" y="0"/>
                              </a:moveTo>
                              <a:cubicBezTo>
                                <a:pt x="0" y="0"/>
                                <a:pt x="572" y="0"/>
                                <a:pt x="857" y="0"/>
                              </a:cubicBezTo>
                              <a:cubicBezTo>
                                <a:pt x="572" y="0"/>
                                <a:pt x="286" y="95"/>
                                <a:pt x="0" y="0"/>
                              </a:cubicBez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3" name="Полилиния: фигура 142">
                          <a:extLst>
                            <a:ext uri="{FF2B5EF4-FFF2-40B4-BE49-F238E27FC236}">
                              <a16:creationId xmlns:a16="http://schemas.microsoft.com/office/drawing/2014/main" id="{07D06D25-9ACC-ED38-DEEE-32A5933DC87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4807" y="4523103"/>
                          <a:ext cx="9525" cy="9525"/>
                        </a:xfrm>
                        <a:custGeom>
                          <a:avLst/>
                          <a:gdLst>
                            <a:gd name="connsiteX0" fmla="*/ 0 w 9525"/>
                            <a:gd name="connsiteY0" fmla="*/ 0 h 9525"/>
                            <a:gd name="connsiteX1" fmla="*/ 0 w 9525"/>
                            <a:gd name="connsiteY1" fmla="*/ 0 h 9525"/>
                            <a:gd name="connsiteX2" fmla="*/ 0 w 9525"/>
                            <a:gd name="connsiteY2" fmla="*/ 0 h 95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25" h="9525">
                              <a:moveTo>
                                <a:pt x="0" y="0"/>
                              </a:moveTo>
                              <a:cubicBezTo>
                                <a:pt x="0" y="0"/>
                                <a:pt x="0" y="0"/>
                                <a:pt x="0" y="0"/>
                              </a:cubicBezTo>
                              <a:cubicBezTo>
                                <a:pt x="0" y="0"/>
                                <a:pt x="0" y="0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4" name="Полилиния: фигура 143">
                          <a:extLst>
                            <a:ext uri="{FF2B5EF4-FFF2-40B4-BE49-F238E27FC236}">
                              <a16:creationId xmlns:a16="http://schemas.microsoft.com/office/drawing/2014/main" id="{39ECB27F-58D3-4FC6-E271-57631258FA4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788795" y="4507291"/>
                          <a:ext cx="381" cy="115919"/>
                        </a:xfrm>
                        <a:custGeom>
                          <a:avLst/>
                          <a:gdLst>
                            <a:gd name="connsiteX0" fmla="*/ 0 w 381"/>
                            <a:gd name="connsiteY0" fmla="*/ 1429 h 115919"/>
                            <a:gd name="connsiteX1" fmla="*/ 381 w 381"/>
                            <a:gd name="connsiteY1" fmla="*/ 1429 h 115919"/>
                            <a:gd name="connsiteX2" fmla="*/ 381 w 381"/>
                            <a:gd name="connsiteY2" fmla="*/ 115919 h 115919"/>
                            <a:gd name="connsiteX3" fmla="*/ 381 w 381"/>
                            <a:gd name="connsiteY3" fmla="*/ 115919 h 115919"/>
                            <a:gd name="connsiteX4" fmla="*/ 381 w 381"/>
                            <a:gd name="connsiteY4" fmla="*/ 0 h 115919"/>
                            <a:gd name="connsiteX5" fmla="*/ 0 w 381"/>
                            <a:gd name="connsiteY5" fmla="*/ 1429 h 11591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381" h="115919">
                              <a:moveTo>
                                <a:pt x="0" y="1429"/>
                              </a:moveTo>
                              <a:lnTo>
                                <a:pt x="381" y="1429"/>
                              </a:lnTo>
                              <a:lnTo>
                                <a:pt x="381" y="115919"/>
                              </a:lnTo>
                              <a:lnTo>
                                <a:pt x="381" y="115919"/>
                              </a:lnTo>
                              <a:lnTo>
                                <a:pt x="381" y="0"/>
                              </a:lnTo>
                              <a:cubicBezTo>
                                <a:pt x="95" y="762"/>
                                <a:pt x="0" y="1333"/>
                                <a:pt x="0" y="142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5" name="Полилиния: фигура 144">
                          <a:extLst>
                            <a:ext uri="{FF2B5EF4-FFF2-40B4-BE49-F238E27FC236}">
                              <a16:creationId xmlns:a16="http://schemas.microsoft.com/office/drawing/2014/main" id="{2E12F04E-CF99-2880-28FA-BAAAB2A0B4F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4998" y="4469001"/>
                          <a:ext cx="381" cy="9525"/>
                        </a:xfrm>
                        <a:custGeom>
                          <a:avLst/>
                          <a:gdLst>
                            <a:gd name="connsiteX0" fmla="*/ 0 w 381"/>
                            <a:gd name="connsiteY0" fmla="*/ 0 h 9525"/>
                            <a:gd name="connsiteX1" fmla="*/ 381 w 381"/>
                            <a:gd name="connsiteY1" fmla="*/ 0 h 9525"/>
                            <a:gd name="connsiteX2" fmla="*/ 0 w 381"/>
                            <a:gd name="connsiteY2" fmla="*/ 0 h 95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381" h="9525">
                              <a:moveTo>
                                <a:pt x="0" y="0"/>
                              </a:moveTo>
                              <a:cubicBezTo>
                                <a:pt x="0" y="0"/>
                                <a:pt x="191" y="0"/>
                                <a:pt x="381" y="0"/>
                              </a:cubicBezTo>
                              <a:cubicBezTo>
                                <a:pt x="286" y="0"/>
                                <a:pt x="191" y="0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6" name="Полилиния: фигура 145">
                          <a:extLst>
                            <a:ext uri="{FF2B5EF4-FFF2-40B4-BE49-F238E27FC236}">
                              <a16:creationId xmlns:a16="http://schemas.microsoft.com/office/drawing/2014/main" id="{6D669CED-B7C1-CA07-2B97-131577DEBDC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5664" y="4469191"/>
                          <a:ext cx="381" cy="285"/>
                        </a:xfrm>
                        <a:custGeom>
                          <a:avLst/>
                          <a:gdLst>
                            <a:gd name="connsiteX0" fmla="*/ 0 w 381"/>
                            <a:gd name="connsiteY0" fmla="*/ 0 h 285"/>
                            <a:gd name="connsiteX1" fmla="*/ 381 w 381"/>
                            <a:gd name="connsiteY1" fmla="*/ 286 h 285"/>
                            <a:gd name="connsiteX2" fmla="*/ 0 w 381"/>
                            <a:gd name="connsiteY2" fmla="*/ 0 h 28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381" h="285">
                              <a:moveTo>
                                <a:pt x="0" y="0"/>
                              </a:moveTo>
                              <a:cubicBezTo>
                                <a:pt x="0" y="0"/>
                                <a:pt x="191" y="191"/>
                                <a:pt x="381" y="286"/>
                              </a:cubicBezTo>
                              <a:cubicBezTo>
                                <a:pt x="286" y="191"/>
                                <a:pt x="191" y="95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7" name="Полилиния: фигура 146">
                          <a:extLst>
                            <a:ext uri="{FF2B5EF4-FFF2-40B4-BE49-F238E27FC236}">
                              <a16:creationId xmlns:a16="http://schemas.microsoft.com/office/drawing/2014/main" id="{1BE50F34-4375-7840-EDD7-8F6B2B7A71B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8332" y="4492528"/>
                          <a:ext cx="9525" cy="952"/>
                        </a:xfrm>
                        <a:custGeom>
                          <a:avLst/>
                          <a:gdLst>
                            <a:gd name="connsiteX0" fmla="*/ 0 w 9525"/>
                            <a:gd name="connsiteY0" fmla="*/ 0 h 952"/>
                            <a:gd name="connsiteX1" fmla="*/ 0 w 9525"/>
                            <a:gd name="connsiteY1" fmla="*/ 953 h 952"/>
                            <a:gd name="connsiteX2" fmla="*/ 0 w 9525"/>
                            <a:gd name="connsiteY2" fmla="*/ 0 h 95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25" h="952">
                              <a:moveTo>
                                <a:pt x="0" y="0"/>
                              </a:moveTo>
                              <a:cubicBezTo>
                                <a:pt x="0" y="0"/>
                                <a:pt x="0" y="667"/>
                                <a:pt x="0" y="953"/>
                              </a:cubicBezTo>
                              <a:cubicBezTo>
                                <a:pt x="0" y="571"/>
                                <a:pt x="0" y="286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8" name="Полилиния: фигура 147">
                          <a:extLst>
                            <a:ext uri="{FF2B5EF4-FFF2-40B4-BE49-F238E27FC236}">
                              <a16:creationId xmlns:a16="http://schemas.microsoft.com/office/drawing/2014/main" id="{BB1B9FB0-3EDD-B104-73C2-3B4AF319693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8427" y="4489480"/>
                          <a:ext cx="9525" cy="1428"/>
                        </a:xfrm>
                        <a:custGeom>
                          <a:avLst/>
                          <a:gdLst>
                            <a:gd name="connsiteX0" fmla="*/ 0 w 9525"/>
                            <a:gd name="connsiteY0" fmla="*/ 0 h 1428"/>
                            <a:gd name="connsiteX1" fmla="*/ 0 w 9525"/>
                            <a:gd name="connsiteY1" fmla="*/ 1429 h 1428"/>
                            <a:gd name="connsiteX2" fmla="*/ 0 w 9525"/>
                            <a:gd name="connsiteY2" fmla="*/ 0 h 142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25" h="1428">
                              <a:moveTo>
                                <a:pt x="0" y="0"/>
                              </a:moveTo>
                              <a:cubicBezTo>
                                <a:pt x="0" y="0"/>
                                <a:pt x="0" y="952"/>
                                <a:pt x="0" y="1429"/>
                              </a:cubicBezTo>
                              <a:cubicBezTo>
                                <a:pt x="0" y="952"/>
                                <a:pt x="0" y="476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9" name="Полилиния: фигура 148">
                          <a:extLst>
                            <a:ext uri="{FF2B5EF4-FFF2-40B4-BE49-F238E27FC236}">
                              <a16:creationId xmlns:a16="http://schemas.microsoft.com/office/drawing/2014/main" id="{F65412CE-20D1-C7FE-CECE-6D3141D585B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7951" y="4476049"/>
                          <a:ext cx="95" cy="1143"/>
                        </a:xfrm>
                        <a:custGeom>
                          <a:avLst/>
                          <a:gdLst>
                            <a:gd name="connsiteX0" fmla="*/ 0 w 95"/>
                            <a:gd name="connsiteY0" fmla="*/ 0 h 1143"/>
                            <a:gd name="connsiteX1" fmla="*/ 95 w 95"/>
                            <a:gd name="connsiteY1" fmla="*/ 1143 h 1143"/>
                            <a:gd name="connsiteX2" fmla="*/ 0 w 95"/>
                            <a:gd name="connsiteY2" fmla="*/ 0 h 114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" h="1143">
                              <a:moveTo>
                                <a:pt x="0" y="0"/>
                              </a:moveTo>
                              <a:cubicBezTo>
                                <a:pt x="0" y="0"/>
                                <a:pt x="0" y="762"/>
                                <a:pt x="95" y="1143"/>
                              </a:cubicBezTo>
                              <a:cubicBezTo>
                                <a:pt x="95" y="762"/>
                                <a:pt x="95" y="381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0" name="Полилиния: фигура 149">
                          <a:extLst>
                            <a:ext uri="{FF2B5EF4-FFF2-40B4-BE49-F238E27FC236}">
                              <a16:creationId xmlns:a16="http://schemas.microsoft.com/office/drawing/2014/main" id="{F13A29C1-54E6-5199-3632-AEDE5DD39B5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8141" y="4477859"/>
                          <a:ext cx="95" cy="1333"/>
                        </a:xfrm>
                        <a:custGeom>
                          <a:avLst/>
                          <a:gdLst>
                            <a:gd name="connsiteX0" fmla="*/ 0 w 95"/>
                            <a:gd name="connsiteY0" fmla="*/ 0 h 1333"/>
                            <a:gd name="connsiteX1" fmla="*/ 95 w 95"/>
                            <a:gd name="connsiteY1" fmla="*/ 1334 h 1333"/>
                            <a:gd name="connsiteX2" fmla="*/ 0 w 95"/>
                            <a:gd name="connsiteY2" fmla="*/ 0 h 133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" h="1333">
                              <a:moveTo>
                                <a:pt x="0" y="0"/>
                              </a:moveTo>
                              <a:cubicBezTo>
                                <a:pt x="0" y="0"/>
                                <a:pt x="0" y="857"/>
                                <a:pt x="95" y="1334"/>
                              </a:cubicBezTo>
                              <a:cubicBezTo>
                                <a:pt x="95" y="857"/>
                                <a:pt x="95" y="476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1" name="Полилиния: фигура 150">
                          <a:extLst>
                            <a:ext uri="{FF2B5EF4-FFF2-40B4-BE49-F238E27FC236}">
                              <a16:creationId xmlns:a16="http://schemas.microsoft.com/office/drawing/2014/main" id="{40842186-3C24-7423-8DD7-CAF08E85AC9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8332" y="4481955"/>
                          <a:ext cx="9525" cy="1619"/>
                        </a:xfrm>
                        <a:custGeom>
                          <a:avLst/>
                          <a:gdLst>
                            <a:gd name="connsiteX0" fmla="*/ 0 w 9525"/>
                            <a:gd name="connsiteY0" fmla="*/ 0 h 1619"/>
                            <a:gd name="connsiteX1" fmla="*/ 0 w 9525"/>
                            <a:gd name="connsiteY1" fmla="*/ 1619 h 1619"/>
                            <a:gd name="connsiteX2" fmla="*/ 0 w 9525"/>
                            <a:gd name="connsiteY2" fmla="*/ 0 h 161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25" h="1619">
                              <a:moveTo>
                                <a:pt x="0" y="0"/>
                              </a:moveTo>
                              <a:cubicBezTo>
                                <a:pt x="0" y="476"/>
                                <a:pt x="0" y="1048"/>
                                <a:pt x="0" y="1619"/>
                              </a:cubicBezTo>
                              <a:cubicBezTo>
                                <a:pt x="0" y="1048"/>
                                <a:pt x="0" y="571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2" name="Полилиния: фигура 151">
                          <a:extLst>
                            <a:ext uri="{FF2B5EF4-FFF2-40B4-BE49-F238E27FC236}">
                              <a16:creationId xmlns:a16="http://schemas.microsoft.com/office/drawing/2014/main" id="{87E4D731-94CA-4E43-FAC3-B9D0B1BA2FF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75282" y="4476049"/>
                          <a:ext cx="571" cy="762"/>
                        </a:xfrm>
                        <a:custGeom>
                          <a:avLst/>
                          <a:gdLst>
                            <a:gd name="connsiteX0" fmla="*/ 571 w 571"/>
                            <a:gd name="connsiteY0" fmla="*/ 0 h 762"/>
                            <a:gd name="connsiteX1" fmla="*/ 0 w 571"/>
                            <a:gd name="connsiteY1" fmla="*/ 762 h 762"/>
                            <a:gd name="connsiteX2" fmla="*/ 0 w 571"/>
                            <a:gd name="connsiteY2" fmla="*/ 762 h 762"/>
                            <a:gd name="connsiteX3" fmla="*/ 571 w 571"/>
                            <a:gd name="connsiteY3" fmla="*/ 0 h 76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571" h="762">
                              <a:moveTo>
                                <a:pt x="571" y="0"/>
                              </a:moveTo>
                              <a:cubicBezTo>
                                <a:pt x="571" y="0"/>
                                <a:pt x="190" y="476"/>
                                <a:pt x="0" y="762"/>
                              </a:cubicBezTo>
                              <a:lnTo>
                                <a:pt x="0" y="762"/>
                              </a:lnTo>
                              <a:cubicBezTo>
                                <a:pt x="0" y="762"/>
                                <a:pt x="381" y="286"/>
                                <a:pt x="57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3" name="Полилиния: фигура 152">
                          <a:extLst>
                            <a:ext uri="{FF2B5EF4-FFF2-40B4-BE49-F238E27FC236}">
                              <a16:creationId xmlns:a16="http://schemas.microsoft.com/office/drawing/2014/main" id="{36E13C0A-07FF-F6CB-A20C-216B9F13D28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7474" y="4473001"/>
                          <a:ext cx="190" cy="857"/>
                        </a:xfrm>
                        <a:custGeom>
                          <a:avLst/>
                          <a:gdLst>
                            <a:gd name="connsiteX0" fmla="*/ 0 w 190"/>
                            <a:gd name="connsiteY0" fmla="*/ 0 h 857"/>
                            <a:gd name="connsiteX1" fmla="*/ 191 w 190"/>
                            <a:gd name="connsiteY1" fmla="*/ 857 h 857"/>
                            <a:gd name="connsiteX2" fmla="*/ 0 w 190"/>
                            <a:gd name="connsiteY2" fmla="*/ 0 h 8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190" h="857">
                              <a:moveTo>
                                <a:pt x="0" y="0"/>
                              </a:moveTo>
                              <a:cubicBezTo>
                                <a:pt x="0" y="0"/>
                                <a:pt x="95" y="572"/>
                                <a:pt x="191" y="857"/>
                              </a:cubicBezTo>
                              <a:cubicBezTo>
                                <a:pt x="191" y="572"/>
                                <a:pt x="95" y="286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" name="Полилиния: фигура 153">
                          <a:extLst>
                            <a:ext uri="{FF2B5EF4-FFF2-40B4-BE49-F238E27FC236}">
                              <a16:creationId xmlns:a16="http://schemas.microsoft.com/office/drawing/2014/main" id="{98C7BDC2-C4B9-B320-BEF7-232086B3127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8427" y="4484241"/>
                          <a:ext cx="9525" cy="1619"/>
                        </a:xfrm>
                        <a:custGeom>
                          <a:avLst/>
                          <a:gdLst>
                            <a:gd name="connsiteX0" fmla="*/ 0 w 9525"/>
                            <a:gd name="connsiteY0" fmla="*/ 0 h 1619"/>
                            <a:gd name="connsiteX1" fmla="*/ 0 w 9525"/>
                            <a:gd name="connsiteY1" fmla="*/ 1619 h 1619"/>
                            <a:gd name="connsiteX2" fmla="*/ 0 w 9525"/>
                            <a:gd name="connsiteY2" fmla="*/ 0 h 161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25" h="1619">
                              <a:moveTo>
                                <a:pt x="0" y="0"/>
                              </a:moveTo>
                              <a:cubicBezTo>
                                <a:pt x="0" y="571"/>
                                <a:pt x="0" y="1048"/>
                                <a:pt x="0" y="1619"/>
                              </a:cubicBezTo>
                              <a:cubicBezTo>
                                <a:pt x="0" y="1048"/>
                                <a:pt x="0" y="476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5" name="Полилиния: фигура 154">
                          <a:extLst>
                            <a:ext uri="{FF2B5EF4-FFF2-40B4-BE49-F238E27FC236}">
                              <a16:creationId xmlns:a16="http://schemas.microsoft.com/office/drawing/2014/main" id="{C27539BE-F86F-CE8D-08DF-DEB862B8063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8236" y="4479859"/>
                          <a:ext cx="9525" cy="1428"/>
                        </a:xfrm>
                        <a:custGeom>
                          <a:avLst/>
                          <a:gdLst>
                            <a:gd name="connsiteX0" fmla="*/ 0 w 9525"/>
                            <a:gd name="connsiteY0" fmla="*/ 0 h 1428"/>
                            <a:gd name="connsiteX1" fmla="*/ 0 w 9525"/>
                            <a:gd name="connsiteY1" fmla="*/ 1429 h 1428"/>
                            <a:gd name="connsiteX2" fmla="*/ 0 w 9525"/>
                            <a:gd name="connsiteY2" fmla="*/ 0 h 142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25" h="1428">
                              <a:moveTo>
                                <a:pt x="0" y="0"/>
                              </a:moveTo>
                              <a:cubicBezTo>
                                <a:pt x="0" y="0"/>
                                <a:pt x="0" y="952"/>
                                <a:pt x="0" y="1429"/>
                              </a:cubicBezTo>
                              <a:cubicBezTo>
                                <a:pt x="0" y="952"/>
                                <a:pt x="0" y="476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6" name="Полилиния: фигура 155">
                          <a:extLst>
                            <a:ext uri="{FF2B5EF4-FFF2-40B4-BE49-F238E27FC236}">
                              <a16:creationId xmlns:a16="http://schemas.microsoft.com/office/drawing/2014/main" id="{7558BC10-8030-C43B-A6A5-205214C0E5A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7760" y="4474430"/>
                          <a:ext cx="190" cy="1047"/>
                        </a:xfrm>
                        <a:custGeom>
                          <a:avLst/>
                          <a:gdLst>
                            <a:gd name="connsiteX0" fmla="*/ 0 w 190"/>
                            <a:gd name="connsiteY0" fmla="*/ 0 h 1047"/>
                            <a:gd name="connsiteX1" fmla="*/ 191 w 190"/>
                            <a:gd name="connsiteY1" fmla="*/ 1048 h 1047"/>
                            <a:gd name="connsiteX2" fmla="*/ 0 w 190"/>
                            <a:gd name="connsiteY2" fmla="*/ 0 h 104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190" h="1047">
                              <a:moveTo>
                                <a:pt x="0" y="0"/>
                              </a:moveTo>
                              <a:cubicBezTo>
                                <a:pt x="0" y="0"/>
                                <a:pt x="95" y="667"/>
                                <a:pt x="191" y="1048"/>
                              </a:cubicBezTo>
                              <a:cubicBezTo>
                                <a:pt x="191" y="667"/>
                                <a:pt x="95" y="381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7" name="Полилиния: фигура 156">
                          <a:extLst>
                            <a:ext uri="{FF2B5EF4-FFF2-40B4-BE49-F238E27FC236}">
                              <a16:creationId xmlns:a16="http://schemas.microsoft.com/office/drawing/2014/main" id="{A85FBDE5-AF60-C087-8C4D-8A2FB75C185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690354" y="4352986"/>
                          <a:ext cx="198167" cy="270129"/>
                        </a:xfrm>
                        <a:custGeom>
                          <a:avLst/>
                          <a:gdLst>
                            <a:gd name="connsiteX0" fmla="*/ 198072 w 198167"/>
                            <a:gd name="connsiteY0" fmla="*/ 131255 h 270129"/>
                            <a:gd name="connsiteX1" fmla="*/ 198072 w 198167"/>
                            <a:gd name="connsiteY1" fmla="*/ 130493 h 270129"/>
                            <a:gd name="connsiteX2" fmla="*/ 198072 w 198167"/>
                            <a:gd name="connsiteY2" fmla="*/ 128873 h 270129"/>
                            <a:gd name="connsiteX3" fmla="*/ 198072 w 198167"/>
                            <a:gd name="connsiteY3" fmla="*/ 128207 h 270129"/>
                            <a:gd name="connsiteX4" fmla="*/ 198072 w 198167"/>
                            <a:gd name="connsiteY4" fmla="*/ 126778 h 270129"/>
                            <a:gd name="connsiteX5" fmla="*/ 198072 w 198167"/>
                            <a:gd name="connsiteY5" fmla="*/ 126111 h 270129"/>
                            <a:gd name="connsiteX6" fmla="*/ 197977 w 198167"/>
                            <a:gd name="connsiteY6" fmla="*/ 124777 h 270129"/>
                            <a:gd name="connsiteX7" fmla="*/ 197977 w 198167"/>
                            <a:gd name="connsiteY7" fmla="*/ 124111 h 270129"/>
                            <a:gd name="connsiteX8" fmla="*/ 197882 w 198167"/>
                            <a:gd name="connsiteY8" fmla="*/ 122968 h 270129"/>
                            <a:gd name="connsiteX9" fmla="*/ 197882 w 198167"/>
                            <a:gd name="connsiteY9" fmla="*/ 122396 h 270129"/>
                            <a:gd name="connsiteX10" fmla="*/ 197691 w 198167"/>
                            <a:gd name="connsiteY10" fmla="*/ 121349 h 270129"/>
                            <a:gd name="connsiteX11" fmla="*/ 197691 w 198167"/>
                            <a:gd name="connsiteY11" fmla="*/ 120777 h 270129"/>
                            <a:gd name="connsiteX12" fmla="*/ 197501 w 198167"/>
                            <a:gd name="connsiteY12" fmla="*/ 119920 h 270129"/>
                            <a:gd name="connsiteX13" fmla="*/ 197406 w 198167"/>
                            <a:gd name="connsiteY13" fmla="*/ 119444 h 270129"/>
                            <a:gd name="connsiteX14" fmla="*/ 197215 w 198167"/>
                            <a:gd name="connsiteY14" fmla="*/ 118682 h 270129"/>
                            <a:gd name="connsiteX15" fmla="*/ 197025 w 198167"/>
                            <a:gd name="connsiteY15" fmla="*/ 118205 h 270129"/>
                            <a:gd name="connsiteX16" fmla="*/ 196739 w 198167"/>
                            <a:gd name="connsiteY16" fmla="*/ 117443 h 270129"/>
                            <a:gd name="connsiteX17" fmla="*/ 196548 w 198167"/>
                            <a:gd name="connsiteY17" fmla="*/ 117158 h 270129"/>
                            <a:gd name="connsiteX18" fmla="*/ 196167 w 198167"/>
                            <a:gd name="connsiteY18" fmla="*/ 116681 h 270129"/>
                            <a:gd name="connsiteX19" fmla="*/ 195977 w 198167"/>
                            <a:gd name="connsiteY19" fmla="*/ 116396 h 270129"/>
                            <a:gd name="connsiteX20" fmla="*/ 195596 w 198167"/>
                            <a:gd name="connsiteY20" fmla="*/ 116110 h 270129"/>
                            <a:gd name="connsiteX21" fmla="*/ 195310 w 198167"/>
                            <a:gd name="connsiteY21" fmla="*/ 115919 h 270129"/>
                            <a:gd name="connsiteX22" fmla="*/ 194929 w 198167"/>
                            <a:gd name="connsiteY22" fmla="*/ 115919 h 270129"/>
                            <a:gd name="connsiteX23" fmla="*/ 194643 w 198167"/>
                            <a:gd name="connsiteY23" fmla="*/ 115919 h 270129"/>
                            <a:gd name="connsiteX24" fmla="*/ 189024 w 198167"/>
                            <a:gd name="connsiteY24" fmla="*/ 119158 h 270129"/>
                            <a:gd name="connsiteX25" fmla="*/ 185880 w 198167"/>
                            <a:gd name="connsiteY25" fmla="*/ 123063 h 270129"/>
                            <a:gd name="connsiteX26" fmla="*/ 185309 w 198167"/>
                            <a:gd name="connsiteY26" fmla="*/ 123920 h 270129"/>
                            <a:gd name="connsiteX27" fmla="*/ 185309 w 198167"/>
                            <a:gd name="connsiteY27" fmla="*/ 123920 h 270129"/>
                            <a:gd name="connsiteX28" fmla="*/ 186738 w 198167"/>
                            <a:gd name="connsiteY28" fmla="*/ 117920 h 270129"/>
                            <a:gd name="connsiteX29" fmla="*/ 188357 w 198167"/>
                            <a:gd name="connsiteY29" fmla="*/ 103727 h 270129"/>
                            <a:gd name="connsiteX30" fmla="*/ 172545 w 198167"/>
                            <a:gd name="connsiteY30" fmla="*/ 44768 h 270129"/>
                            <a:gd name="connsiteX31" fmla="*/ 164163 w 198167"/>
                            <a:gd name="connsiteY31" fmla="*/ 32766 h 270129"/>
                            <a:gd name="connsiteX32" fmla="*/ 99203 w 198167"/>
                            <a:gd name="connsiteY32" fmla="*/ 0 h 270129"/>
                            <a:gd name="connsiteX33" fmla="*/ 34242 w 198167"/>
                            <a:gd name="connsiteY33" fmla="*/ 32766 h 270129"/>
                            <a:gd name="connsiteX34" fmla="*/ 25956 w 198167"/>
                            <a:gd name="connsiteY34" fmla="*/ 44768 h 270129"/>
                            <a:gd name="connsiteX35" fmla="*/ 10144 w 198167"/>
                            <a:gd name="connsiteY35" fmla="*/ 103727 h 270129"/>
                            <a:gd name="connsiteX36" fmla="*/ 11763 w 198167"/>
                            <a:gd name="connsiteY36" fmla="*/ 117920 h 270129"/>
                            <a:gd name="connsiteX37" fmla="*/ 13192 w 198167"/>
                            <a:gd name="connsiteY37" fmla="*/ 123920 h 270129"/>
                            <a:gd name="connsiteX38" fmla="*/ 9382 w 198167"/>
                            <a:gd name="connsiteY38" fmla="*/ 119158 h 270129"/>
                            <a:gd name="connsiteX39" fmla="*/ 3762 w 198167"/>
                            <a:gd name="connsiteY39" fmla="*/ 115919 h 270129"/>
                            <a:gd name="connsiteX40" fmla="*/ 1381 w 198167"/>
                            <a:gd name="connsiteY40" fmla="*/ 118491 h 270129"/>
                            <a:gd name="connsiteX41" fmla="*/ 905 w 198167"/>
                            <a:gd name="connsiteY41" fmla="*/ 155258 h 270129"/>
                            <a:gd name="connsiteX42" fmla="*/ 21098 w 198167"/>
                            <a:gd name="connsiteY42" fmla="*/ 194596 h 270129"/>
                            <a:gd name="connsiteX43" fmla="*/ 23098 w 198167"/>
                            <a:gd name="connsiteY43" fmla="*/ 193834 h 270129"/>
                            <a:gd name="connsiteX44" fmla="*/ 99203 w 198167"/>
                            <a:gd name="connsiteY44" fmla="*/ 270129 h 270129"/>
                            <a:gd name="connsiteX45" fmla="*/ 99298 w 198167"/>
                            <a:gd name="connsiteY45" fmla="*/ 270129 h 270129"/>
                            <a:gd name="connsiteX46" fmla="*/ 175212 w 198167"/>
                            <a:gd name="connsiteY46" fmla="*/ 193834 h 270129"/>
                            <a:gd name="connsiteX47" fmla="*/ 175212 w 198167"/>
                            <a:gd name="connsiteY47" fmla="*/ 193834 h 270129"/>
                            <a:gd name="connsiteX48" fmla="*/ 177213 w 198167"/>
                            <a:gd name="connsiteY48" fmla="*/ 194596 h 270129"/>
                            <a:gd name="connsiteX49" fmla="*/ 178070 w 198167"/>
                            <a:gd name="connsiteY49" fmla="*/ 194596 h 270129"/>
                            <a:gd name="connsiteX50" fmla="*/ 178546 w 198167"/>
                            <a:gd name="connsiteY50" fmla="*/ 194596 h 270129"/>
                            <a:gd name="connsiteX51" fmla="*/ 194548 w 198167"/>
                            <a:gd name="connsiteY51" fmla="*/ 170593 h 270129"/>
                            <a:gd name="connsiteX52" fmla="*/ 194643 w 198167"/>
                            <a:gd name="connsiteY52" fmla="*/ 170307 h 270129"/>
                            <a:gd name="connsiteX53" fmla="*/ 194643 w 198167"/>
                            <a:gd name="connsiteY53" fmla="*/ 170307 h 270129"/>
                            <a:gd name="connsiteX54" fmla="*/ 197406 w 198167"/>
                            <a:gd name="connsiteY54" fmla="*/ 155448 h 270129"/>
                            <a:gd name="connsiteX55" fmla="*/ 198168 w 198167"/>
                            <a:gd name="connsiteY55" fmla="*/ 140684 h 270129"/>
                            <a:gd name="connsiteX56" fmla="*/ 198168 w 198167"/>
                            <a:gd name="connsiteY56" fmla="*/ 139732 h 270129"/>
                            <a:gd name="connsiteX57" fmla="*/ 198168 w 198167"/>
                            <a:gd name="connsiteY57" fmla="*/ 138113 h 270129"/>
                            <a:gd name="connsiteX58" fmla="*/ 198168 w 198167"/>
                            <a:gd name="connsiteY58" fmla="*/ 136684 h 270129"/>
                            <a:gd name="connsiteX59" fmla="*/ 198168 w 198167"/>
                            <a:gd name="connsiteY59" fmla="*/ 135541 h 270129"/>
                            <a:gd name="connsiteX60" fmla="*/ 198168 w 198167"/>
                            <a:gd name="connsiteY60" fmla="*/ 133922 h 270129"/>
                            <a:gd name="connsiteX61" fmla="*/ 198168 w 198167"/>
                            <a:gd name="connsiteY61" fmla="*/ 133064 h 270129"/>
                            <a:gd name="connsiteX62" fmla="*/ 198168 w 198167"/>
                            <a:gd name="connsiteY62" fmla="*/ 131445 h 27012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  <a:cxn ang="0">
                              <a:pos x="connsiteX43" y="connsiteY43"/>
                            </a:cxn>
                            <a:cxn ang="0">
                              <a:pos x="connsiteX44" y="connsiteY44"/>
                            </a:cxn>
                            <a:cxn ang="0">
                              <a:pos x="connsiteX45" y="connsiteY45"/>
                            </a:cxn>
                            <a:cxn ang="0">
                              <a:pos x="connsiteX46" y="connsiteY46"/>
                            </a:cxn>
                            <a:cxn ang="0">
                              <a:pos x="connsiteX47" y="connsiteY47"/>
                            </a:cxn>
                            <a:cxn ang="0">
                              <a:pos x="connsiteX48" y="connsiteY48"/>
                            </a:cxn>
                            <a:cxn ang="0">
                              <a:pos x="connsiteX49" y="connsiteY49"/>
                            </a:cxn>
                            <a:cxn ang="0">
                              <a:pos x="connsiteX50" y="connsiteY50"/>
                            </a:cxn>
                            <a:cxn ang="0">
                              <a:pos x="connsiteX51" y="connsiteY51"/>
                            </a:cxn>
                            <a:cxn ang="0">
                              <a:pos x="connsiteX52" y="connsiteY52"/>
                            </a:cxn>
                            <a:cxn ang="0">
                              <a:pos x="connsiteX53" y="connsiteY53"/>
                            </a:cxn>
                            <a:cxn ang="0">
                              <a:pos x="connsiteX54" y="connsiteY54"/>
                            </a:cxn>
                            <a:cxn ang="0">
                              <a:pos x="connsiteX55" y="connsiteY55"/>
                            </a:cxn>
                            <a:cxn ang="0">
                              <a:pos x="connsiteX56" y="connsiteY56"/>
                            </a:cxn>
                            <a:cxn ang="0">
                              <a:pos x="connsiteX57" y="connsiteY57"/>
                            </a:cxn>
                            <a:cxn ang="0">
                              <a:pos x="connsiteX58" y="connsiteY58"/>
                            </a:cxn>
                            <a:cxn ang="0">
                              <a:pos x="connsiteX59" y="connsiteY59"/>
                            </a:cxn>
                            <a:cxn ang="0">
                              <a:pos x="connsiteX60" y="connsiteY60"/>
                            </a:cxn>
                            <a:cxn ang="0">
                              <a:pos x="connsiteX61" y="connsiteY61"/>
                            </a:cxn>
                            <a:cxn ang="0">
                              <a:pos x="connsiteX62" y="connsiteY62"/>
                            </a:cxn>
                          </a:cxnLst>
                          <a:rect l="l" t="t" r="r" b="b"/>
                          <a:pathLst>
                            <a:path w="198167" h="270129">
                              <a:moveTo>
                                <a:pt x="198072" y="131255"/>
                              </a:moveTo>
                              <a:cubicBezTo>
                                <a:pt x="198072" y="131255"/>
                                <a:pt x="198072" y="130778"/>
                                <a:pt x="198072" y="130493"/>
                              </a:cubicBezTo>
                              <a:cubicBezTo>
                                <a:pt x="198072" y="129921"/>
                                <a:pt x="198072" y="129445"/>
                                <a:pt x="198072" y="128873"/>
                              </a:cubicBezTo>
                              <a:cubicBezTo>
                                <a:pt x="198072" y="128683"/>
                                <a:pt x="198072" y="128397"/>
                                <a:pt x="198072" y="128207"/>
                              </a:cubicBezTo>
                              <a:cubicBezTo>
                                <a:pt x="198072" y="127730"/>
                                <a:pt x="198072" y="127254"/>
                                <a:pt x="198072" y="126778"/>
                              </a:cubicBezTo>
                              <a:cubicBezTo>
                                <a:pt x="198072" y="126587"/>
                                <a:pt x="198072" y="126301"/>
                                <a:pt x="198072" y="126111"/>
                              </a:cubicBezTo>
                              <a:cubicBezTo>
                                <a:pt x="198072" y="125635"/>
                                <a:pt x="198072" y="125254"/>
                                <a:pt x="197977" y="124777"/>
                              </a:cubicBezTo>
                              <a:cubicBezTo>
                                <a:pt x="197977" y="124587"/>
                                <a:pt x="197977" y="124301"/>
                                <a:pt x="197977" y="124111"/>
                              </a:cubicBezTo>
                              <a:cubicBezTo>
                                <a:pt x="197977" y="123730"/>
                                <a:pt x="197977" y="123349"/>
                                <a:pt x="197882" y="122968"/>
                              </a:cubicBezTo>
                              <a:cubicBezTo>
                                <a:pt x="197882" y="122777"/>
                                <a:pt x="197882" y="122587"/>
                                <a:pt x="197882" y="122396"/>
                              </a:cubicBezTo>
                              <a:cubicBezTo>
                                <a:pt x="197882" y="122015"/>
                                <a:pt x="197787" y="121730"/>
                                <a:pt x="197691" y="121349"/>
                              </a:cubicBezTo>
                              <a:cubicBezTo>
                                <a:pt x="197691" y="121158"/>
                                <a:pt x="197691" y="120968"/>
                                <a:pt x="197691" y="120777"/>
                              </a:cubicBezTo>
                              <a:cubicBezTo>
                                <a:pt x="197691" y="120491"/>
                                <a:pt x="197596" y="120206"/>
                                <a:pt x="197501" y="119920"/>
                              </a:cubicBezTo>
                              <a:cubicBezTo>
                                <a:pt x="197501" y="119729"/>
                                <a:pt x="197501" y="119539"/>
                                <a:pt x="197406" y="119444"/>
                              </a:cubicBezTo>
                              <a:cubicBezTo>
                                <a:pt x="197406" y="119158"/>
                                <a:pt x="197310" y="118967"/>
                                <a:pt x="197215" y="118682"/>
                              </a:cubicBezTo>
                              <a:cubicBezTo>
                                <a:pt x="197215" y="118491"/>
                                <a:pt x="197215" y="118396"/>
                                <a:pt x="197025" y="118205"/>
                              </a:cubicBezTo>
                              <a:cubicBezTo>
                                <a:pt x="197025" y="117920"/>
                                <a:pt x="196834" y="117729"/>
                                <a:pt x="196739" y="117443"/>
                              </a:cubicBezTo>
                              <a:cubicBezTo>
                                <a:pt x="196739" y="117443"/>
                                <a:pt x="196644" y="117253"/>
                                <a:pt x="196548" y="117158"/>
                              </a:cubicBezTo>
                              <a:cubicBezTo>
                                <a:pt x="196453" y="116967"/>
                                <a:pt x="196358" y="116776"/>
                                <a:pt x="196167" y="116681"/>
                              </a:cubicBezTo>
                              <a:cubicBezTo>
                                <a:pt x="196167" y="116681"/>
                                <a:pt x="196072" y="116491"/>
                                <a:pt x="195977" y="116396"/>
                              </a:cubicBezTo>
                              <a:cubicBezTo>
                                <a:pt x="195882" y="116300"/>
                                <a:pt x="195786" y="116205"/>
                                <a:pt x="195596" y="116110"/>
                              </a:cubicBezTo>
                              <a:cubicBezTo>
                                <a:pt x="195596" y="116110"/>
                                <a:pt x="195405" y="116015"/>
                                <a:pt x="195310" y="115919"/>
                              </a:cubicBezTo>
                              <a:cubicBezTo>
                                <a:pt x="195215" y="115919"/>
                                <a:pt x="195120" y="115919"/>
                                <a:pt x="194929" y="115919"/>
                              </a:cubicBezTo>
                              <a:cubicBezTo>
                                <a:pt x="194834" y="115919"/>
                                <a:pt x="194739" y="115919"/>
                                <a:pt x="194643" y="115919"/>
                              </a:cubicBezTo>
                              <a:cubicBezTo>
                                <a:pt x="193024" y="115919"/>
                                <a:pt x="191024" y="117158"/>
                                <a:pt x="189024" y="119158"/>
                              </a:cubicBezTo>
                              <a:cubicBezTo>
                                <a:pt x="187976" y="120206"/>
                                <a:pt x="186928" y="121539"/>
                                <a:pt x="185880" y="123063"/>
                              </a:cubicBezTo>
                              <a:cubicBezTo>
                                <a:pt x="185690" y="123349"/>
                                <a:pt x="185499" y="123539"/>
                                <a:pt x="185309" y="123920"/>
                              </a:cubicBezTo>
                              <a:lnTo>
                                <a:pt x="185309" y="123920"/>
                              </a:lnTo>
                              <a:cubicBezTo>
                                <a:pt x="185880" y="121920"/>
                                <a:pt x="186357" y="119920"/>
                                <a:pt x="186738" y="117920"/>
                              </a:cubicBezTo>
                              <a:cubicBezTo>
                                <a:pt x="187690" y="113348"/>
                                <a:pt x="188357" y="108680"/>
                                <a:pt x="188357" y="103727"/>
                              </a:cubicBezTo>
                              <a:cubicBezTo>
                                <a:pt x="188357" y="81820"/>
                                <a:pt x="182547" y="61532"/>
                                <a:pt x="172545" y="44768"/>
                              </a:cubicBezTo>
                              <a:cubicBezTo>
                                <a:pt x="169974" y="40481"/>
                                <a:pt x="167211" y="36576"/>
                                <a:pt x="164163" y="32766"/>
                              </a:cubicBezTo>
                              <a:cubicBezTo>
                                <a:pt x="147876" y="12573"/>
                                <a:pt x="124825" y="0"/>
                                <a:pt x="99203" y="0"/>
                              </a:cubicBezTo>
                              <a:cubicBezTo>
                                <a:pt x="73581" y="0"/>
                                <a:pt x="50530" y="12573"/>
                                <a:pt x="34242" y="32766"/>
                              </a:cubicBezTo>
                              <a:cubicBezTo>
                                <a:pt x="31194" y="36481"/>
                                <a:pt x="28432" y="40481"/>
                                <a:pt x="25956" y="44768"/>
                              </a:cubicBezTo>
                              <a:cubicBezTo>
                                <a:pt x="15954" y="61532"/>
                                <a:pt x="10144" y="81820"/>
                                <a:pt x="10144" y="103727"/>
                              </a:cubicBezTo>
                              <a:cubicBezTo>
                                <a:pt x="10144" y="108585"/>
                                <a:pt x="10811" y="113252"/>
                                <a:pt x="11763" y="117920"/>
                              </a:cubicBezTo>
                              <a:cubicBezTo>
                                <a:pt x="12144" y="119920"/>
                                <a:pt x="12716" y="121920"/>
                                <a:pt x="13192" y="123920"/>
                              </a:cubicBezTo>
                              <a:cubicBezTo>
                                <a:pt x="11954" y="122015"/>
                                <a:pt x="10620" y="120491"/>
                                <a:pt x="9382" y="119158"/>
                              </a:cubicBezTo>
                              <a:cubicBezTo>
                                <a:pt x="7382" y="117062"/>
                                <a:pt x="5382" y="115919"/>
                                <a:pt x="3762" y="115919"/>
                              </a:cubicBezTo>
                              <a:cubicBezTo>
                                <a:pt x="2715" y="115919"/>
                                <a:pt x="1953" y="116872"/>
                                <a:pt x="1381" y="118491"/>
                              </a:cubicBezTo>
                              <a:cubicBezTo>
                                <a:pt x="-619" y="124397"/>
                                <a:pt x="-143" y="139256"/>
                                <a:pt x="905" y="155258"/>
                              </a:cubicBezTo>
                              <a:cubicBezTo>
                                <a:pt x="2238" y="175832"/>
                                <a:pt x="14240" y="195167"/>
                                <a:pt x="21098" y="194596"/>
                              </a:cubicBezTo>
                              <a:cubicBezTo>
                                <a:pt x="21860" y="194596"/>
                                <a:pt x="22527" y="194215"/>
                                <a:pt x="23098" y="193834"/>
                              </a:cubicBezTo>
                              <a:cubicBezTo>
                                <a:pt x="60341" y="238220"/>
                                <a:pt x="44529" y="265462"/>
                                <a:pt x="99203" y="270129"/>
                              </a:cubicBezTo>
                              <a:lnTo>
                                <a:pt x="99298" y="270129"/>
                              </a:lnTo>
                              <a:cubicBezTo>
                                <a:pt x="153781" y="265462"/>
                                <a:pt x="138065" y="238220"/>
                                <a:pt x="175212" y="193834"/>
                              </a:cubicBezTo>
                              <a:lnTo>
                                <a:pt x="175212" y="193834"/>
                              </a:lnTo>
                              <a:cubicBezTo>
                                <a:pt x="175784" y="194215"/>
                                <a:pt x="176355" y="194596"/>
                                <a:pt x="177213" y="194596"/>
                              </a:cubicBezTo>
                              <a:cubicBezTo>
                                <a:pt x="177498" y="194596"/>
                                <a:pt x="177784" y="194596"/>
                                <a:pt x="178070" y="194596"/>
                              </a:cubicBezTo>
                              <a:cubicBezTo>
                                <a:pt x="178260" y="194596"/>
                                <a:pt x="178451" y="194596"/>
                                <a:pt x="178546" y="194596"/>
                              </a:cubicBezTo>
                              <a:cubicBezTo>
                                <a:pt x="183690" y="193262"/>
                                <a:pt x="190643" y="183356"/>
                                <a:pt x="194548" y="170593"/>
                              </a:cubicBezTo>
                              <a:cubicBezTo>
                                <a:pt x="194548" y="170498"/>
                                <a:pt x="194548" y="170402"/>
                                <a:pt x="194643" y="170307"/>
                              </a:cubicBezTo>
                              <a:cubicBezTo>
                                <a:pt x="194643" y="170307"/>
                                <a:pt x="194643" y="170307"/>
                                <a:pt x="194643" y="170307"/>
                              </a:cubicBezTo>
                              <a:cubicBezTo>
                                <a:pt x="196072" y="165640"/>
                                <a:pt x="197025" y="160592"/>
                                <a:pt x="197406" y="155448"/>
                              </a:cubicBezTo>
                              <a:cubicBezTo>
                                <a:pt x="197787" y="150305"/>
                                <a:pt x="198072" y="145352"/>
                                <a:pt x="198168" y="140684"/>
                              </a:cubicBezTo>
                              <a:cubicBezTo>
                                <a:pt x="198168" y="140303"/>
                                <a:pt x="198168" y="140018"/>
                                <a:pt x="198168" y="139732"/>
                              </a:cubicBezTo>
                              <a:cubicBezTo>
                                <a:pt x="198168" y="139160"/>
                                <a:pt x="198168" y="138684"/>
                                <a:pt x="198168" y="138113"/>
                              </a:cubicBezTo>
                              <a:cubicBezTo>
                                <a:pt x="198168" y="137636"/>
                                <a:pt x="198168" y="137160"/>
                                <a:pt x="198168" y="136684"/>
                              </a:cubicBezTo>
                              <a:cubicBezTo>
                                <a:pt x="198168" y="136303"/>
                                <a:pt x="198168" y="135922"/>
                                <a:pt x="198168" y="135541"/>
                              </a:cubicBezTo>
                              <a:cubicBezTo>
                                <a:pt x="198168" y="134969"/>
                                <a:pt x="198168" y="134493"/>
                                <a:pt x="198168" y="133922"/>
                              </a:cubicBezTo>
                              <a:lnTo>
                                <a:pt x="198168" y="133064"/>
                              </a:lnTo>
                              <a:cubicBezTo>
                                <a:pt x="198168" y="132493"/>
                                <a:pt x="198168" y="131921"/>
                                <a:pt x="198168" y="1314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2381" cap="rnd">
                          <a:solidFill>
                            <a:srgbClr val="261A30"/>
                          </a:solidFill>
                          <a:prstDash val="solid"/>
                          <a:round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  <p:sp>
                  <p:nvSpPr>
                    <p:cNvPr id="158" name="Полилиния: фигура 157">
                      <a:extLst>
                        <a:ext uri="{FF2B5EF4-FFF2-40B4-BE49-F238E27FC236}">
                          <a16:creationId xmlns:a16="http://schemas.microsoft.com/office/drawing/2014/main" id="{6683C4B3-2CE5-3186-983E-15B2D38DC1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1183" y="4372989"/>
                      <a:ext cx="190" cy="190"/>
                    </a:xfrm>
                    <a:custGeom>
                      <a:avLst/>
                      <a:gdLst>
                        <a:gd name="connsiteX0" fmla="*/ 191 w 190"/>
                        <a:gd name="connsiteY0" fmla="*/ 0 h 190"/>
                        <a:gd name="connsiteX1" fmla="*/ 0 w 190"/>
                        <a:gd name="connsiteY1" fmla="*/ 0 h 190"/>
                        <a:gd name="connsiteX2" fmla="*/ 191 w 190"/>
                        <a:gd name="connsiteY2" fmla="*/ 190 h 190"/>
                        <a:gd name="connsiteX3" fmla="*/ 191 w 190"/>
                        <a:gd name="connsiteY3" fmla="*/ 190 h 1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90" h="190">
                          <a:moveTo>
                            <a:pt x="191" y="0"/>
                          </a:moveTo>
                          <a:cubicBezTo>
                            <a:pt x="191" y="0"/>
                            <a:pt x="191" y="0"/>
                            <a:pt x="0" y="0"/>
                          </a:cubicBezTo>
                          <a:cubicBezTo>
                            <a:pt x="0" y="0"/>
                            <a:pt x="95" y="0"/>
                            <a:pt x="191" y="190"/>
                          </a:cubicBezTo>
                          <a:lnTo>
                            <a:pt x="191" y="190"/>
                          </a:lnTo>
                          <a:close/>
                        </a:path>
                      </a:pathLst>
                    </a:custGeom>
                    <a:solidFill>
                      <a:srgbClr val="A7A9AC"/>
                    </a:solidFill>
                    <a:ln w="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59" name="Полилиния: фигура 158">
                    <a:extLst>
                      <a:ext uri="{FF2B5EF4-FFF2-40B4-BE49-F238E27FC236}">
                        <a16:creationId xmlns:a16="http://schemas.microsoft.com/office/drawing/2014/main" id="{6A64509A-A24A-3B9D-9A0F-244D1556C05D}"/>
                      </a:ext>
                    </a:extLst>
                  </p:cNvPr>
                  <p:cNvSpPr/>
                  <p:nvPr/>
                </p:nvSpPr>
                <p:spPr>
                  <a:xfrm>
                    <a:off x="9661387" y="4325965"/>
                    <a:ext cx="169849" cy="160322"/>
                  </a:xfrm>
                  <a:custGeom>
                    <a:avLst/>
                    <a:gdLst>
                      <a:gd name="connsiteX0" fmla="*/ 166079 w 169849"/>
                      <a:gd name="connsiteY0" fmla="*/ 40642 h 160322"/>
                      <a:gd name="connsiteX1" fmla="*/ 125789 w 169849"/>
                      <a:gd name="connsiteY1" fmla="*/ 3018 h 160322"/>
                      <a:gd name="connsiteX2" fmla="*/ 60733 w 169849"/>
                      <a:gd name="connsiteY2" fmla="*/ 25973 h 160322"/>
                      <a:gd name="connsiteX3" fmla="*/ 47779 w 169849"/>
                      <a:gd name="connsiteY3" fmla="*/ 58168 h 160322"/>
                      <a:gd name="connsiteX4" fmla="*/ 24252 w 169849"/>
                      <a:gd name="connsiteY4" fmla="*/ 72455 h 160322"/>
                      <a:gd name="connsiteX5" fmla="*/ 13679 w 169849"/>
                      <a:gd name="connsiteY5" fmla="*/ 155513 h 160322"/>
                      <a:gd name="connsiteX6" fmla="*/ 62447 w 169849"/>
                      <a:gd name="connsiteY6" fmla="*/ 138559 h 160322"/>
                      <a:gd name="connsiteX7" fmla="*/ 61495 w 169849"/>
                      <a:gd name="connsiteY7" fmla="*/ 112174 h 160322"/>
                      <a:gd name="connsiteX8" fmla="*/ 97023 w 169849"/>
                      <a:gd name="connsiteY8" fmla="*/ 101221 h 160322"/>
                      <a:gd name="connsiteX9" fmla="*/ 130837 w 169849"/>
                      <a:gd name="connsiteY9" fmla="*/ 67216 h 160322"/>
                      <a:gd name="connsiteX10" fmla="*/ 159698 w 169849"/>
                      <a:gd name="connsiteY10" fmla="*/ 70455 h 160322"/>
                      <a:gd name="connsiteX11" fmla="*/ 166079 w 169849"/>
                      <a:gd name="connsiteY11" fmla="*/ 40642 h 160322"/>
                      <a:gd name="connsiteX12" fmla="*/ 166079 w 169849"/>
                      <a:gd name="connsiteY12" fmla="*/ 40642 h 160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69849" h="160322">
                        <a:moveTo>
                          <a:pt x="166079" y="40642"/>
                        </a:moveTo>
                        <a:cubicBezTo>
                          <a:pt x="158555" y="18925"/>
                          <a:pt x="147315" y="10257"/>
                          <a:pt x="125789" y="3018"/>
                        </a:cubicBezTo>
                        <a:cubicBezTo>
                          <a:pt x="101405" y="-5269"/>
                          <a:pt x="74735" y="3875"/>
                          <a:pt x="60733" y="25973"/>
                        </a:cubicBezTo>
                        <a:cubicBezTo>
                          <a:pt x="54351" y="36070"/>
                          <a:pt x="53303" y="48166"/>
                          <a:pt x="47779" y="58168"/>
                        </a:cubicBezTo>
                        <a:cubicBezTo>
                          <a:pt x="42921" y="66740"/>
                          <a:pt x="31205" y="66645"/>
                          <a:pt x="24252" y="72455"/>
                        </a:cubicBezTo>
                        <a:cubicBezTo>
                          <a:pt x="4154" y="89219"/>
                          <a:pt x="-12991" y="140654"/>
                          <a:pt x="13679" y="155513"/>
                        </a:cubicBezTo>
                        <a:cubicBezTo>
                          <a:pt x="28919" y="163990"/>
                          <a:pt x="49874" y="162943"/>
                          <a:pt x="62447" y="138559"/>
                        </a:cubicBezTo>
                        <a:cubicBezTo>
                          <a:pt x="65876" y="131986"/>
                          <a:pt x="57494" y="119509"/>
                          <a:pt x="61495" y="112174"/>
                        </a:cubicBezTo>
                        <a:cubicBezTo>
                          <a:pt x="72353" y="92839"/>
                          <a:pt x="88355" y="102078"/>
                          <a:pt x="97023" y="101221"/>
                        </a:cubicBezTo>
                        <a:cubicBezTo>
                          <a:pt x="112739" y="99506"/>
                          <a:pt x="100928" y="71217"/>
                          <a:pt x="130837" y="67216"/>
                        </a:cubicBezTo>
                        <a:cubicBezTo>
                          <a:pt x="142934" y="65597"/>
                          <a:pt x="148268" y="73789"/>
                          <a:pt x="159698" y="70455"/>
                        </a:cubicBezTo>
                        <a:cubicBezTo>
                          <a:pt x="174080" y="66264"/>
                          <a:pt x="170175" y="52262"/>
                          <a:pt x="166079" y="40642"/>
                        </a:cubicBezTo>
                        <a:cubicBezTo>
                          <a:pt x="160936" y="25878"/>
                          <a:pt x="171890" y="57406"/>
                          <a:pt x="166079" y="40642"/>
                        </a:cubicBezTo>
                        <a:close/>
                      </a:path>
                    </a:pathLst>
                  </a:custGeom>
                  <a:solidFill>
                    <a:srgbClr val="B5B5B5"/>
                  </a:solidFill>
                  <a:ln w="2381" cap="flat">
                    <a:solidFill>
                      <a:srgbClr val="261A3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60" name="Полилиния: фигура 159">
                    <a:extLst>
                      <a:ext uri="{FF2B5EF4-FFF2-40B4-BE49-F238E27FC236}">
                        <a16:creationId xmlns:a16="http://schemas.microsoft.com/office/drawing/2014/main" id="{D291F87B-5FFE-2510-6416-0EFB31B0B12A}"/>
                      </a:ext>
                    </a:extLst>
                  </p:cNvPr>
                  <p:cNvSpPr/>
                  <p:nvPr/>
                </p:nvSpPr>
                <p:spPr>
                  <a:xfrm>
                    <a:off x="9816700" y="4351164"/>
                    <a:ext cx="82327" cy="135579"/>
                  </a:xfrm>
                  <a:custGeom>
                    <a:avLst/>
                    <a:gdLst>
                      <a:gd name="connsiteX0" fmla="*/ 82299 w 82327"/>
                      <a:gd name="connsiteY0" fmla="*/ 99359 h 135579"/>
                      <a:gd name="connsiteX1" fmla="*/ 65154 w 82327"/>
                      <a:gd name="connsiteY1" fmla="*/ 66974 h 135579"/>
                      <a:gd name="connsiteX2" fmla="*/ 66011 w 82327"/>
                      <a:gd name="connsiteY2" fmla="*/ 55448 h 135579"/>
                      <a:gd name="connsiteX3" fmla="*/ 64392 w 82327"/>
                      <a:gd name="connsiteY3" fmla="*/ 41542 h 135579"/>
                      <a:gd name="connsiteX4" fmla="*/ 51343 w 82327"/>
                      <a:gd name="connsiteY4" fmla="*/ 21349 h 135579"/>
                      <a:gd name="connsiteX5" fmla="*/ 10862 w 82327"/>
                      <a:gd name="connsiteY5" fmla="*/ 13 h 135579"/>
                      <a:gd name="connsiteX6" fmla="*/ 6861 w 82327"/>
                      <a:gd name="connsiteY6" fmla="*/ 22587 h 135579"/>
                      <a:gd name="connsiteX7" fmla="*/ 10290 w 82327"/>
                      <a:gd name="connsiteY7" fmla="*/ 30398 h 135579"/>
                      <a:gd name="connsiteX8" fmla="*/ 21720 w 82327"/>
                      <a:gd name="connsiteY8" fmla="*/ 38494 h 135579"/>
                      <a:gd name="connsiteX9" fmla="*/ 32769 w 82327"/>
                      <a:gd name="connsiteY9" fmla="*/ 47162 h 135579"/>
                      <a:gd name="connsiteX10" fmla="*/ 34674 w 82327"/>
                      <a:gd name="connsiteY10" fmla="*/ 73260 h 135579"/>
                      <a:gd name="connsiteX11" fmla="*/ 35436 w 82327"/>
                      <a:gd name="connsiteY11" fmla="*/ 99644 h 135579"/>
                      <a:gd name="connsiteX12" fmla="*/ 47438 w 82327"/>
                      <a:gd name="connsiteY12" fmla="*/ 113837 h 135579"/>
                      <a:gd name="connsiteX13" fmla="*/ 45056 w 82327"/>
                      <a:gd name="connsiteY13" fmla="*/ 120028 h 135579"/>
                      <a:gd name="connsiteX14" fmla="*/ 55153 w 82327"/>
                      <a:gd name="connsiteY14" fmla="*/ 135554 h 135579"/>
                      <a:gd name="connsiteX15" fmla="*/ 58296 w 82327"/>
                      <a:gd name="connsiteY15" fmla="*/ 135363 h 135579"/>
                      <a:gd name="connsiteX16" fmla="*/ 69631 w 82327"/>
                      <a:gd name="connsiteY16" fmla="*/ 125362 h 135579"/>
                      <a:gd name="connsiteX17" fmla="*/ 82299 w 82327"/>
                      <a:gd name="connsiteY17" fmla="*/ 99549 h 135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82327" h="135579">
                        <a:moveTo>
                          <a:pt x="82299" y="99359"/>
                        </a:moveTo>
                        <a:cubicBezTo>
                          <a:pt x="81728" y="85262"/>
                          <a:pt x="68964" y="79070"/>
                          <a:pt x="65154" y="66974"/>
                        </a:cubicBezTo>
                        <a:cubicBezTo>
                          <a:pt x="64202" y="63926"/>
                          <a:pt x="65821" y="58592"/>
                          <a:pt x="66011" y="55448"/>
                        </a:cubicBezTo>
                        <a:cubicBezTo>
                          <a:pt x="66392" y="50781"/>
                          <a:pt x="65440" y="46019"/>
                          <a:pt x="64392" y="41542"/>
                        </a:cubicBezTo>
                        <a:cubicBezTo>
                          <a:pt x="62678" y="33446"/>
                          <a:pt x="56772" y="27064"/>
                          <a:pt x="51343" y="21349"/>
                        </a:cubicBezTo>
                        <a:cubicBezTo>
                          <a:pt x="40199" y="9443"/>
                          <a:pt x="27245" y="584"/>
                          <a:pt x="10862" y="13"/>
                        </a:cubicBezTo>
                        <a:cubicBezTo>
                          <a:pt x="-2188" y="-559"/>
                          <a:pt x="-3426" y="18206"/>
                          <a:pt x="6861" y="22587"/>
                        </a:cubicBezTo>
                        <a:cubicBezTo>
                          <a:pt x="7147" y="25445"/>
                          <a:pt x="8385" y="28207"/>
                          <a:pt x="10290" y="30398"/>
                        </a:cubicBezTo>
                        <a:cubicBezTo>
                          <a:pt x="13338" y="34017"/>
                          <a:pt x="17624" y="36303"/>
                          <a:pt x="21720" y="38494"/>
                        </a:cubicBezTo>
                        <a:cubicBezTo>
                          <a:pt x="25816" y="40780"/>
                          <a:pt x="30007" y="43256"/>
                          <a:pt x="32769" y="47162"/>
                        </a:cubicBezTo>
                        <a:cubicBezTo>
                          <a:pt x="37817" y="54496"/>
                          <a:pt x="36484" y="64497"/>
                          <a:pt x="34674" y="73260"/>
                        </a:cubicBezTo>
                        <a:cubicBezTo>
                          <a:pt x="32864" y="82118"/>
                          <a:pt x="30959" y="91834"/>
                          <a:pt x="35436" y="99644"/>
                        </a:cubicBezTo>
                        <a:cubicBezTo>
                          <a:pt x="38484" y="104978"/>
                          <a:pt x="44294" y="108788"/>
                          <a:pt x="47438" y="113837"/>
                        </a:cubicBezTo>
                        <a:cubicBezTo>
                          <a:pt x="46199" y="115646"/>
                          <a:pt x="45342" y="117837"/>
                          <a:pt x="45056" y="120028"/>
                        </a:cubicBezTo>
                        <a:cubicBezTo>
                          <a:pt x="42675" y="127076"/>
                          <a:pt x="46009" y="136125"/>
                          <a:pt x="55153" y="135554"/>
                        </a:cubicBezTo>
                        <a:cubicBezTo>
                          <a:pt x="56201" y="135554"/>
                          <a:pt x="57248" y="135458"/>
                          <a:pt x="58296" y="135363"/>
                        </a:cubicBezTo>
                        <a:cubicBezTo>
                          <a:pt x="63535" y="135077"/>
                          <a:pt x="68583" y="130601"/>
                          <a:pt x="69631" y="125362"/>
                        </a:cubicBezTo>
                        <a:cubicBezTo>
                          <a:pt x="77251" y="118980"/>
                          <a:pt x="82775" y="110693"/>
                          <a:pt x="82299" y="99549"/>
                        </a:cubicBezTo>
                        <a:close/>
                      </a:path>
                    </a:pathLst>
                  </a:custGeom>
                  <a:solidFill>
                    <a:srgbClr val="B5B5B5"/>
                  </a:solidFill>
                  <a:ln w="2381" cap="flat">
                    <a:solidFill>
                      <a:srgbClr val="261A3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1" name="Рисунок 49">
                  <a:extLst>
                    <a:ext uri="{FF2B5EF4-FFF2-40B4-BE49-F238E27FC236}">
                      <a16:creationId xmlns:a16="http://schemas.microsoft.com/office/drawing/2014/main" id="{1793CF2A-083D-5E29-BB01-0F001EE8282C}"/>
                    </a:ext>
                  </a:extLst>
                </p:cNvPr>
                <p:cNvGrpSpPr/>
                <p:nvPr/>
              </p:nvGrpSpPr>
              <p:grpSpPr>
                <a:xfrm>
                  <a:off x="9686683" y="4463869"/>
                  <a:ext cx="210793" cy="67264"/>
                  <a:chOff x="9686683" y="4463869"/>
                  <a:chExt cx="210793" cy="67264"/>
                </a:xfrm>
              </p:grpSpPr>
              <p:sp>
                <p:nvSpPr>
                  <p:cNvPr id="162" name="Полилиния: фигура 161">
                    <a:extLst>
                      <a:ext uri="{FF2B5EF4-FFF2-40B4-BE49-F238E27FC236}">
                        <a16:creationId xmlns:a16="http://schemas.microsoft.com/office/drawing/2014/main" id="{889C6712-D8C4-768C-8CD9-67F54E9D4D00}"/>
                      </a:ext>
                    </a:extLst>
                  </p:cNvPr>
                  <p:cNvSpPr/>
                  <p:nvPr/>
                </p:nvSpPr>
                <p:spPr>
                  <a:xfrm>
                    <a:off x="9892618" y="4464619"/>
                    <a:ext cx="190" cy="9525"/>
                  </a:xfrm>
                  <a:custGeom>
                    <a:avLst/>
                    <a:gdLst>
                      <a:gd name="connsiteX0" fmla="*/ 0 w 190"/>
                      <a:gd name="connsiteY0" fmla="*/ 0 h 9525"/>
                      <a:gd name="connsiteX1" fmla="*/ 190 w 190"/>
                      <a:gd name="connsiteY1" fmla="*/ 0 h 9525"/>
                      <a:gd name="connsiteX2" fmla="*/ 0 w 190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0" h="9525">
                        <a:moveTo>
                          <a:pt x="0" y="0"/>
                        </a:moveTo>
                        <a:cubicBezTo>
                          <a:pt x="0" y="0"/>
                          <a:pt x="95" y="0"/>
                          <a:pt x="190" y="0"/>
                        </a:cubicBezTo>
                        <a:cubicBezTo>
                          <a:pt x="190" y="0"/>
                          <a:pt x="95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63" name="Полилиния: фигура 162">
                    <a:extLst>
                      <a:ext uri="{FF2B5EF4-FFF2-40B4-BE49-F238E27FC236}">
                        <a16:creationId xmlns:a16="http://schemas.microsoft.com/office/drawing/2014/main" id="{8218F89A-93DB-2E88-AD7A-05253436AB4A}"/>
                      </a:ext>
                    </a:extLst>
                  </p:cNvPr>
                  <p:cNvSpPr/>
                  <p:nvPr/>
                </p:nvSpPr>
                <p:spPr>
                  <a:xfrm>
                    <a:off x="9891380" y="4464429"/>
                    <a:ext cx="9525" cy="9525"/>
                  </a:xfrm>
                  <a:custGeom>
                    <a:avLst/>
                    <a:gdLst>
                      <a:gd name="connsiteX0" fmla="*/ 0 w 9525"/>
                      <a:gd name="connsiteY0" fmla="*/ 0 h 9525"/>
                      <a:gd name="connsiteX1" fmla="*/ 0 w 9525"/>
                      <a:gd name="connsiteY1" fmla="*/ 0 h 9525"/>
                      <a:gd name="connsiteX2" fmla="*/ 0 w 9525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525" h="9525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64" name="Полилиния: фигура 163">
                    <a:extLst>
                      <a:ext uri="{FF2B5EF4-FFF2-40B4-BE49-F238E27FC236}">
                        <a16:creationId xmlns:a16="http://schemas.microsoft.com/office/drawing/2014/main" id="{9DC4C182-BB43-84E9-A465-C9E833A9F040}"/>
                      </a:ext>
                    </a:extLst>
                  </p:cNvPr>
                  <p:cNvSpPr/>
                  <p:nvPr/>
                </p:nvSpPr>
                <p:spPr>
                  <a:xfrm>
                    <a:off x="9892332" y="4464524"/>
                    <a:ext cx="285" cy="9525"/>
                  </a:xfrm>
                  <a:custGeom>
                    <a:avLst/>
                    <a:gdLst>
                      <a:gd name="connsiteX0" fmla="*/ 0 w 285"/>
                      <a:gd name="connsiteY0" fmla="*/ 0 h 9525"/>
                      <a:gd name="connsiteX1" fmla="*/ 286 w 285"/>
                      <a:gd name="connsiteY1" fmla="*/ 0 h 9525"/>
                      <a:gd name="connsiteX2" fmla="*/ 0 w 285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85" h="9525">
                        <a:moveTo>
                          <a:pt x="0" y="0"/>
                        </a:moveTo>
                        <a:cubicBezTo>
                          <a:pt x="0" y="0"/>
                          <a:pt x="190" y="0"/>
                          <a:pt x="286" y="0"/>
                        </a:cubicBezTo>
                        <a:cubicBezTo>
                          <a:pt x="190" y="0"/>
                          <a:pt x="95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65" name="Полилиния: фигура 164">
                    <a:extLst>
                      <a:ext uri="{FF2B5EF4-FFF2-40B4-BE49-F238E27FC236}">
                        <a16:creationId xmlns:a16="http://schemas.microsoft.com/office/drawing/2014/main" id="{9A20278B-96FB-1559-6F79-5D90DBAB68BE}"/>
                      </a:ext>
                    </a:extLst>
                  </p:cNvPr>
                  <p:cNvSpPr/>
                  <p:nvPr/>
                </p:nvSpPr>
                <p:spPr>
                  <a:xfrm>
                    <a:off x="9891570" y="4464524"/>
                    <a:ext cx="381" cy="9525"/>
                  </a:xfrm>
                  <a:custGeom>
                    <a:avLst/>
                    <a:gdLst>
                      <a:gd name="connsiteX0" fmla="*/ 381 w 381"/>
                      <a:gd name="connsiteY0" fmla="*/ 0 h 9525"/>
                      <a:gd name="connsiteX1" fmla="*/ 0 w 381"/>
                      <a:gd name="connsiteY1" fmla="*/ 0 h 9525"/>
                      <a:gd name="connsiteX2" fmla="*/ 381 w 381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81" h="9525">
                        <a:moveTo>
                          <a:pt x="381" y="0"/>
                        </a:moveTo>
                        <a:cubicBezTo>
                          <a:pt x="381" y="0"/>
                          <a:pt x="95" y="0"/>
                          <a:pt x="0" y="0"/>
                        </a:cubicBezTo>
                        <a:cubicBezTo>
                          <a:pt x="0" y="0"/>
                          <a:pt x="190" y="0"/>
                          <a:pt x="3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66" name="Полилиния: фигура 165">
                    <a:extLst>
                      <a:ext uri="{FF2B5EF4-FFF2-40B4-BE49-F238E27FC236}">
                        <a16:creationId xmlns:a16="http://schemas.microsoft.com/office/drawing/2014/main" id="{DCF16205-BB6C-887D-6478-6657DADDE0F3}"/>
                      </a:ext>
                    </a:extLst>
                  </p:cNvPr>
                  <p:cNvSpPr/>
                  <p:nvPr/>
                </p:nvSpPr>
                <p:spPr>
                  <a:xfrm>
                    <a:off x="9892808" y="4464619"/>
                    <a:ext cx="9525" cy="9525"/>
                  </a:xfrm>
                  <a:custGeom>
                    <a:avLst/>
                    <a:gdLst>
                      <a:gd name="connsiteX0" fmla="*/ 0 w 9525"/>
                      <a:gd name="connsiteY0" fmla="*/ 0 h 9525"/>
                      <a:gd name="connsiteX1" fmla="*/ 0 w 9525"/>
                      <a:gd name="connsiteY1" fmla="*/ 0 h 9525"/>
                      <a:gd name="connsiteX2" fmla="*/ 0 w 9525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525" h="9525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67" name="Полилиния: фигура 166">
                    <a:extLst>
                      <a:ext uri="{FF2B5EF4-FFF2-40B4-BE49-F238E27FC236}">
                        <a16:creationId xmlns:a16="http://schemas.microsoft.com/office/drawing/2014/main" id="{E5857A87-DDBF-254E-B697-DC5DB560DFC5}"/>
                      </a:ext>
                    </a:extLst>
                  </p:cNvPr>
                  <p:cNvSpPr/>
                  <p:nvPr/>
                </p:nvSpPr>
                <p:spPr>
                  <a:xfrm>
                    <a:off x="9891475" y="4464429"/>
                    <a:ext cx="190" cy="9525"/>
                  </a:xfrm>
                  <a:custGeom>
                    <a:avLst/>
                    <a:gdLst>
                      <a:gd name="connsiteX0" fmla="*/ 191 w 190"/>
                      <a:gd name="connsiteY0" fmla="*/ 0 h 9525"/>
                      <a:gd name="connsiteX1" fmla="*/ 0 w 190"/>
                      <a:gd name="connsiteY1" fmla="*/ 0 h 9525"/>
                      <a:gd name="connsiteX2" fmla="*/ 191 w 190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0" h="9525">
                        <a:moveTo>
                          <a:pt x="191" y="0"/>
                        </a:moveTo>
                        <a:cubicBezTo>
                          <a:pt x="191" y="0"/>
                          <a:pt x="0" y="0"/>
                          <a:pt x="0" y="0"/>
                        </a:cubicBezTo>
                        <a:cubicBezTo>
                          <a:pt x="0" y="0"/>
                          <a:pt x="95" y="0"/>
                          <a:pt x="19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68" name="Полилиния: фигура 167">
                    <a:extLst>
                      <a:ext uri="{FF2B5EF4-FFF2-40B4-BE49-F238E27FC236}">
                        <a16:creationId xmlns:a16="http://schemas.microsoft.com/office/drawing/2014/main" id="{AF74E10D-5172-48EC-1148-4B2B237F54DA}"/>
                      </a:ext>
                    </a:extLst>
                  </p:cNvPr>
                  <p:cNvSpPr/>
                  <p:nvPr/>
                </p:nvSpPr>
                <p:spPr>
                  <a:xfrm>
                    <a:off x="9686683" y="4463869"/>
                    <a:ext cx="210793" cy="67264"/>
                  </a:xfrm>
                  <a:custGeom>
                    <a:avLst/>
                    <a:gdLst>
                      <a:gd name="connsiteX0" fmla="*/ 205459 w 210793"/>
                      <a:gd name="connsiteY0" fmla="*/ 655 h 67264"/>
                      <a:gd name="connsiteX1" fmla="*/ 205745 w 210793"/>
                      <a:gd name="connsiteY1" fmla="*/ 655 h 67264"/>
                      <a:gd name="connsiteX2" fmla="*/ 205459 w 210793"/>
                      <a:gd name="connsiteY2" fmla="*/ 655 h 67264"/>
                      <a:gd name="connsiteX3" fmla="*/ 205364 w 210793"/>
                      <a:gd name="connsiteY3" fmla="*/ 655 h 67264"/>
                      <a:gd name="connsiteX4" fmla="*/ 205459 w 210793"/>
                      <a:gd name="connsiteY4" fmla="*/ 655 h 67264"/>
                      <a:gd name="connsiteX5" fmla="*/ 203268 w 210793"/>
                      <a:gd name="connsiteY5" fmla="*/ 369 h 67264"/>
                      <a:gd name="connsiteX6" fmla="*/ 184218 w 210793"/>
                      <a:gd name="connsiteY6" fmla="*/ 750 h 67264"/>
                      <a:gd name="connsiteX7" fmla="*/ 185171 w 210793"/>
                      <a:gd name="connsiteY7" fmla="*/ 750 h 67264"/>
                      <a:gd name="connsiteX8" fmla="*/ 183742 w 210793"/>
                      <a:gd name="connsiteY8" fmla="*/ 750 h 67264"/>
                      <a:gd name="connsiteX9" fmla="*/ 187457 w 210793"/>
                      <a:gd name="connsiteY9" fmla="*/ 750 h 67264"/>
                      <a:gd name="connsiteX10" fmla="*/ 105351 w 210793"/>
                      <a:gd name="connsiteY10" fmla="*/ 21229 h 67264"/>
                      <a:gd name="connsiteX11" fmla="*/ 23246 w 210793"/>
                      <a:gd name="connsiteY11" fmla="*/ 750 h 67264"/>
                      <a:gd name="connsiteX12" fmla="*/ 26960 w 210793"/>
                      <a:gd name="connsiteY12" fmla="*/ 750 h 67264"/>
                      <a:gd name="connsiteX13" fmla="*/ 25532 w 210793"/>
                      <a:gd name="connsiteY13" fmla="*/ 750 h 67264"/>
                      <a:gd name="connsiteX14" fmla="*/ 26484 w 210793"/>
                      <a:gd name="connsiteY14" fmla="*/ 750 h 67264"/>
                      <a:gd name="connsiteX15" fmla="*/ 7434 w 210793"/>
                      <a:gd name="connsiteY15" fmla="*/ 369 h 67264"/>
                      <a:gd name="connsiteX16" fmla="*/ 5243 w 210793"/>
                      <a:gd name="connsiteY16" fmla="*/ 655 h 67264"/>
                      <a:gd name="connsiteX17" fmla="*/ 5339 w 210793"/>
                      <a:gd name="connsiteY17" fmla="*/ 655 h 67264"/>
                      <a:gd name="connsiteX18" fmla="*/ 5243 w 210793"/>
                      <a:gd name="connsiteY18" fmla="*/ 655 h 67264"/>
                      <a:gd name="connsiteX19" fmla="*/ 4958 w 210793"/>
                      <a:gd name="connsiteY19" fmla="*/ 655 h 67264"/>
                      <a:gd name="connsiteX20" fmla="*/ 5243 w 210793"/>
                      <a:gd name="connsiteY20" fmla="*/ 655 h 67264"/>
                      <a:gd name="connsiteX21" fmla="*/ 5 w 210793"/>
                      <a:gd name="connsiteY21" fmla="*/ 8275 h 67264"/>
                      <a:gd name="connsiteX22" fmla="*/ 290 w 210793"/>
                      <a:gd name="connsiteY22" fmla="*/ 11418 h 67264"/>
                      <a:gd name="connsiteX23" fmla="*/ 22960 w 210793"/>
                      <a:gd name="connsiteY23" fmla="*/ 50852 h 67264"/>
                      <a:gd name="connsiteX24" fmla="*/ 65441 w 210793"/>
                      <a:gd name="connsiteY24" fmla="*/ 66759 h 67264"/>
                      <a:gd name="connsiteX25" fmla="*/ 67918 w 210793"/>
                      <a:gd name="connsiteY25" fmla="*/ 66282 h 67264"/>
                      <a:gd name="connsiteX26" fmla="*/ 68299 w 210793"/>
                      <a:gd name="connsiteY26" fmla="*/ 66282 h 67264"/>
                      <a:gd name="connsiteX27" fmla="*/ 68870 w 210793"/>
                      <a:gd name="connsiteY27" fmla="*/ 66187 h 67264"/>
                      <a:gd name="connsiteX28" fmla="*/ 88778 w 210793"/>
                      <a:gd name="connsiteY28" fmla="*/ 53424 h 67264"/>
                      <a:gd name="connsiteX29" fmla="*/ 97922 w 210793"/>
                      <a:gd name="connsiteY29" fmla="*/ 35231 h 67264"/>
                      <a:gd name="connsiteX30" fmla="*/ 104589 w 210793"/>
                      <a:gd name="connsiteY30" fmla="*/ 33040 h 67264"/>
                      <a:gd name="connsiteX31" fmla="*/ 104685 w 210793"/>
                      <a:gd name="connsiteY31" fmla="*/ 33040 h 67264"/>
                      <a:gd name="connsiteX32" fmla="*/ 106208 w 210793"/>
                      <a:gd name="connsiteY32" fmla="*/ 33040 h 67264"/>
                      <a:gd name="connsiteX33" fmla="*/ 106304 w 210793"/>
                      <a:gd name="connsiteY33" fmla="*/ 33040 h 67264"/>
                      <a:gd name="connsiteX34" fmla="*/ 112971 w 210793"/>
                      <a:gd name="connsiteY34" fmla="*/ 35231 h 67264"/>
                      <a:gd name="connsiteX35" fmla="*/ 122020 w 210793"/>
                      <a:gd name="connsiteY35" fmla="*/ 53424 h 67264"/>
                      <a:gd name="connsiteX36" fmla="*/ 141927 w 210793"/>
                      <a:gd name="connsiteY36" fmla="*/ 66187 h 67264"/>
                      <a:gd name="connsiteX37" fmla="*/ 142499 w 210793"/>
                      <a:gd name="connsiteY37" fmla="*/ 66282 h 67264"/>
                      <a:gd name="connsiteX38" fmla="*/ 142880 w 210793"/>
                      <a:gd name="connsiteY38" fmla="*/ 66282 h 67264"/>
                      <a:gd name="connsiteX39" fmla="*/ 145356 w 210793"/>
                      <a:gd name="connsiteY39" fmla="*/ 66759 h 67264"/>
                      <a:gd name="connsiteX40" fmla="*/ 187838 w 210793"/>
                      <a:gd name="connsiteY40" fmla="*/ 50852 h 67264"/>
                      <a:gd name="connsiteX41" fmla="*/ 210507 w 210793"/>
                      <a:gd name="connsiteY41" fmla="*/ 11418 h 67264"/>
                      <a:gd name="connsiteX42" fmla="*/ 210793 w 210793"/>
                      <a:gd name="connsiteY42" fmla="*/ 8275 h 67264"/>
                      <a:gd name="connsiteX43" fmla="*/ 205554 w 210793"/>
                      <a:gd name="connsiteY43" fmla="*/ 655 h 67264"/>
                      <a:gd name="connsiteX44" fmla="*/ 132498 w 210793"/>
                      <a:gd name="connsiteY44" fmla="*/ 56091 h 67264"/>
                      <a:gd name="connsiteX45" fmla="*/ 126783 w 210793"/>
                      <a:gd name="connsiteY45" fmla="*/ 27516 h 67264"/>
                      <a:gd name="connsiteX46" fmla="*/ 154500 w 210793"/>
                      <a:gd name="connsiteY46" fmla="*/ 12942 h 67264"/>
                      <a:gd name="connsiteX47" fmla="*/ 155643 w 210793"/>
                      <a:gd name="connsiteY47" fmla="*/ 12657 h 67264"/>
                      <a:gd name="connsiteX48" fmla="*/ 166216 w 210793"/>
                      <a:gd name="connsiteY48" fmla="*/ 10656 h 67264"/>
                      <a:gd name="connsiteX49" fmla="*/ 185742 w 210793"/>
                      <a:gd name="connsiteY49" fmla="*/ 10752 h 67264"/>
                      <a:gd name="connsiteX50" fmla="*/ 186885 w 210793"/>
                      <a:gd name="connsiteY50" fmla="*/ 10847 h 67264"/>
                      <a:gd name="connsiteX51" fmla="*/ 194315 w 210793"/>
                      <a:gd name="connsiteY51" fmla="*/ 16371 h 67264"/>
                      <a:gd name="connsiteX52" fmla="*/ 187838 w 210793"/>
                      <a:gd name="connsiteY52" fmla="*/ 41613 h 67264"/>
                      <a:gd name="connsiteX53" fmla="*/ 162025 w 210793"/>
                      <a:gd name="connsiteY53" fmla="*/ 60282 h 67264"/>
                      <a:gd name="connsiteX54" fmla="*/ 132402 w 210793"/>
                      <a:gd name="connsiteY54" fmla="*/ 55995 h 67264"/>
                      <a:gd name="connsiteX55" fmla="*/ 188504 w 210793"/>
                      <a:gd name="connsiteY55" fmla="*/ 750 h 67264"/>
                      <a:gd name="connsiteX56" fmla="*/ 188314 w 210793"/>
                      <a:gd name="connsiteY56" fmla="*/ 750 h 67264"/>
                      <a:gd name="connsiteX57" fmla="*/ 188504 w 210793"/>
                      <a:gd name="connsiteY57" fmla="*/ 750 h 67264"/>
                      <a:gd name="connsiteX58" fmla="*/ 48582 w 210793"/>
                      <a:gd name="connsiteY58" fmla="*/ 60377 h 67264"/>
                      <a:gd name="connsiteX59" fmla="*/ 22769 w 210793"/>
                      <a:gd name="connsiteY59" fmla="*/ 41708 h 67264"/>
                      <a:gd name="connsiteX60" fmla="*/ 16292 w 210793"/>
                      <a:gd name="connsiteY60" fmla="*/ 16467 h 67264"/>
                      <a:gd name="connsiteX61" fmla="*/ 23722 w 210793"/>
                      <a:gd name="connsiteY61" fmla="*/ 10942 h 67264"/>
                      <a:gd name="connsiteX62" fmla="*/ 24865 w 210793"/>
                      <a:gd name="connsiteY62" fmla="*/ 10847 h 67264"/>
                      <a:gd name="connsiteX63" fmla="*/ 44391 w 210793"/>
                      <a:gd name="connsiteY63" fmla="*/ 10752 h 67264"/>
                      <a:gd name="connsiteX64" fmla="*/ 54964 w 210793"/>
                      <a:gd name="connsiteY64" fmla="*/ 12752 h 67264"/>
                      <a:gd name="connsiteX65" fmla="*/ 56107 w 210793"/>
                      <a:gd name="connsiteY65" fmla="*/ 13038 h 67264"/>
                      <a:gd name="connsiteX66" fmla="*/ 83825 w 210793"/>
                      <a:gd name="connsiteY66" fmla="*/ 27611 h 67264"/>
                      <a:gd name="connsiteX67" fmla="*/ 78110 w 210793"/>
                      <a:gd name="connsiteY67" fmla="*/ 56186 h 67264"/>
                      <a:gd name="connsiteX68" fmla="*/ 48582 w 210793"/>
                      <a:gd name="connsiteY68" fmla="*/ 60472 h 67264"/>
                      <a:gd name="connsiteX69" fmla="*/ 22198 w 210793"/>
                      <a:gd name="connsiteY69" fmla="*/ 750 h 67264"/>
                      <a:gd name="connsiteX70" fmla="*/ 22198 w 210793"/>
                      <a:gd name="connsiteY70" fmla="*/ 750 h 67264"/>
                      <a:gd name="connsiteX71" fmla="*/ 22389 w 210793"/>
                      <a:gd name="connsiteY71" fmla="*/ 750 h 67264"/>
                      <a:gd name="connsiteX72" fmla="*/ 22293 w 210793"/>
                      <a:gd name="connsiteY72" fmla="*/ 750 h 67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</a:cxnLst>
                    <a:rect l="l" t="t" r="r" b="b"/>
                    <a:pathLst>
                      <a:path w="210793" h="67264">
                        <a:moveTo>
                          <a:pt x="205459" y="655"/>
                        </a:moveTo>
                        <a:cubicBezTo>
                          <a:pt x="205459" y="655"/>
                          <a:pt x="205650" y="655"/>
                          <a:pt x="205745" y="655"/>
                        </a:cubicBezTo>
                        <a:cubicBezTo>
                          <a:pt x="205745" y="655"/>
                          <a:pt x="205554" y="655"/>
                          <a:pt x="205459" y="655"/>
                        </a:cubicBezTo>
                        <a:cubicBezTo>
                          <a:pt x="205459" y="655"/>
                          <a:pt x="205459" y="655"/>
                          <a:pt x="205364" y="655"/>
                        </a:cubicBezTo>
                        <a:cubicBezTo>
                          <a:pt x="205364" y="655"/>
                          <a:pt x="205364" y="655"/>
                          <a:pt x="205459" y="655"/>
                        </a:cubicBezTo>
                        <a:cubicBezTo>
                          <a:pt x="204697" y="560"/>
                          <a:pt x="204030" y="465"/>
                          <a:pt x="203268" y="369"/>
                        </a:cubicBezTo>
                        <a:cubicBezTo>
                          <a:pt x="197363" y="-678"/>
                          <a:pt x="189266" y="846"/>
                          <a:pt x="184218" y="750"/>
                        </a:cubicBezTo>
                        <a:cubicBezTo>
                          <a:pt x="184599" y="750"/>
                          <a:pt x="184885" y="750"/>
                          <a:pt x="185171" y="750"/>
                        </a:cubicBezTo>
                        <a:cubicBezTo>
                          <a:pt x="184694" y="750"/>
                          <a:pt x="184218" y="750"/>
                          <a:pt x="183742" y="750"/>
                        </a:cubicBezTo>
                        <a:cubicBezTo>
                          <a:pt x="184980" y="750"/>
                          <a:pt x="186218" y="750"/>
                          <a:pt x="187457" y="750"/>
                        </a:cubicBezTo>
                        <a:cubicBezTo>
                          <a:pt x="158596" y="1703"/>
                          <a:pt x="133926" y="20086"/>
                          <a:pt x="105351" y="21229"/>
                        </a:cubicBezTo>
                        <a:cubicBezTo>
                          <a:pt x="76776" y="20086"/>
                          <a:pt x="52106" y="1703"/>
                          <a:pt x="23246" y="750"/>
                        </a:cubicBezTo>
                        <a:cubicBezTo>
                          <a:pt x="24484" y="750"/>
                          <a:pt x="25722" y="750"/>
                          <a:pt x="26960" y="750"/>
                        </a:cubicBezTo>
                        <a:cubicBezTo>
                          <a:pt x="26484" y="750"/>
                          <a:pt x="26008" y="750"/>
                          <a:pt x="25532" y="750"/>
                        </a:cubicBezTo>
                        <a:cubicBezTo>
                          <a:pt x="25817" y="750"/>
                          <a:pt x="26198" y="750"/>
                          <a:pt x="26484" y="750"/>
                        </a:cubicBezTo>
                        <a:cubicBezTo>
                          <a:pt x="21436" y="846"/>
                          <a:pt x="13340" y="-678"/>
                          <a:pt x="7434" y="369"/>
                        </a:cubicBezTo>
                        <a:cubicBezTo>
                          <a:pt x="6672" y="369"/>
                          <a:pt x="5910" y="560"/>
                          <a:pt x="5243" y="655"/>
                        </a:cubicBezTo>
                        <a:cubicBezTo>
                          <a:pt x="5243" y="655"/>
                          <a:pt x="5243" y="655"/>
                          <a:pt x="5339" y="655"/>
                        </a:cubicBezTo>
                        <a:cubicBezTo>
                          <a:pt x="5339" y="655"/>
                          <a:pt x="5339" y="655"/>
                          <a:pt x="5243" y="655"/>
                        </a:cubicBezTo>
                        <a:cubicBezTo>
                          <a:pt x="5243" y="655"/>
                          <a:pt x="5053" y="655"/>
                          <a:pt x="4958" y="655"/>
                        </a:cubicBezTo>
                        <a:cubicBezTo>
                          <a:pt x="4958" y="655"/>
                          <a:pt x="5148" y="655"/>
                          <a:pt x="5243" y="655"/>
                        </a:cubicBezTo>
                        <a:cubicBezTo>
                          <a:pt x="1243" y="1322"/>
                          <a:pt x="-90" y="4275"/>
                          <a:pt x="5" y="8275"/>
                        </a:cubicBezTo>
                        <a:cubicBezTo>
                          <a:pt x="5" y="9228"/>
                          <a:pt x="5" y="10275"/>
                          <a:pt x="290" y="11418"/>
                        </a:cubicBezTo>
                        <a:cubicBezTo>
                          <a:pt x="3053" y="26468"/>
                          <a:pt x="12292" y="40565"/>
                          <a:pt x="22960" y="50852"/>
                        </a:cubicBezTo>
                        <a:cubicBezTo>
                          <a:pt x="34390" y="61806"/>
                          <a:pt x="49630" y="69330"/>
                          <a:pt x="65441" y="66759"/>
                        </a:cubicBezTo>
                        <a:cubicBezTo>
                          <a:pt x="66299" y="66663"/>
                          <a:pt x="67061" y="66473"/>
                          <a:pt x="67918" y="66282"/>
                        </a:cubicBezTo>
                        <a:cubicBezTo>
                          <a:pt x="68013" y="66282"/>
                          <a:pt x="68108" y="66282"/>
                          <a:pt x="68299" y="66282"/>
                        </a:cubicBezTo>
                        <a:cubicBezTo>
                          <a:pt x="68489" y="66282"/>
                          <a:pt x="68680" y="66282"/>
                          <a:pt x="68870" y="66187"/>
                        </a:cubicBezTo>
                        <a:cubicBezTo>
                          <a:pt x="76586" y="64377"/>
                          <a:pt x="83634" y="60186"/>
                          <a:pt x="88778" y="53424"/>
                        </a:cubicBezTo>
                        <a:cubicBezTo>
                          <a:pt x="92397" y="48566"/>
                          <a:pt x="93350" y="38850"/>
                          <a:pt x="97922" y="35231"/>
                        </a:cubicBezTo>
                        <a:cubicBezTo>
                          <a:pt x="99541" y="33897"/>
                          <a:pt x="102017" y="33135"/>
                          <a:pt x="104589" y="33040"/>
                        </a:cubicBezTo>
                        <a:cubicBezTo>
                          <a:pt x="104589" y="33040"/>
                          <a:pt x="104589" y="33040"/>
                          <a:pt x="104685" y="33040"/>
                        </a:cubicBezTo>
                        <a:lnTo>
                          <a:pt x="106208" y="33040"/>
                        </a:lnTo>
                        <a:cubicBezTo>
                          <a:pt x="106208" y="33040"/>
                          <a:pt x="106208" y="33040"/>
                          <a:pt x="106304" y="33040"/>
                        </a:cubicBezTo>
                        <a:cubicBezTo>
                          <a:pt x="108875" y="33135"/>
                          <a:pt x="111352" y="33897"/>
                          <a:pt x="112971" y="35231"/>
                        </a:cubicBezTo>
                        <a:cubicBezTo>
                          <a:pt x="117543" y="38850"/>
                          <a:pt x="118400" y="48661"/>
                          <a:pt x="122020" y="53424"/>
                        </a:cubicBezTo>
                        <a:cubicBezTo>
                          <a:pt x="127068" y="60186"/>
                          <a:pt x="134212" y="64377"/>
                          <a:pt x="141927" y="66187"/>
                        </a:cubicBezTo>
                        <a:cubicBezTo>
                          <a:pt x="142118" y="66187"/>
                          <a:pt x="142308" y="66187"/>
                          <a:pt x="142499" y="66282"/>
                        </a:cubicBezTo>
                        <a:cubicBezTo>
                          <a:pt x="142594" y="66282"/>
                          <a:pt x="142689" y="66282"/>
                          <a:pt x="142880" y="66282"/>
                        </a:cubicBezTo>
                        <a:cubicBezTo>
                          <a:pt x="143642" y="66473"/>
                          <a:pt x="144499" y="66568"/>
                          <a:pt x="145356" y="66759"/>
                        </a:cubicBezTo>
                        <a:cubicBezTo>
                          <a:pt x="161168" y="69330"/>
                          <a:pt x="176503" y="61806"/>
                          <a:pt x="187838" y="50852"/>
                        </a:cubicBezTo>
                        <a:cubicBezTo>
                          <a:pt x="198506" y="40565"/>
                          <a:pt x="207745" y="26468"/>
                          <a:pt x="210507" y="11418"/>
                        </a:cubicBezTo>
                        <a:cubicBezTo>
                          <a:pt x="210698" y="10275"/>
                          <a:pt x="210793" y="9228"/>
                          <a:pt x="210793" y="8275"/>
                        </a:cubicBezTo>
                        <a:cubicBezTo>
                          <a:pt x="210793" y="4370"/>
                          <a:pt x="209460" y="1417"/>
                          <a:pt x="205554" y="655"/>
                        </a:cubicBezTo>
                        <a:close/>
                        <a:moveTo>
                          <a:pt x="132498" y="56091"/>
                        </a:moveTo>
                        <a:cubicBezTo>
                          <a:pt x="123449" y="49137"/>
                          <a:pt x="119925" y="37136"/>
                          <a:pt x="126783" y="27516"/>
                        </a:cubicBezTo>
                        <a:cubicBezTo>
                          <a:pt x="133069" y="19324"/>
                          <a:pt x="145261" y="15133"/>
                          <a:pt x="154500" y="12942"/>
                        </a:cubicBezTo>
                        <a:cubicBezTo>
                          <a:pt x="154596" y="12942"/>
                          <a:pt x="154977" y="12847"/>
                          <a:pt x="155643" y="12657"/>
                        </a:cubicBezTo>
                        <a:cubicBezTo>
                          <a:pt x="158310" y="12085"/>
                          <a:pt x="162025" y="11323"/>
                          <a:pt x="166216" y="10656"/>
                        </a:cubicBezTo>
                        <a:cubicBezTo>
                          <a:pt x="172883" y="10085"/>
                          <a:pt x="179551" y="10180"/>
                          <a:pt x="185742" y="10752"/>
                        </a:cubicBezTo>
                        <a:cubicBezTo>
                          <a:pt x="186123" y="10752"/>
                          <a:pt x="186504" y="10752"/>
                          <a:pt x="186885" y="10847"/>
                        </a:cubicBezTo>
                        <a:cubicBezTo>
                          <a:pt x="190124" y="11895"/>
                          <a:pt x="192791" y="13609"/>
                          <a:pt x="194315" y="16371"/>
                        </a:cubicBezTo>
                        <a:cubicBezTo>
                          <a:pt x="197077" y="23706"/>
                          <a:pt x="191648" y="36279"/>
                          <a:pt x="187838" y="41613"/>
                        </a:cubicBezTo>
                        <a:cubicBezTo>
                          <a:pt x="181551" y="50280"/>
                          <a:pt x="172312" y="57234"/>
                          <a:pt x="162025" y="60282"/>
                        </a:cubicBezTo>
                        <a:cubicBezTo>
                          <a:pt x="152214" y="62853"/>
                          <a:pt x="140594" y="61806"/>
                          <a:pt x="132402" y="55995"/>
                        </a:cubicBezTo>
                        <a:close/>
                        <a:moveTo>
                          <a:pt x="188504" y="750"/>
                        </a:moveTo>
                        <a:lnTo>
                          <a:pt x="188314" y="750"/>
                        </a:lnTo>
                        <a:lnTo>
                          <a:pt x="188504" y="750"/>
                        </a:lnTo>
                        <a:close/>
                        <a:moveTo>
                          <a:pt x="48582" y="60377"/>
                        </a:moveTo>
                        <a:cubicBezTo>
                          <a:pt x="38390" y="57329"/>
                          <a:pt x="29056" y="50280"/>
                          <a:pt x="22769" y="41708"/>
                        </a:cubicBezTo>
                        <a:cubicBezTo>
                          <a:pt x="18960" y="36374"/>
                          <a:pt x="13530" y="23896"/>
                          <a:pt x="16292" y="16467"/>
                        </a:cubicBezTo>
                        <a:cubicBezTo>
                          <a:pt x="17816" y="13704"/>
                          <a:pt x="20483" y="11990"/>
                          <a:pt x="23722" y="10942"/>
                        </a:cubicBezTo>
                        <a:cubicBezTo>
                          <a:pt x="24103" y="10942"/>
                          <a:pt x="24389" y="10942"/>
                          <a:pt x="24865" y="10847"/>
                        </a:cubicBezTo>
                        <a:cubicBezTo>
                          <a:pt x="31056" y="10275"/>
                          <a:pt x="37724" y="10180"/>
                          <a:pt x="44391" y="10752"/>
                        </a:cubicBezTo>
                        <a:cubicBezTo>
                          <a:pt x="48582" y="11418"/>
                          <a:pt x="52297" y="12180"/>
                          <a:pt x="54964" y="12752"/>
                        </a:cubicBezTo>
                        <a:cubicBezTo>
                          <a:pt x="55631" y="12942"/>
                          <a:pt x="56012" y="12942"/>
                          <a:pt x="56107" y="13038"/>
                        </a:cubicBezTo>
                        <a:cubicBezTo>
                          <a:pt x="65346" y="15228"/>
                          <a:pt x="77538" y="19419"/>
                          <a:pt x="83825" y="27611"/>
                        </a:cubicBezTo>
                        <a:cubicBezTo>
                          <a:pt x="90778" y="37231"/>
                          <a:pt x="87158" y="49233"/>
                          <a:pt x="78110" y="56186"/>
                        </a:cubicBezTo>
                        <a:cubicBezTo>
                          <a:pt x="69918" y="61996"/>
                          <a:pt x="58298" y="63139"/>
                          <a:pt x="48582" y="60472"/>
                        </a:cubicBezTo>
                        <a:close/>
                        <a:moveTo>
                          <a:pt x="22198" y="750"/>
                        </a:moveTo>
                        <a:lnTo>
                          <a:pt x="22198" y="750"/>
                        </a:lnTo>
                        <a:lnTo>
                          <a:pt x="22389" y="750"/>
                        </a:lnTo>
                        <a:lnTo>
                          <a:pt x="22293" y="750"/>
                        </a:lnTo>
                        <a:close/>
                      </a:path>
                    </a:pathLst>
                  </a:custGeom>
                  <a:solidFill>
                    <a:srgbClr val="009480"/>
                  </a:solidFill>
                  <a:ln w="2381" cap="flat">
                    <a:solidFill>
                      <a:srgbClr val="261A3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69" name="Полилиния: фигура 168">
                    <a:extLst>
                      <a:ext uri="{FF2B5EF4-FFF2-40B4-BE49-F238E27FC236}">
                        <a16:creationId xmlns:a16="http://schemas.microsoft.com/office/drawing/2014/main" id="{EA407AFF-950B-BFB4-2D1D-D258E065ACBE}"/>
                      </a:ext>
                    </a:extLst>
                  </p:cNvPr>
                  <p:cNvSpPr/>
                  <p:nvPr/>
                </p:nvSpPr>
                <p:spPr>
                  <a:xfrm>
                    <a:off x="9892903" y="4464715"/>
                    <a:ext cx="285" cy="9525"/>
                  </a:xfrm>
                  <a:custGeom>
                    <a:avLst/>
                    <a:gdLst>
                      <a:gd name="connsiteX0" fmla="*/ 0 w 285"/>
                      <a:gd name="connsiteY0" fmla="*/ 0 h 9525"/>
                      <a:gd name="connsiteX1" fmla="*/ 286 w 285"/>
                      <a:gd name="connsiteY1" fmla="*/ 0 h 9525"/>
                      <a:gd name="connsiteX2" fmla="*/ 0 w 285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85" h="9525">
                        <a:moveTo>
                          <a:pt x="0" y="0"/>
                        </a:moveTo>
                        <a:cubicBezTo>
                          <a:pt x="0" y="0"/>
                          <a:pt x="286" y="0"/>
                          <a:pt x="286" y="0"/>
                        </a:cubicBezTo>
                        <a:cubicBezTo>
                          <a:pt x="286" y="0"/>
                          <a:pt x="95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70" name="Полилиния: фигура 169">
                    <a:extLst>
                      <a:ext uri="{FF2B5EF4-FFF2-40B4-BE49-F238E27FC236}">
                        <a16:creationId xmlns:a16="http://schemas.microsoft.com/office/drawing/2014/main" id="{F47AAFD1-C8D8-079D-F299-3FD35698C40B}"/>
                      </a:ext>
                    </a:extLst>
                  </p:cNvPr>
                  <p:cNvSpPr/>
                  <p:nvPr/>
                </p:nvSpPr>
                <p:spPr>
                  <a:xfrm>
                    <a:off x="9893285" y="4464715"/>
                    <a:ext cx="9525" cy="9525"/>
                  </a:xfrm>
                  <a:custGeom>
                    <a:avLst/>
                    <a:gdLst>
                      <a:gd name="connsiteX0" fmla="*/ 0 w 9525"/>
                      <a:gd name="connsiteY0" fmla="*/ 0 h 9525"/>
                      <a:gd name="connsiteX1" fmla="*/ 0 w 9525"/>
                      <a:gd name="connsiteY1" fmla="*/ 0 h 9525"/>
                      <a:gd name="connsiteX2" fmla="*/ 0 w 9525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525" h="9525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71" name="Полилиния: фигура 170">
                    <a:extLst>
                      <a:ext uri="{FF2B5EF4-FFF2-40B4-BE49-F238E27FC236}">
                        <a16:creationId xmlns:a16="http://schemas.microsoft.com/office/drawing/2014/main" id="{F681A596-64D4-0B9E-A040-15E8BBE535CC}"/>
                      </a:ext>
                    </a:extLst>
                  </p:cNvPr>
                  <p:cNvSpPr/>
                  <p:nvPr/>
                </p:nvSpPr>
                <p:spPr>
                  <a:xfrm>
                    <a:off x="9740715" y="4476302"/>
                    <a:ext cx="2218" cy="515"/>
                  </a:xfrm>
                  <a:custGeom>
                    <a:avLst/>
                    <a:gdLst>
                      <a:gd name="connsiteX0" fmla="*/ 2170 w 2218"/>
                      <a:gd name="connsiteY0" fmla="*/ 509 h 515"/>
                      <a:gd name="connsiteX1" fmla="*/ 1027 w 2218"/>
                      <a:gd name="connsiteY1" fmla="*/ 223 h 515"/>
                      <a:gd name="connsiteX2" fmla="*/ 2170 w 2218"/>
                      <a:gd name="connsiteY2" fmla="*/ 509 h 5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218" h="515">
                        <a:moveTo>
                          <a:pt x="2170" y="509"/>
                        </a:moveTo>
                        <a:cubicBezTo>
                          <a:pt x="2170" y="509"/>
                          <a:pt x="1408" y="319"/>
                          <a:pt x="1027" y="223"/>
                        </a:cubicBezTo>
                        <a:cubicBezTo>
                          <a:pt x="-2021" y="-443"/>
                          <a:pt x="2742" y="604"/>
                          <a:pt x="2170" y="50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72" name="Полилиния: фигура 171">
                    <a:extLst>
                      <a:ext uri="{FF2B5EF4-FFF2-40B4-BE49-F238E27FC236}">
                        <a16:creationId xmlns:a16="http://schemas.microsoft.com/office/drawing/2014/main" id="{310EE41C-2E68-52A9-85C6-CCEEEDBD46E4}"/>
                      </a:ext>
                    </a:extLst>
                  </p:cNvPr>
                  <p:cNvSpPr/>
                  <p:nvPr/>
                </p:nvSpPr>
                <p:spPr>
                  <a:xfrm>
                    <a:off x="9691259" y="4464619"/>
                    <a:ext cx="9525" cy="9525"/>
                  </a:xfrm>
                  <a:custGeom>
                    <a:avLst/>
                    <a:gdLst>
                      <a:gd name="connsiteX0" fmla="*/ 0 w 9525"/>
                      <a:gd name="connsiteY0" fmla="*/ 0 h 9525"/>
                      <a:gd name="connsiteX1" fmla="*/ 0 w 9525"/>
                      <a:gd name="connsiteY1" fmla="*/ 0 h 9525"/>
                      <a:gd name="connsiteX2" fmla="*/ 0 w 9525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525" h="9525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73" name="Полилиния: фигура 172">
                    <a:extLst>
                      <a:ext uri="{FF2B5EF4-FFF2-40B4-BE49-F238E27FC236}">
                        <a16:creationId xmlns:a16="http://schemas.microsoft.com/office/drawing/2014/main" id="{E4F23E10-5C4E-1A8D-89B3-484E81D87403}"/>
                      </a:ext>
                    </a:extLst>
                  </p:cNvPr>
                  <p:cNvSpPr/>
                  <p:nvPr/>
                </p:nvSpPr>
                <p:spPr>
                  <a:xfrm>
                    <a:off x="9691259" y="4464619"/>
                    <a:ext cx="190" cy="9525"/>
                  </a:xfrm>
                  <a:custGeom>
                    <a:avLst/>
                    <a:gdLst>
                      <a:gd name="connsiteX0" fmla="*/ 190 w 190"/>
                      <a:gd name="connsiteY0" fmla="*/ 0 h 9525"/>
                      <a:gd name="connsiteX1" fmla="*/ 0 w 190"/>
                      <a:gd name="connsiteY1" fmla="*/ 0 h 9525"/>
                      <a:gd name="connsiteX2" fmla="*/ 190 w 190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0" h="9525">
                        <a:moveTo>
                          <a:pt x="190" y="0"/>
                        </a:moveTo>
                        <a:cubicBezTo>
                          <a:pt x="190" y="0"/>
                          <a:pt x="95" y="0"/>
                          <a:pt x="0" y="0"/>
                        </a:cubicBezTo>
                        <a:cubicBezTo>
                          <a:pt x="0" y="0"/>
                          <a:pt x="95" y="0"/>
                          <a:pt x="190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74" name="Полилиния: фигура 173">
                    <a:extLst>
                      <a:ext uri="{FF2B5EF4-FFF2-40B4-BE49-F238E27FC236}">
                        <a16:creationId xmlns:a16="http://schemas.microsoft.com/office/drawing/2014/main" id="{EBF3CDFC-E7C3-A6D5-251D-63E412097A40}"/>
                      </a:ext>
                    </a:extLst>
                  </p:cNvPr>
                  <p:cNvSpPr/>
                  <p:nvPr/>
                </p:nvSpPr>
                <p:spPr>
                  <a:xfrm>
                    <a:off x="9691450" y="4464524"/>
                    <a:ext cx="285" cy="9525"/>
                  </a:xfrm>
                  <a:custGeom>
                    <a:avLst/>
                    <a:gdLst>
                      <a:gd name="connsiteX0" fmla="*/ 286 w 285"/>
                      <a:gd name="connsiteY0" fmla="*/ 0 h 9525"/>
                      <a:gd name="connsiteX1" fmla="*/ 0 w 285"/>
                      <a:gd name="connsiteY1" fmla="*/ 0 h 9525"/>
                      <a:gd name="connsiteX2" fmla="*/ 286 w 285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85" h="9525">
                        <a:moveTo>
                          <a:pt x="286" y="0"/>
                        </a:moveTo>
                        <a:cubicBezTo>
                          <a:pt x="286" y="0"/>
                          <a:pt x="95" y="0"/>
                          <a:pt x="0" y="0"/>
                        </a:cubicBezTo>
                        <a:cubicBezTo>
                          <a:pt x="0" y="0"/>
                          <a:pt x="191" y="0"/>
                          <a:pt x="286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75" name="Полилиния: фигура 174">
                    <a:extLst>
                      <a:ext uri="{FF2B5EF4-FFF2-40B4-BE49-F238E27FC236}">
                        <a16:creationId xmlns:a16="http://schemas.microsoft.com/office/drawing/2014/main" id="{D8531954-9E14-1F64-71E6-5FCF0620F997}"/>
                      </a:ext>
                    </a:extLst>
                  </p:cNvPr>
                  <p:cNvSpPr/>
                  <p:nvPr/>
                </p:nvSpPr>
                <p:spPr>
                  <a:xfrm>
                    <a:off x="9690878" y="4464715"/>
                    <a:ext cx="285" cy="9525"/>
                  </a:xfrm>
                  <a:custGeom>
                    <a:avLst/>
                    <a:gdLst>
                      <a:gd name="connsiteX0" fmla="*/ 286 w 285"/>
                      <a:gd name="connsiteY0" fmla="*/ 0 h 9525"/>
                      <a:gd name="connsiteX1" fmla="*/ 0 w 285"/>
                      <a:gd name="connsiteY1" fmla="*/ 0 h 9525"/>
                      <a:gd name="connsiteX2" fmla="*/ 286 w 285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85" h="9525">
                        <a:moveTo>
                          <a:pt x="286" y="0"/>
                        </a:moveTo>
                        <a:cubicBezTo>
                          <a:pt x="286" y="0"/>
                          <a:pt x="95" y="0"/>
                          <a:pt x="0" y="0"/>
                        </a:cubicBezTo>
                        <a:cubicBezTo>
                          <a:pt x="0" y="0"/>
                          <a:pt x="190" y="0"/>
                          <a:pt x="286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76" name="Полилиния: фигура 175">
                    <a:extLst>
                      <a:ext uri="{FF2B5EF4-FFF2-40B4-BE49-F238E27FC236}">
                        <a16:creationId xmlns:a16="http://schemas.microsoft.com/office/drawing/2014/main" id="{FC91F173-3B24-042D-0B26-DAF67B1F91EF}"/>
                      </a:ext>
                    </a:extLst>
                  </p:cNvPr>
                  <p:cNvSpPr/>
                  <p:nvPr/>
                </p:nvSpPr>
                <p:spPr>
                  <a:xfrm>
                    <a:off x="9692688" y="4464429"/>
                    <a:ext cx="9525" cy="9525"/>
                  </a:xfrm>
                  <a:custGeom>
                    <a:avLst/>
                    <a:gdLst>
                      <a:gd name="connsiteX0" fmla="*/ 0 w 9525"/>
                      <a:gd name="connsiteY0" fmla="*/ 0 h 9525"/>
                      <a:gd name="connsiteX1" fmla="*/ 0 w 9525"/>
                      <a:gd name="connsiteY1" fmla="*/ 0 h 9525"/>
                      <a:gd name="connsiteX2" fmla="*/ 0 w 9525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525" h="9525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77" name="Полилиния: фигура 176">
                    <a:extLst>
                      <a:ext uri="{FF2B5EF4-FFF2-40B4-BE49-F238E27FC236}">
                        <a16:creationId xmlns:a16="http://schemas.microsoft.com/office/drawing/2014/main" id="{1A0FF0A2-1D21-5F0C-995E-6E9E5A112D78}"/>
                      </a:ext>
                    </a:extLst>
                  </p:cNvPr>
                  <p:cNvSpPr/>
                  <p:nvPr/>
                </p:nvSpPr>
                <p:spPr>
                  <a:xfrm>
                    <a:off x="9841230" y="4476342"/>
                    <a:ext cx="2218" cy="476"/>
                  </a:xfrm>
                  <a:custGeom>
                    <a:avLst/>
                    <a:gdLst>
                      <a:gd name="connsiteX0" fmla="*/ 1191 w 2218"/>
                      <a:gd name="connsiteY0" fmla="*/ 184 h 476"/>
                      <a:gd name="connsiteX1" fmla="*/ 48 w 2218"/>
                      <a:gd name="connsiteY1" fmla="*/ 470 h 476"/>
                      <a:gd name="connsiteX2" fmla="*/ 1191 w 2218"/>
                      <a:gd name="connsiteY2" fmla="*/ 184 h 4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218" h="476">
                        <a:moveTo>
                          <a:pt x="1191" y="184"/>
                        </a:moveTo>
                        <a:cubicBezTo>
                          <a:pt x="1191" y="184"/>
                          <a:pt x="429" y="374"/>
                          <a:pt x="48" y="470"/>
                        </a:cubicBezTo>
                        <a:cubicBezTo>
                          <a:pt x="-523" y="565"/>
                          <a:pt x="4239" y="-388"/>
                          <a:pt x="1191" y="18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78" name="Полилиния: фигура 177">
                    <a:extLst>
                      <a:ext uri="{FF2B5EF4-FFF2-40B4-BE49-F238E27FC236}">
                        <a16:creationId xmlns:a16="http://schemas.microsoft.com/office/drawing/2014/main" id="{AAB16CFB-8ECD-1502-DA93-E3AB6DF8499F}"/>
                      </a:ext>
                    </a:extLst>
                  </p:cNvPr>
                  <p:cNvSpPr/>
                  <p:nvPr/>
                </p:nvSpPr>
                <p:spPr>
                  <a:xfrm>
                    <a:off x="9692497" y="4464429"/>
                    <a:ext cx="190" cy="9525"/>
                  </a:xfrm>
                  <a:custGeom>
                    <a:avLst/>
                    <a:gdLst>
                      <a:gd name="connsiteX0" fmla="*/ 0 w 190"/>
                      <a:gd name="connsiteY0" fmla="*/ 0 h 9525"/>
                      <a:gd name="connsiteX1" fmla="*/ 191 w 190"/>
                      <a:gd name="connsiteY1" fmla="*/ 0 h 9525"/>
                      <a:gd name="connsiteX2" fmla="*/ 0 w 190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0" h="9525">
                        <a:moveTo>
                          <a:pt x="0" y="0"/>
                        </a:moveTo>
                        <a:cubicBezTo>
                          <a:pt x="0" y="0"/>
                          <a:pt x="191" y="0"/>
                          <a:pt x="191" y="0"/>
                        </a:cubicBezTo>
                        <a:cubicBezTo>
                          <a:pt x="191" y="0"/>
                          <a:pt x="95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79" name="Полилиния: фигура 178">
                    <a:extLst>
                      <a:ext uri="{FF2B5EF4-FFF2-40B4-BE49-F238E27FC236}">
                        <a16:creationId xmlns:a16="http://schemas.microsoft.com/office/drawing/2014/main" id="{81E97BBF-B81A-66A4-D424-4551F96B4FAA}"/>
                      </a:ext>
                    </a:extLst>
                  </p:cNvPr>
                  <p:cNvSpPr/>
                  <p:nvPr/>
                </p:nvSpPr>
                <p:spPr>
                  <a:xfrm>
                    <a:off x="9692116" y="4464524"/>
                    <a:ext cx="381" cy="9525"/>
                  </a:xfrm>
                  <a:custGeom>
                    <a:avLst/>
                    <a:gdLst>
                      <a:gd name="connsiteX0" fmla="*/ 0 w 381"/>
                      <a:gd name="connsiteY0" fmla="*/ 0 h 9525"/>
                      <a:gd name="connsiteX1" fmla="*/ 381 w 381"/>
                      <a:gd name="connsiteY1" fmla="*/ 0 h 9525"/>
                      <a:gd name="connsiteX2" fmla="*/ 0 w 381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81" h="9525">
                        <a:moveTo>
                          <a:pt x="0" y="0"/>
                        </a:moveTo>
                        <a:cubicBezTo>
                          <a:pt x="0" y="0"/>
                          <a:pt x="286" y="0"/>
                          <a:pt x="381" y="0"/>
                        </a:cubicBezTo>
                        <a:cubicBezTo>
                          <a:pt x="286" y="0"/>
                          <a:pt x="191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80" name="Полилиния: фигура 179">
                    <a:extLst>
                      <a:ext uri="{FF2B5EF4-FFF2-40B4-BE49-F238E27FC236}">
                        <a16:creationId xmlns:a16="http://schemas.microsoft.com/office/drawing/2014/main" id="{1E75631C-48E7-79F3-DF95-E559ABDBF02A}"/>
                      </a:ext>
                    </a:extLst>
                  </p:cNvPr>
                  <p:cNvSpPr/>
                  <p:nvPr/>
                </p:nvSpPr>
                <p:spPr>
                  <a:xfrm>
                    <a:off x="9690783" y="4464715"/>
                    <a:ext cx="9525" cy="9525"/>
                  </a:xfrm>
                  <a:custGeom>
                    <a:avLst/>
                    <a:gdLst>
                      <a:gd name="connsiteX0" fmla="*/ 0 w 9525"/>
                      <a:gd name="connsiteY0" fmla="*/ 0 h 9525"/>
                      <a:gd name="connsiteX1" fmla="*/ 0 w 9525"/>
                      <a:gd name="connsiteY1" fmla="*/ 0 h 9525"/>
                      <a:gd name="connsiteX2" fmla="*/ 0 w 9525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525" h="9525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304" name="Группа 303">
            <a:extLst>
              <a:ext uri="{FF2B5EF4-FFF2-40B4-BE49-F238E27FC236}">
                <a16:creationId xmlns:a16="http://schemas.microsoft.com/office/drawing/2014/main" id="{C2DEF6E3-9E3D-539B-3900-E7364B57B125}"/>
              </a:ext>
            </a:extLst>
          </p:cNvPr>
          <p:cNvGrpSpPr/>
          <p:nvPr/>
        </p:nvGrpSpPr>
        <p:grpSpPr>
          <a:xfrm>
            <a:off x="1840916" y="4406536"/>
            <a:ext cx="118975" cy="112126"/>
            <a:chOff x="1840916" y="4406536"/>
            <a:chExt cx="118975" cy="112126"/>
          </a:xfrm>
        </p:grpSpPr>
        <p:sp>
          <p:nvSpPr>
            <p:cNvPr id="284" name="Полилиния: фигура 283">
              <a:extLst>
                <a:ext uri="{FF2B5EF4-FFF2-40B4-BE49-F238E27FC236}">
                  <a16:creationId xmlns:a16="http://schemas.microsoft.com/office/drawing/2014/main" id="{79A6710F-7E4E-61B5-6B3A-5956530DC0D5}"/>
                </a:ext>
              </a:extLst>
            </p:cNvPr>
            <p:cNvSpPr/>
            <p:nvPr/>
          </p:nvSpPr>
          <p:spPr>
            <a:xfrm rot="913673">
              <a:off x="1858447" y="4421583"/>
              <a:ext cx="15464" cy="21291"/>
            </a:xfrm>
            <a:custGeom>
              <a:avLst/>
              <a:gdLst>
                <a:gd name="connsiteX0" fmla="*/ 34304 w 36043"/>
                <a:gd name="connsiteY0" fmla="*/ 19694 h 49623"/>
                <a:gd name="connsiteX1" fmla="*/ 25744 w 36043"/>
                <a:gd name="connsiteY1" fmla="*/ 49096 h 49623"/>
                <a:gd name="connsiteX2" fmla="*/ 1739 w 36043"/>
                <a:gd name="connsiteY2" fmla="*/ 29929 h 49623"/>
                <a:gd name="connsiteX3" fmla="*/ 10299 w 36043"/>
                <a:gd name="connsiteY3" fmla="*/ 528 h 49623"/>
                <a:gd name="connsiteX4" fmla="*/ 34304 w 36043"/>
                <a:gd name="connsiteY4" fmla="*/ 19694 h 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43" h="49623">
                  <a:moveTo>
                    <a:pt x="34304" y="19694"/>
                  </a:moveTo>
                  <a:cubicBezTo>
                    <a:pt x="38584" y="33092"/>
                    <a:pt x="34676" y="46304"/>
                    <a:pt x="25744" y="49096"/>
                  </a:cubicBezTo>
                  <a:cubicBezTo>
                    <a:pt x="16812" y="51887"/>
                    <a:pt x="6019" y="43327"/>
                    <a:pt x="1739" y="29929"/>
                  </a:cubicBezTo>
                  <a:cubicBezTo>
                    <a:pt x="-2541" y="16531"/>
                    <a:pt x="1367" y="3319"/>
                    <a:pt x="10299" y="528"/>
                  </a:cubicBezTo>
                  <a:cubicBezTo>
                    <a:pt x="19231" y="-2264"/>
                    <a:pt x="30024" y="6296"/>
                    <a:pt x="34304" y="19694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5" name="Полилиния: фигура 284">
              <a:extLst>
                <a:ext uri="{FF2B5EF4-FFF2-40B4-BE49-F238E27FC236}">
                  <a16:creationId xmlns:a16="http://schemas.microsoft.com/office/drawing/2014/main" id="{EB273FC3-A118-7E09-BE8E-EEA18B8398F0}"/>
                </a:ext>
              </a:extLst>
            </p:cNvPr>
            <p:cNvSpPr/>
            <p:nvPr/>
          </p:nvSpPr>
          <p:spPr>
            <a:xfrm rot="913673">
              <a:off x="1926449" y="4424836"/>
              <a:ext cx="15464" cy="21291"/>
            </a:xfrm>
            <a:custGeom>
              <a:avLst/>
              <a:gdLst>
                <a:gd name="connsiteX0" fmla="*/ 34304 w 36043"/>
                <a:gd name="connsiteY0" fmla="*/ 19694 h 49623"/>
                <a:gd name="connsiteX1" fmla="*/ 25744 w 36043"/>
                <a:gd name="connsiteY1" fmla="*/ 49096 h 49623"/>
                <a:gd name="connsiteX2" fmla="*/ 1739 w 36043"/>
                <a:gd name="connsiteY2" fmla="*/ 29929 h 49623"/>
                <a:gd name="connsiteX3" fmla="*/ 10299 w 36043"/>
                <a:gd name="connsiteY3" fmla="*/ 528 h 49623"/>
                <a:gd name="connsiteX4" fmla="*/ 34304 w 36043"/>
                <a:gd name="connsiteY4" fmla="*/ 19694 h 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43" h="49623">
                  <a:moveTo>
                    <a:pt x="34304" y="19694"/>
                  </a:moveTo>
                  <a:cubicBezTo>
                    <a:pt x="38584" y="33092"/>
                    <a:pt x="34676" y="46304"/>
                    <a:pt x="25744" y="49096"/>
                  </a:cubicBezTo>
                  <a:cubicBezTo>
                    <a:pt x="16812" y="51887"/>
                    <a:pt x="6019" y="43327"/>
                    <a:pt x="1739" y="29929"/>
                  </a:cubicBezTo>
                  <a:cubicBezTo>
                    <a:pt x="-2541" y="16531"/>
                    <a:pt x="1367" y="3319"/>
                    <a:pt x="10299" y="528"/>
                  </a:cubicBezTo>
                  <a:cubicBezTo>
                    <a:pt x="19231" y="-2264"/>
                    <a:pt x="30024" y="6296"/>
                    <a:pt x="34304" y="19694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6" name="Полилиния: фигура 285">
              <a:extLst>
                <a:ext uri="{FF2B5EF4-FFF2-40B4-BE49-F238E27FC236}">
                  <a16:creationId xmlns:a16="http://schemas.microsoft.com/office/drawing/2014/main" id="{01B4CE96-A2DF-525B-1FB0-5A24B8B153C7}"/>
                </a:ext>
              </a:extLst>
            </p:cNvPr>
            <p:cNvSpPr/>
            <p:nvPr/>
          </p:nvSpPr>
          <p:spPr>
            <a:xfrm rot="679233">
              <a:off x="1840916" y="4406536"/>
              <a:ext cx="36487" cy="10659"/>
            </a:xfrm>
            <a:custGeom>
              <a:avLst/>
              <a:gdLst>
                <a:gd name="connsiteX0" fmla="*/ 0 w 85040"/>
                <a:gd name="connsiteY0" fmla="*/ 24843 h 24843"/>
                <a:gd name="connsiteX1" fmla="*/ 85041 w 85040"/>
                <a:gd name="connsiteY1" fmla="*/ 5490 h 24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040" h="24843">
                  <a:moveTo>
                    <a:pt x="0" y="24843"/>
                  </a:moveTo>
                  <a:cubicBezTo>
                    <a:pt x="0" y="24843"/>
                    <a:pt x="46149" y="-14049"/>
                    <a:pt x="85041" y="5490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7" name="Полилиния: фигура 286">
              <a:extLst>
                <a:ext uri="{FF2B5EF4-FFF2-40B4-BE49-F238E27FC236}">
                  <a16:creationId xmlns:a16="http://schemas.microsoft.com/office/drawing/2014/main" id="{33AA3476-7ADD-1737-B68A-AE4C6C577A4F}"/>
                </a:ext>
              </a:extLst>
            </p:cNvPr>
            <p:cNvSpPr/>
            <p:nvPr/>
          </p:nvSpPr>
          <p:spPr>
            <a:xfrm rot="679233">
              <a:off x="1920291" y="4409740"/>
              <a:ext cx="39600" cy="8775"/>
            </a:xfrm>
            <a:custGeom>
              <a:avLst/>
              <a:gdLst>
                <a:gd name="connsiteX0" fmla="*/ 0 w 92297"/>
                <a:gd name="connsiteY0" fmla="*/ 13194 h 20451"/>
                <a:gd name="connsiteX1" fmla="*/ 92298 w 92297"/>
                <a:gd name="connsiteY1" fmla="*/ 20451 h 2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97" h="20451">
                  <a:moveTo>
                    <a:pt x="0" y="13194"/>
                  </a:moveTo>
                  <a:cubicBezTo>
                    <a:pt x="0" y="13194"/>
                    <a:pt x="53406" y="-20860"/>
                    <a:pt x="92298" y="20451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8" name="Полилиния: фигура 287">
              <a:extLst>
                <a:ext uri="{FF2B5EF4-FFF2-40B4-BE49-F238E27FC236}">
                  <a16:creationId xmlns:a16="http://schemas.microsoft.com/office/drawing/2014/main" id="{94F75FFF-F629-AA6F-8F1C-4E09168E3C8F}"/>
                </a:ext>
              </a:extLst>
            </p:cNvPr>
            <p:cNvSpPr/>
            <p:nvPr/>
          </p:nvSpPr>
          <p:spPr>
            <a:xfrm rot="679233">
              <a:off x="1882071" y="4466676"/>
              <a:ext cx="36487" cy="13573"/>
            </a:xfrm>
            <a:custGeom>
              <a:avLst/>
              <a:gdLst>
                <a:gd name="connsiteX0" fmla="*/ 0 w 85040"/>
                <a:gd name="connsiteY0" fmla="*/ 0 h 31634"/>
                <a:gd name="connsiteX1" fmla="*/ 34053 w 85040"/>
                <a:gd name="connsiteY1" fmla="*/ 31634 h 31634"/>
                <a:gd name="connsiteX2" fmla="*/ 85041 w 85040"/>
                <a:gd name="connsiteY2" fmla="*/ 4838 h 3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40" h="31634">
                  <a:moveTo>
                    <a:pt x="0" y="0"/>
                  </a:moveTo>
                  <a:cubicBezTo>
                    <a:pt x="0" y="0"/>
                    <a:pt x="0" y="31634"/>
                    <a:pt x="34053" y="31634"/>
                  </a:cubicBezTo>
                  <a:cubicBezTo>
                    <a:pt x="68107" y="31634"/>
                    <a:pt x="85041" y="4838"/>
                    <a:pt x="85041" y="4838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9" name="Полилиния: фигура 288">
              <a:extLst>
                <a:ext uri="{FF2B5EF4-FFF2-40B4-BE49-F238E27FC236}">
                  <a16:creationId xmlns:a16="http://schemas.microsoft.com/office/drawing/2014/main" id="{BC02C8A3-00B8-735B-64FF-27EA205384F5}"/>
                </a:ext>
              </a:extLst>
            </p:cNvPr>
            <p:cNvSpPr/>
            <p:nvPr/>
          </p:nvSpPr>
          <p:spPr>
            <a:xfrm rot="679233">
              <a:off x="1869150" y="4503497"/>
              <a:ext cx="63633" cy="15165"/>
            </a:xfrm>
            <a:custGeom>
              <a:avLst/>
              <a:gdLst>
                <a:gd name="connsiteX0" fmla="*/ 0 w 148309"/>
                <a:gd name="connsiteY0" fmla="*/ 26796 h 35346"/>
                <a:gd name="connsiteX1" fmla="*/ 148309 w 148309"/>
                <a:gd name="connsiteY1" fmla="*/ 0 h 3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309" h="35346">
                  <a:moveTo>
                    <a:pt x="0" y="26796"/>
                  </a:moveTo>
                  <a:cubicBezTo>
                    <a:pt x="0" y="26796"/>
                    <a:pt x="77783" y="58430"/>
                    <a:pt x="148309" y="0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90" name="Группа 289">
            <a:extLst>
              <a:ext uri="{FF2B5EF4-FFF2-40B4-BE49-F238E27FC236}">
                <a16:creationId xmlns:a16="http://schemas.microsoft.com/office/drawing/2014/main" id="{7CAEFAAB-E206-E1AF-FF3E-BFD107680BAE}"/>
              </a:ext>
            </a:extLst>
          </p:cNvPr>
          <p:cNvGrpSpPr/>
          <p:nvPr/>
        </p:nvGrpSpPr>
        <p:grpSpPr>
          <a:xfrm rot="844977">
            <a:off x="2539549" y="4442453"/>
            <a:ext cx="106666" cy="108161"/>
            <a:chOff x="10806720" y="2148112"/>
            <a:chExt cx="265541" cy="269263"/>
          </a:xfrm>
        </p:grpSpPr>
        <p:sp>
          <p:nvSpPr>
            <p:cNvPr id="291" name="Полилиния: фигура 290">
              <a:extLst>
                <a:ext uri="{FF2B5EF4-FFF2-40B4-BE49-F238E27FC236}">
                  <a16:creationId xmlns:a16="http://schemas.microsoft.com/office/drawing/2014/main" id="{FF2FD383-59F6-9671-F849-AA0F0A6F7506}"/>
                </a:ext>
              </a:extLst>
            </p:cNvPr>
            <p:cNvSpPr/>
            <p:nvPr/>
          </p:nvSpPr>
          <p:spPr>
            <a:xfrm>
              <a:off x="10950935" y="2325450"/>
              <a:ext cx="56383" cy="38152"/>
            </a:xfrm>
            <a:custGeom>
              <a:avLst/>
              <a:gdLst>
                <a:gd name="connsiteX0" fmla="*/ 0 w 56383"/>
                <a:gd name="connsiteY0" fmla="*/ 0 h 38152"/>
                <a:gd name="connsiteX1" fmla="*/ 10421 w 56383"/>
                <a:gd name="connsiteY1" fmla="*/ 35542 h 38152"/>
                <a:gd name="connsiteX2" fmla="*/ 56384 w 56383"/>
                <a:gd name="connsiteY2" fmla="*/ 18795 h 3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383" h="38152">
                  <a:moveTo>
                    <a:pt x="0" y="0"/>
                  </a:moveTo>
                  <a:cubicBezTo>
                    <a:pt x="0" y="0"/>
                    <a:pt x="0" y="31448"/>
                    <a:pt x="10421" y="35542"/>
                  </a:cubicBezTo>
                  <a:cubicBezTo>
                    <a:pt x="20842" y="39636"/>
                    <a:pt x="50243" y="41869"/>
                    <a:pt x="56384" y="18795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2" name="Полилиния: фигура 291">
              <a:extLst>
                <a:ext uri="{FF2B5EF4-FFF2-40B4-BE49-F238E27FC236}">
                  <a16:creationId xmlns:a16="http://schemas.microsoft.com/office/drawing/2014/main" id="{4755E873-0FBB-5479-BF1D-58C03CEA1ED7}"/>
                </a:ext>
              </a:extLst>
            </p:cNvPr>
            <p:cNvSpPr/>
            <p:nvPr/>
          </p:nvSpPr>
          <p:spPr>
            <a:xfrm>
              <a:off x="10948888" y="2373460"/>
              <a:ext cx="117233" cy="43915"/>
            </a:xfrm>
            <a:custGeom>
              <a:avLst/>
              <a:gdLst>
                <a:gd name="connsiteX0" fmla="*/ 0 w 117233"/>
                <a:gd name="connsiteY0" fmla="*/ 43916 h 43915"/>
                <a:gd name="connsiteX1" fmla="*/ 117233 w 117233"/>
                <a:gd name="connsiteY1" fmla="*/ 0 h 4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7233" h="43915">
                  <a:moveTo>
                    <a:pt x="0" y="43916"/>
                  </a:moveTo>
                  <a:cubicBezTo>
                    <a:pt x="0" y="43916"/>
                    <a:pt x="75364" y="43916"/>
                    <a:pt x="117233" y="0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3" name="Полилиния: фигура 292">
              <a:extLst>
                <a:ext uri="{FF2B5EF4-FFF2-40B4-BE49-F238E27FC236}">
                  <a16:creationId xmlns:a16="http://schemas.microsoft.com/office/drawing/2014/main" id="{21AAD554-D28B-936D-7C76-56E75829B619}"/>
                </a:ext>
              </a:extLst>
            </p:cNvPr>
            <p:cNvSpPr/>
            <p:nvPr/>
          </p:nvSpPr>
          <p:spPr>
            <a:xfrm>
              <a:off x="10870228" y="2244626"/>
              <a:ext cx="30225" cy="45346"/>
            </a:xfrm>
            <a:custGeom>
              <a:avLst/>
              <a:gdLst>
                <a:gd name="connsiteX0" fmla="*/ 29348 w 30225"/>
                <a:gd name="connsiteY0" fmla="*/ 19417 h 45346"/>
                <a:gd name="connsiteX1" fmla="*/ 20230 w 30225"/>
                <a:gd name="connsiteY1" fmla="*/ 45096 h 45346"/>
                <a:gd name="connsiteX2" fmla="*/ 877 w 30225"/>
                <a:gd name="connsiteY2" fmla="*/ 25929 h 45346"/>
                <a:gd name="connsiteX3" fmla="*/ 9995 w 30225"/>
                <a:gd name="connsiteY3" fmla="*/ 250 h 45346"/>
                <a:gd name="connsiteX4" fmla="*/ 29348 w 30225"/>
                <a:gd name="connsiteY4" fmla="*/ 19417 h 4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25" h="45346">
                  <a:moveTo>
                    <a:pt x="29348" y="19417"/>
                  </a:moveTo>
                  <a:cubicBezTo>
                    <a:pt x="32139" y="31884"/>
                    <a:pt x="28045" y="43235"/>
                    <a:pt x="20230" y="45096"/>
                  </a:cubicBezTo>
                  <a:cubicBezTo>
                    <a:pt x="12414" y="46957"/>
                    <a:pt x="3668" y="38211"/>
                    <a:pt x="877" y="25929"/>
                  </a:cubicBezTo>
                  <a:cubicBezTo>
                    <a:pt x="-1914" y="13462"/>
                    <a:pt x="2180" y="2111"/>
                    <a:pt x="9995" y="250"/>
                  </a:cubicBezTo>
                  <a:cubicBezTo>
                    <a:pt x="17811" y="-1611"/>
                    <a:pt x="26557" y="7135"/>
                    <a:pt x="29348" y="19417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4" name="Полилиния: фигура 293">
              <a:extLst>
                <a:ext uri="{FF2B5EF4-FFF2-40B4-BE49-F238E27FC236}">
                  <a16:creationId xmlns:a16="http://schemas.microsoft.com/office/drawing/2014/main" id="{3BF310E1-BD40-AC52-7753-08AE847E7795}"/>
                </a:ext>
              </a:extLst>
            </p:cNvPr>
            <p:cNvSpPr/>
            <p:nvPr/>
          </p:nvSpPr>
          <p:spPr>
            <a:xfrm>
              <a:off x="11025050" y="2200710"/>
              <a:ext cx="30225" cy="45346"/>
            </a:xfrm>
            <a:custGeom>
              <a:avLst/>
              <a:gdLst>
                <a:gd name="connsiteX0" fmla="*/ 29348 w 30225"/>
                <a:gd name="connsiteY0" fmla="*/ 19417 h 45346"/>
                <a:gd name="connsiteX1" fmla="*/ 20230 w 30225"/>
                <a:gd name="connsiteY1" fmla="*/ 45096 h 45346"/>
                <a:gd name="connsiteX2" fmla="*/ 877 w 30225"/>
                <a:gd name="connsiteY2" fmla="*/ 25929 h 45346"/>
                <a:gd name="connsiteX3" fmla="*/ 9995 w 30225"/>
                <a:gd name="connsiteY3" fmla="*/ 250 h 45346"/>
                <a:gd name="connsiteX4" fmla="*/ 29348 w 30225"/>
                <a:gd name="connsiteY4" fmla="*/ 19417 h 4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25" h="45346">
                  <a:moveTo>
                    <a:pt x="29348" y="19417"/>
                  </a:moveTo>
                  <a:cubicBezTo>
                    <a:pt x="32139" y="31884"/>
                    <a:pt x="28045" y="43235"/>
                    <a:pt x="20230" y="45096"/>
                  </a:cubicBezTo>
                  <a:cubicBezTo>
                    <a:pt x="12414" y="46957"/>
                    <a:pt x="3668" y="38211"/>
                    <a:pt x="877" y="25929"/>
                  </a:cubicBezTo>
                  <a:cubicBezTo>
                    <a:pt x="-1914" y="13462"/>
                    <a:pt x="2180" y="2111"/>
                    <a:pt x="9995" y="250"/>
                  </a:cubicBezTo>
                  <a:cubicBezTo>
                    <a:pt x="17811" y="-1611"/>
                    <a:pt x="26557" y="7135"/>
                    <a:pt x="29348" y="19417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5" name="Полилиния: фигура 294">
              <a:extLst>
                <a:ext uri="{FF2B5EF4-FFF2-40B4-BE49-F238E27FC236}">
                  <a16:creationId xmlns:a16="http://schemas.microsoft.com/office/drawing/2014/main" id="{8CD9CA76-3787-C40E-38BC-5C5A9BA45943}"/>
                </a:ext>
              </a:extLst>
            </p:cNvPr>
            <p:cNvSpPr/>
            <p:nvPr/>
          </p:nvSpPr>
          <p:spPr>
            <a:xfrm>
              <a:off x="10976056" y="2148112"/>
              <a:ext cx="96205" cy="34983"/>
            </a:xfrm>
            <a:custGeom>
              <a:avLst/>
              <a:gdLst>
                <a:gd name="connsiteX0" fmla="*/ 0 w 96205"/>
                <a:gd name="connsiteY0" fmla="*/ 34983 h 34983"/>
                <a:gd name="connsiteX1" fmla="*/ 96206 w 96205"/>
                <a:gd name="connsiteY1" fmla="*/ 3535 h 3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6205" h="34983">
                  <a:moveTo>
                    <a:pt x="0" y="34983"/>
                  </a:moveTo>
                  <a:cubicBezTo>
                    <a:pt x="0" y="34983"/>
                    <a:pt x="50243" y="-13212"/>
                    <a:pt x="96206" y="3535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6" name="Полилиния: фигура 295">
              <a:extLst>
                <a:ext uri="{FF2B5EF4-FFF2-40B4-BE49-F238E27FC236}">
                  <a16:creationId xmlns:a16="http://schemas.microsoft.com/office/drawing/2014/main" id="{165ADF21-C2AF-2FB1-D036-C503D1C609A0}"/>
                </a:ext>
              </a:extLst>
            </p:cNvPr>
            <p:cNvSpPr/>
            <p:nvPr/>
          </p:nvSpPr>
          <p:spPr>
            <a:xfrm>
              <a:off x="10806720" y="2210452"/>
              <a:ext cx="87831" cy="45960"/>
            </a:xfrm>
            <a:custGeom>
              <a:avLst/>
              <a:gdLst>
                <a:gd name="connsiteX0" fmla="*/ 87832 w 87831"/>
                <a:gd name="connsiteY0" fmla="*/ 6139 h 45960"/>
                <a:gd name="connsiteX1" fmla="*/ 0 w 87831"/>
                <a:gd name="connsiteY1" fmla="*/ 45961 h 4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831" h="45960">
                  <a:moveTo>
                    <a:pt x="87832" y="6139"/>
                  </a:moveTo>
                  <a:cubicBezTo>
                    <a:pt x="87832" y="6139"/>
                    <a:pt x="31262" y="-23076"/>
                    <a:pt x="0" y="45961"/>
                  </a:cubicBezTo>
                </a:path>
              </a:pathLst>
            </a:custGeom>
            <a:solidFill>
              <a:srgbClr val="FFFFFF"/>
            </a:solidFill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97" name="Группа 296">
            <a:extLst>
              <a:ext uri="{FF2B5EF4-FFF2-40B4-BE49-F238E27FC236}">
                <a16:creationId xmlns:a16="http://schemas.microsoft.com/office/drawing/2014/main" id="{9DC5F7B2-4F3C-E17F-6712-47B92E0C2C5B}"/>
              </a:ext>
            </a:extLst>
          </p:cNvPr>
          <p:cNvGrpSpPr/>
          <p:nvPr/>
        </p:nvGrpSpPr>
        <p:grpSpPr>
          <a:xfrm rot="844977">
            <a:off x="5895904" y="4556330"/>
            <a:ext cx="63716" cy="63497"/>
            <a:chOff x="11345859" y="2678124"/>
            <a:chExt cx="222185" cy="221420"/>
          </a:xfrm>
        </p:grpSpPr>
        <p:sp>
          <p:nvSpPr>
            <p:cNvPr id="298" name="Полилиния: фигура 297">
              <a:extLst>
                <a:ext uri="{FF2B5EF4-FFF2-40B4-BE49-F238E27FC236}">
                  <a16:creationId xmlns:a16="http://schemas.microsoft.com/office/drawing/2014/main" id="{F280482A-EBCF-37E1-0B16-6D9D9558743F}"/>
                </a:ext>
              </a:extLst>
            </p:cNvPr>
            <p:cNvSpPr/>
            <p:nvPr/>
          </p:nvSpPr>
          <p:spPr>
            <a:xfrm>
              <a:off x="11464395" y="2842179"/>
              <a:ext cx="65873" cy="15830"/>
            </a:xfrm>
            <a:custGeom>
              <a:avLst/>
              <a:gdLst>
                <a:gd name="connsiteX0" fmla="*/ 0 w 65873"/>
                <a:gd name="connsiteY0" fmla="*/ 13212 h 15830"/>
                <a:gd name="connsiteX1" fmla="*/ 65874 w 65873"/>
                <a:gd name="connsiteY1" fmla="*/ 0 h 1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873" h="15830">
                  <a:moveTo>
                    <a:pt x="0" y="13212"/>
                  </a:moveTo>
                  <a:cubicBezTo>
                    <a:pt x="0" y="13212"/>
                    <a:pt x="45219" y="24563"/>
                    <a:pt x="65874" y="0"/>
                  </a:cubicBezTo>
                </a:path>
              </a:pathLst>
            </a:custGeom>
            <a:noFill/>
            <a:ln w="3175" cap="flat">
              <a:solidFill>
                <a:srgbClr val="25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9" name="Полилиния: фигура 298">
              <a:extLst>
                <a:ext uri="{FF2B5EF4-FFF2-40B4-BE49-F238E27FC236}">
                  <a16:creationId xmlns:a16="http://schemas.microsoft.com/office/drawing/2014/main" id="{A838E31D-1128-8595-F32E-C3EE0120BC9A}"/>
                </a:ext>
              </a:extLst>
            </p:cNvPr>
            <p:cNvSpPr/>
            <p:nvPr/>
          </p:nvSpPr>
          <p:spPr>
            <a:xfrm>
              <a:off x="11455091" y="2861159"/>
              <a:ext cx="112953" cy="38385"/>
            </a:xfrm>
            <a:custGeom>
              <a:avLst/>
              <a:gdLst>
                <a:gd name="connsiteX0" fmla="*/ 0 w 112953"/>
                <a:gd name="connsiteY0" fmla="*/ 30146 h 38385"/>
                <a:gd name="connsiteX1" fmla="*/ 112953 w 112953"/>
                <a:gd name="connsiteY1" fmla="*/ 0 h 3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953" h="38385">
                  <a:moveTo>
                    <a:pt x="0" y="30146"/>
                  </a:moveTo>
                  <a:cubicBezTo>
                    <a:pt x="0" y="30146"/>
                    <a:pt x="65874" y="62152"/>
                    <a:pt x="112953" y="0"/>
                  </a:cubicBezTo>
                </a:path>
              </a:pathLst>
            </a:custGeom>
            <a:noFill/>
            <a:ln w="3175" cap="flat">
              <a:solidFill>
                <a:srgbClr val="25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0" name="Полилиния: фигура 299">
              <a:extLst>
                <a:ext uri="{FF2B5EF4-FFF2-40B4-BE49-F238E27FC236}">
                  <a16:creationId xmlns:a16="http://schemas.microsoft.com/office/drawing/2014/main" id="{F9FCB66E-AECB-3A0C-F6ED-A14A0D3B9DC2}"/>
                </a:ext>
              </a:extLst>
            </p:cNvPr>
            <p:cNvSpPr/>
            <p:nvPr/>
          </p:nvSpPr>
          <p:spPr>
            <a:xfrm>
              <a:off x="11382679" y="2750469"/>
              <a:ext cx="33358" cy="48136"/>
            </a:xfrm>
            <a:custGeom>
              <a:avLst/>
              <a:gdLst>
                <a:gd name="connsiteX0" fmla="*/ 32217 w 33358"/>
                <a:gd name="connsiteY0" fmla="*/ 20067 h 48136"/>
                <a:gd name="connsiteX1" fmla="*/ 22727 w 33358"/>
                <a:gd name="connsiteY1" fmla="*/ 47794 h 48136"/>
                <a:gd name="connsiteX2" fmla="*/ 1141 w 33358"/>
                <a:gd name="connsiteY2" fmla="*/ 28069 h 48136"/>
                <a:gd name="connsiteX3" fmla="*/ 10632 w 33358"/>
                <a:gd name="connsiteY3" fmla="*/ 342 h 48136"/>
                <a:gd name="connsiteX4" fmla="*/ 32217 w 33358"/>
                <a:gd name="connsiteY4" fmla="*/ 20067 h 48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58" h="48136">
                  <a:moveTo>
                    <a:pt x="32217" y="20067"/>
                  </a:moveTo>
                  <a:cubicBezTo>
                    <a:pt x="35567" y="33093"/>
                    <a:pt x="31287" y="45561"/>
                    <a:pt x="22727" y="47794"/>
                  </a:cubicBezTo>
                  <a:cubicBezTo>
                    <a:pt x="14167" y="50027"/>
                    <a:pt x="4491" y="41095"/>
                    <a:pt x="1141" y="28069"/>
                  </a:cubicBezTo>
                  <a:cubicBezTo>
                    <a:pt x="-2208" y="15043"/>
                    <a:pt x="2072" y="2575"/>
                    <a:pt x="10632" y="342"/>
                  </a:cubicBezTo>
                  <a:cubicBezTo>
                    <a:pt x="19191" y="-1891"/>
                    <a:pt x="28868" y="7041"/>
                    <a:pt x="32217" y="20067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1" name="Полилиния: фигура 300">
              <a:extLst>
                <a:ext uri="{FF2B5EF4-FFF2-40B4-BE49-F238E27FC236}">
                  <a16:creationId xmlns:a16="http://schemas.microsoft.com/office/drawing/2014/main" id="{6E447AFE-1B2B-97D8-6C4C-224B791E55C1}"/>
                </a:ext>
              </a:extLst>
            </p:cNvPr>
            <p:cNvSpPr/>
            <p:nvPr/>
          </p:nvSpPr>
          <p:spPr>
            <a:xfrm>
              <a:off x="11525034" y="2727767"/>
              <a:ext cx="33358" cy="48136"/>
            </a:xfrm>
            <a:custGeom>
              <a:avLst/>
              <a:gdLst>
                <a:gd name="connsiteX0" fmla="*/ 32217 w 33358"/>
                <a:gd name="connsiteY0" fmla="*/ 20067 h 48136"/>
                <a:gd name="connsiteX1" fmla="*/ 22727 w 33358"/>
                <a:gd name="connsiteY1" fmla="*/ 47794 h 48136"/>
                <a:gd name="connsiteX2" fmla="*/ 1141 w 33358"/>
                <a:gd name="connsiteY2" fmla="*/ 28069 h 48136"/>
                <a:gd name="connsiteX3" fmla="*/ 10631 w 33358"/>
                <a:gd name="connsiteY3" fmla="*/ 342 h 48136"/>
                <a:gd name="connsiteX4" fmla="*/ 32217 w 33358"/>
                <a:gd name="connsiteY4" fmla="*/ 20067 h 48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58" h="48136">
                  <a:moveTo>
                    <a:pt x="32217" y="20067"/>
                  </a:moveTo>
                  <a:cubicBezTo>
                    <a:pt x="35567" y="33093"/>
                    <a:pt x="31287" y="45561"/>
                    <a:pt x="22727" y="47794"/>
                  </a:cubicBezTo>
                  <a:cubicBezTo>
                    <a:pt x="14167" y="50027"/>
                    <a:pt x="4491" y="41095"/>
                    <a:pt x="1141" y="28069"/>
                  </a:cubicBezTo>
                  <a:cubicBezTo>
                    <a:pt x="-2208" y="15043"/>
                    <a:pt x="2072" y="2575"/>
                    <a:pt x="10631" y="342"/>
                  </a:cubicBezTo>
                  <a:cubicBezTo>
                    <a:pt x="19191" y="-1891"/>
                    <a:pt x="28868" y="7041"/>
                    <a:pt x="32217" y="20067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2" name="Полилиния: фигура 301">
              <a:extLst>
                <a:ext uri="{FF2B5EF4-FFF2-40B4-BE49-F238E27FC236}">
                  <a16:creationId xmlns:a16="http://schemas.microsoft.com/office/drawing/2014/main" id="{18EC0FC9-186B-EB35-B6BF-59A75F437886}"/>
                </a:ext>
              </a:extLst>
            </p:cNvPr>
            <p:cNvSpPr/>
            <p:nvPr/>
          </p:nvSpPr>
          <p:spPr>
            <a:xfrm>
              <a:off x="11492680" y="2678124"/>
              <a:ext cx="65873" cy="26724"/>
            </a:xfrm>
            <a:custGeom>
              <a:avLst/>
              <a:gdLst>
                <a:gd name="connsiteX0" fmla="*/ 0 w 65873"/>
                <a:gd name="connsiteY0" fmla="*/ 26724 h 26724"/>
                <a:gd name="connsiteX1" fmla="*/ 65874 w 65873"/>
                <a:gd name="connsiteY1" fmla="*/ 2161 h 2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873" h="26724">
                  <a:moveTo>
                    <a:pt x="0" y="26724"/>
                  </a:moveTo>
                  <a:cubicBezTo>
                    <a:pt x="0" y="26724"/>
                    <a:pt x="30146" y="-9004"/>
                    <a:pt x="65874" y="2161"/>
                  </a:cubicBezTo>
                </a:path>
              </a:pathLst>
            </a:custGeom>
            <a:noFill/>
            <a:ln w="3175" cap="flat">
              <a:solidFill>
                <a:srgbClr val="25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3" name="Полилиния: фигура 302">
              <a:extLst>
                <a:ext uri="{FF2B5EF4-FFF2-40B4-BE49-F238E27FC236}">
                  <a16:creationId xmlns:a16="http://schemas.microsoft.com/office/drawing/2014/main" id="{399611DE-D2AA-B0BF-4899-3135FEEA6CDE}"/>
                </a:ext>
              </a:extLst>
            </p:cNvPr>
            <p:cNvSpPr/>
            <p:nvPr/>
          </p:nvSpPr>
          <p:spPr>
            <a:xfrm>
              <a:off x="11345859" y="2717654"/>
              <a:ext cx="77225" cy="21061"/>
            </a:xfrm>
            <a:custGeom>
              <a:avLst/>
              <a:gdLst>
                <a:gd name="connsiteX0" fmla="*/ 77225 w 77225"/>
                <a:gd name="connsiteY0" fmla="*/ 7850 h 21061"/>
                <a:gd name="connsiteX1" fmla="*/ 0 w 77225"/>
                <a:gd name="connsiteY1" fmla="*/ 21062 h 2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7225" h="21061">
                  <a:moveTo>
                    <a:pt x="77225" y="7850"/>
                  </a:moveTo>
                  <a:cubicBezTo>
                    <a:pt x="77225" y="7850"/>
                    <a:pt x="45219" y="-16713"/>
                    <a:pt x="0" y="21062"/>
                  </a:cubicBezTo>
                </a:path>
              </a:pathLst>
            </a:custGeom>
            <a:noFill/>
            <a:ln w="3175" cap="flat">
              <a:solidFill>
                <a:srgbClr val="25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33" name="Группа 332">
            <a:extLst>
              <a:ext uri="{FF2B5EF4-FFF2-40B4-BE49-F238E27FC236}">
                <a16:creationId xmlns:a16="http://schemas.microsoft.com/office/drawing/2014/main" id="{19A9B3DE-571A-B5C8-465F-1918763B6A47}"/>
              </a:ext>
            </a:extLst>
          </p:cNvPr>
          <p:cNvGrpSpPr/>
          <p:nvPr/>
        </p:nvGrpSpPr>
        <p:grpSpPr>
          <a:xfrm>
            <a:off x="3985616" y="4429084"/>
            <a:ext cx="118975" cy="112126"/>
            <a:chOff x="3985616" y="4429084"/>
            <a:chExt cx="118975" cy="112126"/>
          </a:xfrm>
        </p:grpSpPr>
        <p:sp>
          <p:nvSpPr>
            <p:cNvPr id="306" name="Полилиния: фигура 305">
              <a:extLst>
                <a:ext uri="{FF2B5EF4-FFF2-40B4-BE49-F238E27FC236}">
                  <a16:creationId xmlns:a16="http://schemas.microsoft.com/office/drawing/2014/main" id="{58C8EE0A-5EE7-1859-CC68-442AB0FB1D87}"/>
                </a:ext>
              </a:extLst>
            </p:cNvPr>
            <p:cNvSpPr/>
            <p:nvPr/>
          </p:nvSpPr>
          <p:spPr>
            <a:xfrm rot="913673">
              <a:off x="4003147" y="4448893"/>
              <a:ext cx="15464" cy="21291"/>
            </a:xfrm>
            <a:custGeom>
              <a:avLst/>
              <a:gdLst>
                <a:gd name="connsiteX0" fmla="*/ 34304 w 36043"/>
                <a:gd name="connsiteY0" fmla="*/ 19694 h 49623"/>
                <a:gd name="connsiteX1" fmla="*/ 25744 w 36043"/>
                <a:gd name="connsiteY1" fmla="*/ 49096 h 49623"/>
                <a:gd name="connsiteX2" fmla="*/ 1739 w 36043"/>
                <a:gd name="connsiteY2" fmla="*/ 29929 h 49623"/>
                <a:gd name="connsiteX3" fmla="*/ 10299 w 36043"/>
                <a:gd name="connsiteY3" fmla="*/ 528 h 49623"/>
                <a:gd name="connsiteX4" fmla="*/ 34304 w 36043"/>
                <a:gd name="connsiteY4" fmla="*/ 19694 h 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43" h="49623">
                  <a:moveTo>
                    <a:pt x="34304" y="19694"/>
                  </a:moveTo>
                  <a:cubicBezTo>
                    <a:pt x="38584" y="33092"/>
                    <a:pt x="34676" y="46304"/>
                    <a:pt x="25744" y="49096"/>
                  </a:cubicBezTo>
                  <a:cubicBezTo>
                    <a:pt x="16812" y="51887"/>
                    <a:pt x="6019" y="43327"/>
                    <a:pt x="1739" y="29929"/>
                  </a:cubicBezTo>
                  <a:cubicBezTo>
                    <a:pt x="-2541" y="16531"/>
                    <a:pt x="1367" y="3319"/>
                    <a:pt x="10299" y="528"/>
                  </a:cubicBezTo>
                  <a:cubicBezTo>
                    <a:pt x="19231" y="-2264"/>
                    <a:pt x="30024" y="6296"/>
                    <a:pt x="34304" y="19694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7" name="Полилиния: фигура 306">
              <a:extLst>
                <a:ext uri="{FF2B5EF4-FFF2-40B4-BE49-F238E27FC236}">
                  <a16:creationId xmlns:a16="http://schemas.microsoft.com/office/drawing/2014/main" id="{20DFB8AD-404C-2CBE-6011-62B927DDCB68}"/>
                </a:ext>
              </a:extLst>
            </p:cNvPr>
            <p:cNvSpPr/>
            <p:nvPr/>
          </p:nvSpPr>
          <p:spPr>
            <a:xfrm rot="913673">
              <a:off x="4071149" y="4452146"/>
              <a:ext cx="15464" cy="21291"/>
            </a:xfrm>
            <a:custGeom>
              <a:avLst/>
              <a:gdLst>
                <a:gd name="connsiteX0" fmla="*/ 34304 w 36043"/>
                <a:gd name="connsiteY0" fmla="*/ 19694 h 49623"/>
                <a:gd name="connsiteX1" fmla="*/ 25744 w 36043"/>
                <a:gd name="connsiteY1" fmla="*/ 49096 h 49623"/>
                <a:gd name="connsiteX2" fmla="*/ 1739 w 36043"/>
                <a:gd name="connsiteY2" fmla="*/ 29929 h 49623"/>
                <a:gd name="connsiteX3" fmla="*/ 10299 w 36043"/>
                <a:gd name="connsiteY3" fmla="*/ 528 h 49623"/>
                <a:gd name="connsiteX4" fmla="*/ 34304 w 36043"/>
                <a:gd name="connsiteY4" fmla="*/ 19694 h 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43" h="49623">
                  <a:moveTo>
                    <a:pt x="34304" y="19694"/>
                  </a:moveTo>
                  <a:cubicBezTo>
                    <a:pt x="38584" y="33092"/>
                    <a:pt x="34676" y="46304"/>
                    <a:pt x="25744" y="49096"/>
                  </a:cubicBezTo>
                  <a:cubicBezTo>
                    <a:pt x="16812" y="51887"/>
                    <a:pt x="6019" y="43327"/>
                    <a:pt x="1739" y="29929"/>
                  </a:cubicBezTo>
                  <a:cubicBezTo>
                    <a:pt x="-2541" y="16531"/>
                    <a:pt x="1367" y="3319"/>
                    <a:pt x="10299" y="528"/>
                  </a:cubicBezTo>
                  <a:cubicBezTo>
                    <a:pt x="19231" y="-2264"/>
                    <a:pt x="30024" y="6296"/>
                    <a:pt x="34304" y="19694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8" name="Полилиния: фигура 307">
              <a:extLst>
                <a:ext uri="{FF2B5EF4-FFF2-40B4-BE49-F238E27FC236}">
                  <a16:creationId xmlns:a16="http://schemas.microsoft.com/office/drawing/2014/main" id="{F5A66914-2913-1806-084D-C4E7A076015C}"/>
                </a:ext>
              </a:extLst>
            </p:cNvPr>
            <p:cNvSpPr/>
            <p:nvPr/>
          </p:nvSpPr>
          <p:spPr>
            <a:xfrm rot="679233">
              <a:off x="3985616" y="4429084"/>
              <a:ext cx="36487" cy="10659"/>
            </a:xfrm>
            <a:custGeom>
              <a:avLst/>
              <a:gdLst>
                <a:gd name="connsiteX0" fmla="*/ 0 w 85040"/>
                <a:gd name="connsiteY0" fmla="*/ 24843 h 24843"/>
                <a:gd name="connsiteX1" fmla="*/ 85041 w 85040"/>
                <a:gd name="connsiteY1" fmla="*/ 5490 h 24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040" h="24843">
                  <a:moveTo>
                    <a:pt x="0" y="24843"/>
                  </a:moveTo>
                  <a:cubicBezTo>
                    <a:pt x="0" y="24843"/>
                    <a:pt x="46149" y="-14049"/>
                    <a:pt x="85041" y="5490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9" name="Полилиния: фигура 308">
              <a:extLst>
                <a:ext uri="{FF2B5EF4-FFF2-40B4-BE49-F238E27FC236}">
                  <a16:creationId xmlns:a16="http://schemas.microsoft.com/office/drawing/2014/main" id="{68704EB5-6596-C9BC-E64F-F28F57212509}"/>
                </a:ext>
              </a:extLst>
            </p:cNvPr>
            <p:cNvSpPr/>
            <p:nvPr/>
          </p:nvSpPr>
          <p:spPr>
            <a:xfrm rot="679233">
              <a:off x="4064991" y="4432288"/>
              <a:ext cx="39600" cy="8775"/>
            </a:xfrm>
            <a:custGeom>
              <a:avLst/>
              <a:gdLst>
                <a:gd name="connsiteX0" fmla="*/ 0 w 92297"/>
                <a:gd name="connsiteY0" fmla="*/ 13194 h 20451"/>
                <a:gd name="connsiteX1" fmla="*/ 92298 w 92297"/>
                <a:gd name="connsiteY1" fmla="*/ 20451 h 2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97" h="20451">
                  <a:moveTo>
                    <a:pt x="0" y="13194"/>
                  </a:moveTo>
                  <a:cubicBezTo>
                    <a:pt x="0" y="13194"/>
                    <a:pt x="53406" y="-20860"/>
                    <a:pt x="92298" y="20451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0" name="Полилиния: фигура 309">
              <a:extLst>
                <a:ext uri="{FF2B5EF4-FFF2-40B4-BE49-F238E27FC236}">
                  <a16:creationId xmlns:a16="http://schemas.microsoft.com/office/drawing/2014/main" id="{D1AC8BA2-BDC6-E4BF-06C7-0997704AFE6E}"/>
                </a:ext>
              </a:extLst>
            </p:cNvPr>
            <p:cNvSpPr/>
            <p:nvPr/>
          </p:nvSpPr>
          <p:spPr>
            <a:xfrm rot="679233">
              <a:off x="4026771" y="4493986"/>
              <a:ext cx="36487" cy="13573"/>
            </a:xfrm>
            <a:custGeom>
              <a:avLst/>
              <a:gdLst>
                <a:gd name="connsiteX0" fmla="*/ 0 w 85040"/>
                <a:gd name="connsiteY0" fmla="*/ 0 h 31634"/>
                <a:gd name="connsiteX1" fmla="*/ 34053 w 85040"/>
                <a:gd name="connsiteY1" fmla="*/ 31634 h 31634"/>
                <a:gd name="connsiteX2" fmla="*/ 85041 w 85040"/>
                <a:gd name="connsiteY2" fmla="*/ 4838 h 3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40" h="31634">
                  <a:moveTo>
                    <a:pt x="0" y="0"/>
                  </a:moveTo>
                  <a:cubicBezTo>
                    <a:pt x="0" y="0"/>
                    <a:pt x="0" y="31634"/>
                    <a:pt x="34053" y="31634"/>
                  </a:cubicBezTo>
                  <a:cubicBezTo>
                    <a:pt x="68107" y="31634"/>
                    <a:pt x="85041" y="4838"/>
                    <a:pt x="85041" y="4838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1" name="Полилиния: фигура 310">
              <a:extLst>
                <a:ext uri="{FF2B5EF4-FFF2-40B4-BE49-F238E27FC236}">
                  <a16:creationId xmlns:a16="http://schemas.microsoft.com/office/drawing/2014/main" id="{BAC15AD7-5ED3-F353-944E-A46057C101BC}"/>
                </a:ext>
              </a:extLst>
            </p:cNvPr>
            <p:cNvSpPr/>
            <p:nvPr/>
          </p:nvSpPr>
          <p:spPr>
            <a:xfrm rot="679233">
              <a:off x="4013850" y="4526045"/>
              <a:ext cx="63633" cy="15165"/>
            </a:xfrm>
            <a:custGeom>
              <a:avLst/>
              <a:gdLst>
                <a:gd name="connsiteX0" fmla="*/ 0 w 148309"/>
                <a:gd name="connsiteY0" fmla="*/ 26796 h 35346"/>
                <a:gd name="connsiteX1" fmla="*/ 148309 w 148309"/>
                <a:gd name="connsiteY1" fmla="*/ 0 h 3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309" h="35346">
                  <a:moveTo>
                    <a:pt x="0" y="26796"/>
                  </a:moveTo>
                  <a:cubicBezTo>
                    <a:pt x="0" y="26796"/>
                    <a:pt x="77783" y="58430"/>
                    <a:pt x="148309" y="0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12" name="Группа 311">
            <a:extLst>
              <a:ext uri="{FF2B5EF4-FFF2-40B4-BE49-F238E27FC236}">
                <a16:creationId xmlns:a16="http://schemas.microsoft.com/office/drawing/2014/main" id="{449BC53C-403F-6C29-718C-69FBE1349C9B}"/>
              </a:ext>
            </a:extLst>
          </p:cNvPr>
          <p:cNvGrpSpPr/>
          <p:nvPr/>
        </p:nvGrpSpPr>
        <p:grpSpPr>
          <a:xfrm rot="844977">
            <a:off x="4376963" y="4466850"/>
            <a:ext cx="106666" cy="108161"/>
            <a:chOff x="10806720" y="2148112"/>
            <a:chExt cx="265541" cy="269263"/>
          </a:xfrm>
        </p:grpSpPr>
        <p:sp>
          <p:nvSpPr>
            <p:cNvPr id="313" name="Полилиния: фигура 312">
              <a:extLst>
                <a:ext uri="{FF2B5EF4-FFF2-40B4-BE49-F238E27FC236}">
                  <a16:creationId xmlns:a16="http://schemas.microsoft.com/office/drawing/2014/main" id="{97342EED-64E1-704B-80F3-5EFCE7B9F64C}"/>
                </a:ext>
              </a:extLst>
            </p:cNvPr>
            <p:cNvSpPr/>
            <p:nvPr/>
          </p:nvSpPr>
          <p:spPr>
            <a:xfrm>
              <a:off x="10950935" y="2325450"/>
              <a:ext cx="56383" cy="38152"/>
            </a:xfrm>
            <a:custGeom>
              <a:avLst/>
              <a:gdLst>
                <a:gd name="connsiteX0" fmla="*/ 0 w 56383"/>
                <a:gd name="connsiteY0" fmla="*/ 0 h 38152"/>
                <a:gd name="connsiteX1" fmla="*/ 10421 w 56383"/>
                <a:gd name="connsiteY1" fmla="*/ 35542 h 38152"/>
                <a:gd name="connsiteX2" fmla="*/ 56384 w 56383"/>
                <a:gd name="connsiteY2" fmla="*/ 18795 h 3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383" h="38152">
                  <a:moveTo>
                    <a:pt x="0" y="0"/>
                  </a:moveTo>
                  <a:cubicBezTo>
                    <a:pt x="0" y="0"/>
                    <a:pt x="0" y="31448"/>
                    <a:pt x="10421" y="35542"/>
                  </a:cubicBezTo>
                  <a:cubicBezTo>
                    <a:pt x="20842" y="39636"/>
                    <a:pt x="50243" y="41869"/>
                    <a:pt x="56384" y="18795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4" name="Полилиния: фигура 313">
              <a:extLst>
                <a:ext uri="{FF2B5EF4-FFF2-40B4-BE49-F238E27FC236}">
                  <a16:creationId xmlns:a16="http://schemas.microsoft.com/office/drawing/2014/main" id="{0A79C91E-6A72-0B89-8478-CFC36EDF9783}"/>
                </a:ext>
              </a:extLst>
            </p:cNvPr>
            <p:cNvSpPr/>
            <p:nvPr/>
          </p:nvSpPr>
          <p:spPr>
            <a:xfrm>
              <a:off x="10948888" y="2373460"/>
              <a:ext cx="117233" cy="43915"/>
            </a:xfrm>
            <a:custGeom>
              <a:avLst/>
              <a:gdLst>
                <a:gd name="connsiteX0" fmla="*/ 0 w 117233"/>
                <a:gd name="connsiteY0" fmla="*/ 43916 h 43915"/>
                <a:gd name="connsiteX1" fmla="*/ 117233 w 117233"/>
                <a:gd name="connsiteY1" fmla="*/ 0 h 4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7233" h="43915">
                  <a:moveTo>
                    <a:pt x="0" y="43916"/>
                  </a:moveTo>
                  <a:cubicBezTo>
                    <a:pt x="0" y="43916"/>
                    <a:pt x="75364" y="43916"/>
                    <a:pt x="117233" y="0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5" name="Полилиния: фигура 314">
              <a:extLst>
                <a:ext uri="{FF2B5EF4-FFF2-40B4-BE49-F238E27FC236}">
                  <a16:creationId xmlns:a16="http://schemas.microsoft.com/office/drawing/2014/main" id="{53AF7304-E9B9-01A5-E23E-B827DEE1FC6A}"/>
                </a:ext>
              </a:extLst>
            </p:cNvPr>
            <p:cNvSpPr/>
            <p:nvPr/>
          </p:nvSpPr>
          <p:spPr>
            <a:xfrm>
              <a:off x="10870228" y="2244626"/>
              <a:ext cx="30225" cy="45346"/>
            </a:xfrm>
            <a:custGeom>
              <a:avLst/>
              <a:gdLst>
                <a:gd name="connsiteX0" fmla="*/ 29348 w 30225"/>
                <a:gd name="connsiteY0" fmla="*/ 19417 h 45346"/>
                <a:gd name="connsiteX1" fmla="*/ 20230 w 30225"/>
                <a:gd name="connsiteY1" fmla="*/ 45096 h 45346"/>
                <a:gd name="connsiteX2" fmla="*/ 877 w 30225"/>
                <a:gd name="connsiteY2" fmla="*/ 25929 h 45346"/>
                <a:gd name="connsiteX3" fmla="*/ 9995 w 30225"/>
                <a:gd name="connsiteY3" fmla="*/ 250 h 45346"/>
                <a:gd name="connsiteX4" fmla="*/ 29348 w 30225"/>
                <a:gd name="connsiteY4" fmla="*/ 19417 h 4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25" h="45346">
                  <a:moveTo>
                    <a:pt x="29348" y="19417"/>
                  </a:moveTo>
                  <a:cubicBezTo>
                    <a:pt x="32139" y="31884"/>
                    <a:pt x="28045" y="43235"/>
                    <a:pt x="20230" y="45096"/>
                  </a:cubicBezTo>
                  <a:cubicBezTo>
                    <a:pt x="12414" y="46957"/>
                    <a:pt x="3668" y="38211"/>
                    <a:pt x="877" y="25929"/>
                  </a:cubicBezTo>
                  <a:cubicBezTo>
                    <a:pt x="-1914" y="13462"/>
                    <a:pt x="2180" y="2111"/>
                    <a:pt x="9995" y="250"/>
                  </a:cubicBezTo>
                  <a:cubicBezTo>
                    <a:pt x="17811" y="-1611"/>
                    <a:pt x="26557" y="7135"/>
                    <a:pt x="29348" y="19417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6" name="Полилиния: фигура 315">
              <a:extLst>
                <a:ext uri="{FF2B5EF4-FFF2-40B4-BE49-F238E27FC236}">
                  <a16:creationId xmlns:a16="http://schemas.microsoft.com/office/drawing/2014/main" id="{9F687AC7-FFCC-18AF-F295-2FEC31E2140E}"/>
                </a:ext>
              </a:extLst>
            </p:cNvPr>
            <p:cNvSpPr/>
            <p:nvPr/>
          </p:nvSpPr>
          <p:spPr>
            <a:xfrm>
              <a:off x="11025050" y="2200710"/>
              <a:ext cx="30225" cy="45346"/>
            </a:xfrm>
            <a:custGeom>
              <a:avLst/>
              <a:gdLst>
                <a:gd name="connsiteX0" fmla="*/ 29348 w 30225"/>
                <a:gd name="connsiteY0" fmla="*/ 19417 h 45346"/>
                <a:gd name="connsiteX1" fmla="*/ 20230 w 30225"/>
                <a:gd name="connsiteY1" fmla="*/ 45096 h 45346"/>
                <a:gd name="connsiteX2" fmla="*/ 877 w 30225"/>
                <a:gd name="connsiteY2" fmla="*/ 25929 h 45346"/>
                <a:gd name="connsiteX3" fmla="*/ 9995 w 30225"/>
                <a:gd name="connsiteY3" fmla="*/ 250 h 45346"/>
                <a:gd name="connsiteX4" fmla="*/ 29348 w 30225"/>
                <a:gd name="connsiteY4" fmla="*/ 19417 h 4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25" h="45346">
                  <a:moveTo>
                    <a:pt x="29348" y="19417"/>
                  </a:moveTo>
                  <a:cubicBezTo>
                    <a:pt x="32139" y="31884"/>
                    <a:pt x="28045" y="43235"/>
                    <a:pt x="20230" y="45096"/>
                  </a:cubicBezTo>
                  <a:cubicBezTo>
                    <a:pt x="12414" y="46957"/>
                    <a:pt x="3668" y="38211"/>
                    <a:pt x="877" y="25929"/>
                  </a:cubicBezTo>
                  <a:cubicBezTo>
                    <a:pt x="-1914" y="13462"/>
                    <a:pt x="2180" y="2111"/>
                    <a:pt x="9995" y="250"/>
                  </a:cubicBezTo>
                  <a:cubicBezTo>
                    <a:pt x="17811" y="-1611"/>
                    <a:pt x="26557" y="7135"/>
                    <a:pt x="29348" y="19417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7" name="Полилиния: фигура 316">
              <a:extLst>
                <a:ext uri="{FF2B5EF4-FFF2-40B4-BE49-F238E27FC236}">
                  <a16:creationId xmlns:a16="http://schemas.microsoft.com/office/drawing/2014/main" id="{3C05F8D2-F65C-7947-D2AE-0BC396E80B21}"/>
                </a:ext>
              </a:extLst>
            </p:cNvPr>
            <p:cNvSpPr/>
            <p:nvPr/>
          </p:nvSpPr>
          <p:spPr>
            <a:xfrm>
              <a:off x="10976056" y="2148112"/>
              <a:ext cx="96205" cy="34983"/>
            </a:xfrm>
            <a:custGeom>
              <a:avLst/>
              <a:gdLst>
                <a:gd name="connsiteX0" fmla="*/ 0 w 96205"/>
                <a:gd name="connsiteY0" fmla="*/ 34983 h 34983"/>
                <a:gd name="connsiteX1" fmla="*/ 96206 w 96205"/>
                <a:gd name="connsiteY1" fmla="*/ 3535 h 3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6205" h="34983">
                  <a:moveTo>
                    <a:pt x="0" y="34983"/>
                  </a:moveTo>
                  <a:cubicBezTo>
                    <a:pt x="0" y="34983"/>
                    <a:pt x="50243" y="-13212"/>
                    <a:pt x="96206" y="3535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8" name="Полилиния: фигура 317">
              <a:extLst>
                <a:ext uri="{FF2B5EF4-FFF2-40B4-BE49-F238E27FC236}">
                  <a16:creationId xmlns:a16="http://schemas.microsoft.com/office/drawing/2014/main" id="{FDF4118C-2204-39B1-BB26-9AA09490DEF3}"/>
                </a:ext>
              </a:extLst>
            </p:cNvPr>
            <p:cNvSpPr/>
            <p:nvPr/>
          </p:nvSpPr>
          <p:spPr>
            <a:xfrm>
              <a:off x="10806720" y="2210452"/>
              <a:ext cx="87831" cy="45960"/>
            </a:xfrm>
            <a:custGeom>
              <a:avLst/>
              <a:gdLst>
                <a:gd name="connsiteX0" fmla="*/ 87832 w 87831"/>
                <a:gd name="connsiteY0" fmla="*/ 6139 h 45960"/>
                <a:gd name="connsiteX1" fmla="*/ 0 w 87831"/>
                <a:gd name="connsiteY1" fmla="*/ 45961 h 4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831" h="45960">
                  <a:moveTo>
                    <a:pt x="87832" y="6139"/>
                  </a:moveTo>
                  <a:cubicBezTo>
                    <a:pt x="87832" y="6139"/>
                    <a:pt x="31262" y="-23076"/>
                    <a:pt x="0" y="45961"/>
                  </a:cubicBezTo>
                </a:path>
              </a:pathLst>
            </a:custGeom>
            <a:solidFill>
              <a:srgbClr val="FFFFFF"/>
            </a:solidFill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34" name="Группа 333">
            <a:extLst>
              <a:ext uri="{FF2B5EF4-FFF2-40B4-BE49-F238E27FC236}">
                <a16:creationId xmlns:a16="http://schemas.microsoft.com/office/drawing/2014/main" id="{71E8D9D7-2255-8934-2717-50B9EADEF124}"/>
              </a:ext>
            </a:extLst>
          </p:cNvPr>
          <p:cNvGrpSpPr/>
          <p:nvPr/>
        </p:nvGrpSpPr>
        <p:grpSpPr>
          <a:xfrm>
            <a:off x="5260629" y="4417941"/>
            <a:ext cx="118975" cy="112126"/>
            <a:chOff x="5260629" y="4417941"/>
            <a:chExt cx="118975" cy="112126"/>
          </a:xfrm>
        </p:grpSpPr>
        <p:sp>
          <p:nvSpPr>
            <p:cNvPr id="320" name="Полилиния: фигура 319">
              <a:extLst>
                <a:ext uri="{FF2B5EF4-FFF2-40B4-BE49-F238E27FC236}">
                  <a16:creationId xmlns:a16="http://schemas.microsoft.com/office/drawing/2014/main" id="{6762F6E8-1107-46A7-2AB1-3E07BFEE413E}"/>
                </a:ext>
              </a:extLst>
            </p:cNvPr>
            <p:cNvSpPr/>
            <p:nvPr/>
          </p:nvSpPr>
          <p:spPr>
            <a:xfrm rot="913673">
              <a:off x="5278160" y="4437750"/>
              <a:ext cx="15464" cy="21291"/>
            </a:xfrm>
            <a:custGeom>
              <a:avLst/>
              <a:gdLst>
                <a:gd name="connsiteX0" fmla="*/ 34304 w 36043"/>
                <a:gd name="connsiteY0" fmla="*/ 19694 h 49623"/>
                <a:gd name="connsiteX1" fmla="*/ 25744 w 36043"/>
                <a:gd name="connsiteY1" fmla="*/ 49096 h 49623"/>
                <a:gd name="connsiteX2" fmla="*/ 1739 w 36043"/>
                <a:gd name="connsiteY2" fmla="*/ 29929 h 49623"/>
                <a:gd name="connsiteX3" fmla="*/ 10299 w 36043"/>
                <a:gd name="connsiteY3" fmla="*/ 528 h 49623"/>
                <a:gd name="connsiteX4" fmla="*/ 34304 w 36043"/>
                <a:gd name="connsiteY4" fmla="*/ 19694 h 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43" h="49623">
                  <a:moveTo>
                    <a:pt x="34304" y="19694"/>
                  </a:moveTo>
                  <a:cubicBezTo>
                    <a:pt x="38584" y="33092"/>
                    <a:pt x="34676" y="46304"/>
                    <a:pt x="25744" y="49096"/>
                  </a:cubicBezTo>
                  <a:cubicBezTo>
                    <a:pt x="16812" y="51887"/>
                    <a:pt x="6019" y="43327"/>
                    <a:pt x="1739" y="29929"/>
                  </a:cubicBezTo>
                  <a:cubicBezTo>
                    <a:pt x="-2541" y="16531"/>
                    <a:pt x="1367" y="3319"/>
                    <a:pt x="10299" y="528"/>
                  </a:cubicBezTo>
                  <a:cubicBezTo>
                    <a:pt x="19231" y="-2264"/>
                    <a:pt x="30024" y="6296"/>
                    <a:pt x="34304" y="19694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1" name="Полилиния: фигура 320">
              <a:extLst>
                <a:ext uri="{FF2B5EF4-FFF2-40B4-BE49-F238E27FC236}">
                  <a16:creationId xmlns:a16="http://schemas.microsoft.com/office/drawing/2014/main" id="{67FB118D-BB8D-52FD-B430-5393A0489AAF}"/>
                </a:ext>
              </a:extLst>
            </p:cNvPr>
            <p:cNvSpPr/>
            <p:nvPr/>
          </p:nvSpPr>
          <p:spPr>
            <a:xfrm rot="913673">
              <a:off x="5346162" y="4441003"/>
              <a:ext cx="15464" cy="21291"/>
            </a:xfrm>
            <a:custGeom>
              <a:avLst/>
              <a:gdLst>
                <a:gd name="connsiteX0" fmla="*/ 34304 w 36043"/>
                <a:gd name="connsiteY0" fmla="*/ 19694 h 49623"/>
                <a:gd name="connsiteX1" fmla="*/ 25744 w 36043"/>
                <a:gd name="connsiteY1" fmla="*/ 49096 h 49623"/>
                <a:gd name="connsiteX2" fmla="*/ 1739 w 36043"/>
                <a:gd name="connsiteY2" fmla="*/ 29929 h 49623"/>
                <a:gd name="connsiteX3" fmla="*/ 10299 w 36043"/>
                <a:gd name="connsiteY3" fmla="*/ 528 h 49623"/>
                <a:gd name="connsiteX4" fmla="*/ 34304 w 36043"/>
                <a:gd name="connsiteY4" fmla="*/ 19694 h 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43" h="49623">
                  <a:moveTo>
                    <a:pt x="34304" y="19694"/>
                  </a:moveTo>
                  <a:cubicBezTo>
                    <a:pt x="38584" y="33092"/>
                    <a:pt x="34676" y="46304"/>
                    <a:pt x="25744" y="49096"/>
                  </a:cubicBezTo>
                  <a:cubicBezTo>
                    <a:pt x="16812" y="51887"/>
                    <a:pt x="6019" y="43327"/>
                    <a:pt x="1739" y="29929"/>
                  </a:cubicBezTo>
                  <a:cubicBezTo>
                    <a:pt x="-2541" y="16531"/>
                    <a:pt x="1367" y="3319"/>
                    <a:pt x="10299" y="528"/>
                  </a:cubicBezTo>
                  <a:cubicBezTo>
                    <a:pt x="19231" y="-2264"/>
                    <a:pt x="30024" y="6296"/>
                    <a:pt x="34304" y="19694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2" name="Полилиния: фигура 321">
              <a:extLst>
                <a:ext uri="{FF2B5EF4-FFF2-40B4-BE49-F238E27FC236}">
                  <a16:creationId xmlns:a16="http://schemas.microsoft.com/office/drawing/2014/main" id="{4917993A-7045-EF1E-C74D-E13076C5A64E}"/>
                </a:ext>
              </a:extLst>
            </p:cNvPr>
            <p:cNvSpPr/>
            <p:nvPr/>
          </p:nvSpPr>
          <p:spPr>
            <a:xfrm rot="679233">
              <a:off x="5260629" y="4417941"/>
              <a:ext cx="36487" cy="10659"/>
            </a:xfrm>
            <a:custGeom>
              <a:avLst/>
              <a:gdLst>
                <a:gd name="connsiteX0" fmla="*/ 0 w 85040"/>
                <a:gd name="connsiteY0" fmla="*/ 24843 h 24843"/>
                <a:gd name="connsiteX1" fmla="*/ 85041 w 85040"/>
                <a:gd name="connsiteY1" fmla="*/ 5490 h 24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040" h="24843">
                  <a:moveTo>
                    <a:pt x="0" y="24843"/>
                  </a:moveTo>
                  <a:cubicBezTo>
                    <a:pt x="0" y="24843"/>
                    <a:pt x="46149" y="-14049"/>
                    <a:pt x="85041" y="5490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3" name="Полилиния: фигура 322">
              <a:extLst>
                <a:ext uri="{FF2B5EF4-FFF2-40B4-BE49-F238E27FC236}">
                  <a16:creationId xmlns:a16="http://schemas.microsoft.com/office/drawing/2014/main" id="{AD09C3DA-B335-F258-D81F-AAA601E8292D}"/>
                </a:ext>
              </a:extLst>
            </p:cNvPr>
            <p:cNvSpPr/>
            <p:nvPr/>
          </p:nvSpPr>
          <p:spPr>
            <a:xfrm rot="679233">
              <a:off x="5340004" y="4421145"/>
              <a:ext cx="39600" cy="8775"/>
            </a:xfrm>
            <a:custGeom>
              <a:avLst/>
              <a:gdLst>
                <a:gd name="connsiteX0" fmla="*/ 0 w 92297"/>
                <a:gd name="connsiteY0" fmla="*/ 13194 h 20451"/>
                <a:gd name="connsiteX1" fmla="*/ 92298 w 92297"/>
                <a:gd name="connsiteY1" fmla="*/ 20451 h 2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97" h="20451">
                  <a:moveTo>
                    <a:pt x="0" y="13194"/>
                  </a:moveTo>
                  <a:cubicBezTo>
                    <a:pt x="0" y="13194"/>
                    <a:pt x="53406" y="-20860"/>
                    <a:pt x="92298" y="20451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4" name="Полилиния: фигура 323">
              <a:extLst>
                <a:ext uri="{FF2B5EF4-FFF2-40B4-BE49-F238E27FC236}">
                  <a16:creationId xmlns:a16="http://schemas.microsoft.com/office/drawing/2014/main" id="{0BB1F228-3199-6803-D0D0-B22D355D10FA}"/>
                </a:ext>
              </a:extLst>
            </p:cNvPr>
            <p:cNvSpPr/>
            <p:nvPr/>
          </p:nvSpPr>
          <p:spPr>
            <a:xfrm rot="679233">
              <a:off x="5301784" y="4482843"/>
              <a:ext cx="36487" cy="13573"/>
            </a:xfrm>
            <a:custGeom>
              <a:avLst/>
              <a:gdLst>
                <a:gd name="connsiteX0" fmla="*/ 0 w 85040"/>
                <a:gd name="connsiteY0" fmla="*/ 0 h 31634"/>
                <a:gd name="connsiteX1" fmla="*/ 34053 w 85040"/>
                <a:gd name="connsiteY1" fmla="*/ 31634 h 31634"/>
                <a:gd name="connsiteX2" fmla="*/ 85041 w 85040"/>
                <a:gd name="connsiteY2" fmla="*/ 4838 h 3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40" h="31634">
                  <a:moveTo>
                    <a:pt x="0" y="0"/>
                  </a:moveTo>
                  <a:cubicBezTo>
                    <a:pt x="0" y="0"/>
                    <a:pt x="0" y="31634"/>
                    <a:pt x="34053" y="31634"/>
                  </a:cubicBezTo>
                  <a:cubicBezTo>
                    <a:pt x="68107" y="31634"/>
                    <a:pt x="85041" y="4838"/>
                    <a:pt x="85041" y="4838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5" name="Полилиния: фигура 324">
              <a:extLst>
                <a:ext uri="{FF2B5EF4-FFF2-40B4-BE49-F238E27FC236}">
                  <a16:creationId xmlns:a16="http://schemas.microsoft.com/office/drawing/2014/main" id="{148B4E83-65CD-02C4-085D-0AD1A1F56986}"/>
                </a:ext>
              </a:extLst>
            </p:cNvPr>
            <p:cNvSpPr/>
            <p:nvPr/>
          </p:nvSpPr>
          <p:spPr>
            <a:xfrm rot="679233">
              <a:off x="5288863" y="4514902"/>
              <a:ext cx="63633" cy="15165"/>
            </a:xfrm>
            <a:custGeom>
              <a:avLst/>
              <a:gdLst>
                <a:gd name="connsiteX0" fmla="*/ 0 w 148309"/>
                <a:gd name="connsiteY0" fmla="*/ 26796 h 35346"/>
                <a:gd name="connsiteX1" fmla="*/ 148309 w 148309"/>
                <a:gd name="connsiteY1" fmla="*/ 0 h 3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309" h="35346">
                  <a:moveTo>
                    <a:pt x="0" y="26796"/>
                  </a:moveTo>
                  <a:cubicBezTo>
                    <a:pt x="0" y="26796"/>
                    <a:pt x="77783" y="58430"/>
                    <a:pt x="148309" y="0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42" name="Группа 341">
            <a:extLst>
              <a:ext uri="{FF2B5EF4-FFF2-40B4-BE49-F238E27FC236}">
                <a16:creationId xmlns:a16="http://schemas.microsoft.com/office/drawing/2014/main" id="{02AA078A-A98A-6870-9453-F4009B488256}"/>
              </a:ext>
            </a:extLst>
          </p:cNvPr>
          <p:cNvGrpSpPr/>
          <p:nvPr/>
        </p:nvGrpSpPr>
        <p:grpSpPr>
          <a:xfrm>
            <a:off x="5718470" y="4442788"/>
            <a:ext cx="111200" cy="103758"/>
            <a:chOff x="5718470" y="4442788"/>
            <a:chExt cx="111200" cy="103758"/>
          </a:xfrm>
        </p:grpSpPr>
        <p:sp>
          <p:nvSpPr>
            <p:cNvPr id="327" name="Полилиния: фигура 326">
              <a:extLst>
                <a:ext uri="{FF2B5EF4-FFF2-40B4-BE49-F238E27FC236}">
                  <a16:creationId xmlns:a16="http://schemas.microsoft.com/office/drawing/2014/main" id="{738F7A83-6B2C-8EBA-3E9E-5ABCBE4EB1CC}"/>
                </a:ext>
              </a:extLst>
            </p:cNvPr>
            <p:cNvSpPr/>
            <p:nvPr/>
          </p:nvSpPr>
          <p:spPr>
            <a:xfrm rot="20755023" flipH="1">
              <a:off x="5761501" y="4507462"/>
              <a:ext cx="22649" cy="15325"/>
            </a:xfrm>
            <a:custGeom>
              <a:avLst/>
              <a:gdLst>
                <a:gd name="connsiteX0" fmla="*/ 0 w 56383"/>
                <a:gd name="connsiteY0" fmla="*/ 0 h 38152"/>
                <a:gd name="connsiteX1" fmla="*/ 10421 w 56383"/>
                <a:gd name="connsiteY1" fmla="*/ 35542 h 38152"/>
                <a:gd name="connsiteX2" fmla="*/ 56384 w 56383"/>
                <a:gd name="connsiteY2" fmla="*/ 18795 h 3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383" h="38152">
                  <a:moveTo>
                    <a:pt x="0" y="0"/>
                  </a:moveTo>
                  <a:cubicBezTo>
                    <a:pt x="0" y="0"/>
                    <a:pt x="0" y="31448"/>
                    <a:pt x="10421" y="35542"/>
                  </a:cubicBezTo>
                  <a:cubicBezTo>
                    <a:pt x="20842" y="39636"/>
                    <a:pt x="50243" y="41869"/>
                    <a:pt x="56384" y="18795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8" name="Полилиния: фигура 327">
              <a:extLst>
                <a:ext uri="{FF2B5EF4-FFF2-40B4-BE49-F238E27FC236}">
                  <a16:creationId xmlns:a16="http://schemas.microsoft.com/office/drawing/2014/main" id="{71946591-59F8-7FB6-CA77-761EE130E009}"/>
                </a:ext>
              </a:extLst>
            </p:cNvPr>
            <p:cNvSpPr/>
            <p:nvPr/>
          </p:nvSpPr>
          <p:spPr>
            <a:xfrm rot="20755023" flipH="1">
              <a:off x="5743198" y="4528906"/>
              <a:ext cx="47092" cy="17640"/>
            </a:xfrm>
            <a:custGeom>
              <a:avLst/>
              <a:gdLst>
                <a:gd name="connsiteX0" fmla="*/ 0 w 117233"/>
                <a:gd name="connsiteY0" fmla="*/ 43916 h 43915"/>
                <a:gd name="connsiteX1" fmla="*/ 117233 w 117233"/>
                <a:gd name="connsiteY1" fmla="*/ 0 h 4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7233" h="43915">
                  <a:moveTo>
                    <a:pt x="0" y="43916"/>
                  </a:moveTo>
                  <a:cubicBezTo>
                    <a:pt x="0" y="43916"/>
                    <a:pt x="75364" y="43916"/>
                    <a:pt x="117233" y="0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9" name="Полилиния: фигура 328">
              <a:extLst>
                <a:ext uri="{FF2B5EF4-FFF2-40B4-BE49-F238E27FC236}">
                  <a16:creationId xmlns:a16="http://schemas.microsoft.com/office/drawing/2014/main" id="{B3A5FAE6-8DFD-4FEA-3877-566EC75C040C}"/>
                </a:ext>
              </a:extLst>
            </p:cNvPr>
            <p:cNvSpPr/>
            <p:nvPr/>
          </p:nvSpPr>
          <p:spPr>
            <a:xfrm rot="20755023" flipH="1">
              <a:off x="5795748" y="4466761"/>
              <a:ext cx="12141" cy="18215"/>
            </a:xfrm>
            <a:custGeom>
              <a:avLst/>
              <a:gdLst>
                <a:gd name="connsiteX0" fmla="*/ 29348 w 30225"/>
                <a:gd name="connsiteY0" fmla="*/ 19417 h 45346"/>
                <a:gd name="connsiteX1" fmla="*/ 20230 w 30225"/>
                <a:gd name="connsiteY1" fmla="*/ 45096 h 45346"/>
                <a:gd name="connsiteX2" fmla="*/ 877 w 30225"/>
                <a:gd name="connsiteY2" fmla="*/ 25929 h 45346"/>
                <a:gd name="connsiteX3" fmla="*/ 9995 w 30225"/>
                <a:gd name="connsiteY3" fmla="*/ 250 h 45346"/>
                <a:gd name="connsiteX4" fmla="*/ 29348 w 30225"/>
                <a:gd name="connsiteY4" fmla="*/ 19417 h 4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25" h="45346">
                  <a:moveTo>
                    <a:pt x="29348" y="19417"/>
                  </a:moveTo>
                  <a:cubicBezTo>
                    <a:pt x="32139" y="31884"/>
                    <a:pt x="28045" y="43235"/>
                    <a:pt x="20230" y="45096"/>
                  </a:cubicBezTo>
                  <a:cubicBezTo>
                    <a:pt x="12414" y="46957"/>
                    <a:pt x="3668" y="38211"/>
                    <a:pt x="877" y="25929"/>
                  </a:cubicBezTo>
                  <a:cubicBezTo>
                    <a:pt x="-1914" y="13462"/>
                    <a:pt x="2180" y="2111"/>
                    <a:pt x="9995" y="250"/>
                  </a:cubicBezTo>
                  <a:cubicBezTo>
                    <a:pt x="17811" y="-1611"/>
                    <a:pt x="26557" y="7135"/>
                    <a:pt x="29348" y="19417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0" name="Полилиния: фигура 329">
              <a:extLst>
                <a:ext uri="{FF2B5EF4-FFF2-40B4-BE49-F238E27FC236}">
                  <a16:creationId xmlns:a16="http://schemas.microsoft.com/office/drawing/2014/main" id="{AF5D7532-0483-7A23-D88E-043C3EC5ECDE}"/>
                </a:ext>
              </a:extLst>
            </p:cNvPr>
            <p:cNvSpPr/>
            <p:nvPr/>
          </p:nvSpPr>
          <p:spPr>
            <a:xfrm rot="20755023" flipH="1">
              <a:off x="5731134" y="4464783"/>
              <a:ext cx="12141" cy="18215"/>
            </a:xfrm>
            <a:custGeom>
              <a:avLst/>
              <a:gdLst>
                <a:gd name="connsiteX0" fmla="*/ 29348 w 30225"/>
                <a:gd name="connsiteY0" fmla="*/ 19417 h 45346"/>
                <a:gd name="connsiteX1" fmla="*/ 20230 w 30225"/>
                <a:gd name="connsiteY1" fmla="*/ 45096 h 45346"/>
                <a:gd name="connsiteX2" fmla="*/ 877 w 30225"/>
                <a:gd name="connsiteY2" fmla="*/ 25929 h 45346"/>
                <a:gd name="connsiteX3" fmla="*/ 9995 w 30225"/>
                <a:gd name="connsiteY3" fmla="*/ 250 h 45346"/>
                <a:gd name="connsiteX4" fmla="*/ 29348 w 30225"/>
                <a:gd name="connsiteY4" fmla="*/ 19417 h 4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25" h="45346">
                  <a:moveTo>
                    <a:pt x="29348" y="19417"/>
                  </a:moveTo>
                  <a:cubicBezTo>
                    <a:pt x="32139" y="31884"/>
                    <a:pt x="28045" y="43235"/>
                    <a:pt x="20230" y="45096"/>
                  </a:cubicBezTo>
                  <a:cubicBezTo>
                    <a:pt x="12414" y="46957"/>
                    <a:pt x="3668" y="38211"/>
                    <a:pt x="877" y="25929"/>
                  </a:cubicBezTo>
                  <a:cubicBezTo>
                    <a:pt x="-1914" y="13462"/>
                    <a:pt x="2180" y="2111"/>
                    <a:pt x="9995" y="250"/>
                  </a:cubicBezTo>
                  <a:cubicBezTo>
                    <a:pt x="17811" y="-1611"/>
                    <a:pt x="26557" y="7135"/>
                    <a:pt x="29348" y="19417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1" name="Полилиния: фигура 330">
              <a:extLst>
                <a:ext uri="{FF2B5EF4-FFF2-40B4-BE49-F238E27FC236}">
                  <a16:creationId xmlns:a16="http://schemas.microsoft.com/office/drawing/2014/main" id="{F5EEF8BE-9021-E143-7558-0952C09FD416}"/>
                </a:ext>
              </a:extLst>
            </p:cNvPr>
            <p:cNvSpPr/>
            <p:nvPr/>
          </p:nvSpPr>
          <p:spPr>
            <a:xfrm rot="20755023" flipH="1">
              <a:off x="5718470" y="4442788"/>
              <a:ext cx="38645" cy="14052"/>
            </a:xfrm>
            <a:custGeom>
              <a:avLst/>
              <a:gdLst>
                <a:gd name="connsiteX0" fmla="*/ 0 w 96205"/>
                <a:gd name="connsiteY0" fmla="*/ 34983 h 34983"/>
                <a:gd name="connsiteX1" fmla="*/ 96206 w 96205"/>
                <a:gd name="connsiteY1" fmla="*/ 3535 h 3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6205" h="34983">
                  <a:moveTo>
                    <a:pt x="0" y="34983"/>
                  </a:moveTo>
                  <a:cubicBezTo>
                    <a:pt x="0" y="34983"/>
                    <a:pt x="50243" y="-13212"/>
                    <a:pt x="96206" y="3535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2" name="Полилиния: фигура 331">
              <a:extLst>
                <a:ext uri="{FF2B5EF4-FFF2-40B4-BE49-F238E27FC236}">
                  <a16:creationId xmlns:a16="http://schemas.microsoft.com/office/drawing/2014/main" id="{956F8F47-A913-0510-0969-F4E171ADEDDE}"/>
                </a:ext>
              </a:extLst>
            </p:cNvPr>
            <p:cNvSpPr/>
            <p:nvPr/>
          </p:nvSpPr>
          <p:spPr>
            <a:xfrm rot="20755023" flipH="1">
              <a:off x="5794389" y="4450050"/>
              <a:ext cx="35281" cy="18462"/>
            </a:xfrm>
            <a:custGeom>
              <a:avLst/>
              <a:gdLst>
                <a:gd name="connsiteX0" fmla="*/ 87832 w 87831"/>
                <a:gd name="connsiteY0" fmla="*/ 6139 h 45960"/>
                <a:gd name="connsiteX1" fmla="*/ 0 w 87831"/>
                <a:gd name="connsiteY1" fmla="*/ 45961 h 4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831" h="45960">
                  <a:moveTo>
                    <a:pt x="87832" y="6139"/>
                  </a:moveTo>
                  <a:cubicBezTo>
                    <a:pt x="87832" y="6139"/>
                    <a:pt x="31262" y="-23076"/>
                    <a:pt x="0" y="45961"/>
                  </a:cubicBezTo>
                </a:path>
              </a:pathLst>
            </a:custGeom>
            <a:solidFill>
              <a:srgbClr val="FFFFFF"/>
            </a:solidFill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35" name="Группа 334">
            <a:extLst>
              <a:ext uri="{FF2B5EF4-FFF2-40B4-BE49-F238E27FC236}">
                <a16:creationId xmlns:a16="http://schemas.microsoft.com/office/drawing/2014/main" id="{048A6DA0-5ED5-7C0F-F0A5-804E5DB86769}"/>
              </a:ext>
            </a:extLst>
          </p:cNvPr>
          <p:cNvGrpSpPr/>
          <p:nvPr/>
        </p:nvGrpSpPr>
        <p:grpSpPr>
          <a:xfrm>
            <a:off x="7005738" y="4417941"/>
            <a:ext cx="118975" cy="112126"/>
            <a:chOff x="5260629" y="4417941"/>
            <a:chExt cx="118975" cy="112126"/>
          </a:xfrm>
        </p:grpSpPr>
        <p:sp>
          <p:nvSpPr>
            <p:cNvPr id="336" name="Полилиния: фигура 335">
              <a:extLst>
                <a:ext uri="{FF2B5EF4-FFF2-40B4-BE49-F238E27FC236}">
                  <a16:creationId xmlns:a16="http://schemas.microsoft.com/office/drawing/2014/main" id="{EF524730-E4B3-5346-0EBF-DD035D2D6E6C}"/>
                </a:ext>
              </a:extLst>
            </p:cNvPr>
            <p:cNvSpPr/>
            <p:nvPr/>
          </p:nvSpPr>
          <p:spPr>
            <a:xfrm rot="913673">
              <a:off x="5278160" y="4437750"/>
              <a:ext cx="15464" cy="21291"/>
            </a:xfrm>
            <a:custGeom>
              <a:avLst/>
              <a:gdLst>
                <a:gd name="connsiteX0" fmla="*/ 34304 w 36043"/>
                <a:gd name="connsiteY0" fmla="*/ 19694 h 49623"/>
                <a:gd name="connsiteX1" fmla="*/ 25744 w 36043"/>
                <a:gd name="connsiteY1" fmla="*/ 49096 h 49623"/>
                <a:gd name="connsiteX2" fmla="*/ 1739 w 36043"/>
                <a:gd name="connsiteY2" fmla="*/ 29929 h 49623"/>
                <a:gd name="connsiteX3" fmla="*/ 10299 w 36043"/>
                <a:gd name="connsiteY3" fmla="*/ 528 h 49623"/>
                <a:gd name="connsiteX4" fmla="*/ 34304 w 36043"/>
                <a:gd name="connsiteY4" fmla="*/ 19694 h 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43" h="49623">
                  <a:moveTo>
                    <a:pt x="34304" y="19694"/>
                  </a:moveTo>
                  <a:cubicBezTo>
                    <a:pt x="38584" y="33092"/>
                    <a:pt x="34676" y="46304"/>
                    <a:pt x="25744" y="49096"/>
                  </a:cubicBezTo>
                  <a:cubicBezTo>
                    <a:pt x="16812" y="51887"/>
                    <a:pt x="6019" y="43327"/>
                    <a:pt x="1739" y="29929"/>
                  </a:cubicBezTo>
                  <a:cubicBezTo>
                    <a:pt x="-2541" y="16531"/>
                    <a:pt x="1367" y="3319"/>
                    <a:pt x="10299" y="528"/>
                  </a:cubicBezTo>
                  <a:cubicBezTo>
                    <a:pt x="19231" y="-2264"/>
                    <a:pt x="30024" y="6296"/>
                    <a:pt x="34304" y="19694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7" name="Полилиния: фигура 336">
              <a:extLst>
                <a:ext uri="{FF2B5EF4-FFF2-40B4-BE49-F238E27FC236}">
                  <a16:creationId xmlns:a16="http://schemas.microsoft.com/office/drawing/2014/main" id="{84E08597-A249-55D2-DA51-B08F8387FFA3}"/>
                </a:ext>
              </a:extLst>
            </p:cNvPr>
            <p:cNvSpPr/>
            <p:nvPr/>
          </p:nvSpPr>
          <p:spPr>
            <a:xfrm rot="913673">
              <a:off x="5346162" y="4441003"/>
              <a:ext cx="15464" cy="21291"/>
            </a:xfrm>
            <a:custGeom>
              <a:avLst/>
              <a:gdLst>
                <a:gd name="connsiteX0" fmla="*/ 34304 w 36043"/>
                <a:gd name="connsiteY0" fmla="*/ 19694 h 49623"/>
                <a:gd name="connsiteX1" fmla="*/ 25744 w 36043"/>
                <a:gd name="connsiteY1" fmla="*/ 49096 h 49623"/>
                <a:gd name="connsiteX2" fmla="*/ 1739 w 36043"/>
                <a:gd name="connsiteY2" fmla="*/ 29929 h 49623"/>
                <a:gd name="connsiteX3" fmla="*/ 10299 w 36043"/>
                <a:gd name="connsiteY3" fmla="*/ 528 h 49623"/>
                <a:gd name="connsiteX4" fmla="*/ 34304 w 36043"/>
                <a:gd name="connsiteY4" fmla="*/ 19694 h 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43" h="49623">
                  <a:moveTo>
                    <a:pt x="34304" y="19694"/>
                  </a:moveTo>
                  <a:cubicBezTo>
                    <a:pt x="38584" y="33092"/>
                    <a:pt x="34676" y="46304"/>
                    <a:pt x="25744" y="49096"/>
                  </a:cubicBezTo>
                  <a:cubicBezTo>
                    <a:pt x="16812" y="51887"/>
                    <a:pt x="6019" y="43327"/>
                    <a:pt x="1739" y="29929"/>
                  </a:cubicBezTo>
                  <a:cubicBezTo>
                    <a:pt x="-2541" y="16531"/>
                    <a:pt x="1367" y="3319"/>
                    <a:pt x="10299" y="528"/>
                  </a:cubicBezTo>
                  <a:cubicBezTo>
                    <a:pt x="19231" y="-2264"/>
                    <a:pt x="30024" y="6296"/>
                    <a:pt x="34304" y="19694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8" name="Полилиния: фигура 337">
              <a:extLst>
                <a:ext uri="{FF2B5EF4-FFF2-40B4-BE49-F238E27FC236}">
                  <a16:creationId xmlns:a16="http://schemas.microsoft.com/office/drawing/2014/main" id="{4176AEA6-A744-E691-4F90-6F49D1DA84F0}"/>
                </a:ext>
              </a:extLst>
            </p:cNvPr>
            <p:cNvSpPr/>
            <p:nvPr/>
          </p:nvSpPr>
          <p:spPr>
            <a:xfrm rot="679233">
              <a:off x="5260629" y="4417941"/>
              <a:ext cx="36487" cy="10659"/>
            </a:xfrm>
            <a:custGeom>
              <a:avLst/>
              <a:gdLst>
                <a:gd name="connsiteX0" fmla="*/ 0 w 85040"/>
                <a:gd name="connsiteY0" fmla="*/ 24843 h 24843"/>
                <a:gd name="connsiteX1" fmla="*/ 85041 w 85040"/>
                <a:gd name="connsiteY1" fmla="*/ 5490 h 24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040" h="24843">
                  <a:moveTo>
                    <a:pt x="0" y="24843"/>
                  </a:moveTo>
                  <a:cubicBezTo>
                    <a:pt x="0" y="24843"/>
                    <a:pt x="46149" y="-14049"/>
                    <a:pt x="85041" y="5490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9" name="Полилиния: фигура 338">
              <a:extLst>
                <a:ext uri="{FF2B5EF4-FFF2-40B4-BE49-F238E27FC236}">
                  <a16:creationId xmlns:a16="http://schemas.microsoft.com/office/drawing/2014/main" id="{1442B6F3-AEE6-D5C9-37BA-6621EEEB66C3}"/>
                </a:ext>
              </a:extLst>
            </p:cNvPr>
            <p:cNvSpPr/>
            <p:nvPr/>
          </p:nvSpPr>
          <p:spPr>
            <a:xfrm rot="679233">
              <a:off x="5340004" y="4421145"/>
              <a:ext cx="39600" cy="8775"/>
            </a:xfrm>
            <a:custGeom>
              <a:avLst/>
              <a:gdLst>
                <a:gd name="connsiteX0" fmla="*/ 0 w 92297"/>
                <a:gd name="connsiteY0" fmla="*/ 13194 h 20451"/>
                <a:gd name="connsiteX1" fmla="*/ 92298 w 92297"/>
                <a:gd name="connsiteY1" fmla="*/ 20451 h 2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97" h="20451">
                  <a:moveTo>
                    <a:pt x="0" y="13194"/>
                  </a:moveTo>
                  <a:cubicBezTo>
                    <a:pt x="0" y="13194"/>
                    <a:pt x="53406" y="-20860"/>
                    <a:pt x="92298" y="20451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0" name="Полилиния: фигура 339">
              <a:extLst>
                <a:ext uri="{FF2B5EF4-FFF2-40B4-BE49-F238E27FC236}">
                  <a16:creationId xmlns:a16="http://schemas.microsoft.com/office/drawing/2014/main" id="{A2B4A1B0-DFEA-D1C6-8299-A9CCE1425E4A}"/>
                </a:ext>
              </a:extLst>
            </p:cNvPr>
            <p:cNvSpPr/>
            <p:nvPr/>
          </p:nvSpPr>
          <p:spPr>
            <a:xfrm rot="679233">
              <a:off x="5301784" y="4482843"/>
              <a:ext cx="36487" cy="13573"/>
            </a:xfrm>
            <a:custGeom>
              <a:avLst/>
              <a:gdLst>
                <a:gd name="connsiteX0" fmla="*/ 0 w 85040"/>
                <a:gd name="connsiteY0" fmla="*/ 0 h 31634"/>
                <a:gd name="connsiteX1" fmla="*/ 34053 w 85040"/>
                <a:gd name="connsiteY1" fmla="*/ 31634 h 31634"/>
                <a:gd name="connsiteX2" fmla="*/ 85041 w 85040"/>
                <a:gd name="connsiteY2" fmla="*/ 4838 h 3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40" h="31634">
                  <a:moveTo>
                    <a:pt x="0" y="0"/>
                  </a:moveTo>
                  <a:cubicBezTo>
                    <a:pt x="0" y="0"/>
                    <a:pt x="0" y="31634"/>
                    <a:pt x="34053" y="31634"/>
                  </a:cubicBezTo>
                  <a:cubicBezTo>
                    <a:pt x="68107" y="31634"/>
                    <a:pt x="85041" y="4838"/>
                    <a:pt x="85041" y="4838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1" name="Полилиния: фигура 340">
              <a:extLst>
                <a:ext uri="{FF2B5EF4-FFF2-40B4-BE49-F238E27FC236}">
                  <a16:creationId xmlns:a16="http://schemas.microsoft.com/office/drawing/2014/main" id="{1D49210E-BD75-8C92-0EC6-F708581A8F76}"/>
                </a:ext>
              </a:extLst>
            </p:cNvPr>
            <p:cNvSpPr/>
            <p:nvPr/>
          </p:nvSpPr>
          <p:spPr>
            <a:xfrm rot="679233">
              <a:off x="5288863" y="4514902"/>
              <a:ext cx="63633" cy="15165"/>
            </a:xfrm>
            <a:custGeom>
              <a:avLst/>
              <a:gdLst>
                <a:gd name="connsiteX0" fmla="*/ 0 w 148309"/>
                <a:gd name="connsiteY0" fmla="*/ 26796 h 35346"/>
                <a:gd name="connsiteX1" fmla="*/ 148309 w 148309"/>
                <a:gd name="connsiteY1" fmla="*/ 0 h 3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309" h="35346">
                  <a:moveTo>
                    <a:pt x="0" y="26796"/>
                  </a:moveTo>
                  <a:cubicBezTo>
                    <a:pt x="0" y="26796"/>
                    <a:pt x="77783" y="58430"/>
                    <a:pt x="148309" y="0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79" name="Группа 378">
            <a:extLst>
              <a:ext uri="{FF2B5EF4-FFF2-40B4-BE49-F238E27FC236}">
                <a16:creationId xmlns:a16="http://schemas.microsoft.com/office/drawing/2014/main" id="{772454CF-7987-5692-46C4-08AAC17CBBAD}"/>
              </a:ext>
            </a:extLst>
          </p:cNvPr>
          <p:cNvGrpSpPr/>
          <p:nvPr/>
        </p:nvGrpSpPr>
        <p:grpSpPr>
          <a:xfrm>
            <a:off x="9724306" y="4456039"/>
            <a:ext cx="146809" cy="136984"/>
            <a:chOff x="9724306" y="4456039"/>
            <a:chExt cx="146809" cy="136984"/>
          </a:xfrm>
        </p:grpSpPr>
        <p:sp>
          <p:nvSpPr>
            <p:cNvPr id="344" name="Полилиния: фигура 343">
              <a:extLst>
                <a:ext uri="{FF2B5EF4-FFF2-40B4-BE49-F238E27FC236}">
                  <a16:creationId xmlns:a16="http://schemas.microsoft.com/office/drawing/2014/main" id="{705ADC2C-BD3E-0AC6-A7F6-DDDB3220C2B0}"/>
                </a:ext>
              </a:extLst>
            </p:cNvPr>
            <p:cNvSpPr/>
            <p:nvPr/>
          </p:nvSpPr>
          <p:spPr>
            <a:xfrm rot="20755023" flipH="1">
              <a:off x="9781117" y="4541423"/>
              <a:ext cx="29902" cy="20232"/>
            </a:xfrm>
            <a:custGeom>
              <a:avLst/>
              <a:gdLst>
                <a:gd name="connsiteX0" fmla="*/ 0 w 56383"/>
                <a:gd name="connsiteY0" fmla="*/ 0 h 38152"/>
                <a:gd name="connsiteX1" fmla="*/ 10421 w 56383"/>
                <a:gd name="connsiteY1" fmla="*/ 35542 h 38152"/>
                <a:gd name="connsiteX2" fmla="*/ 56384 w 56383"/>
                <a:gd name="connsiteY2" fmla="*/ 18795 h 3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383" h="38152">
                  <a:moveTo>
                    <a:pt x="0" y="0"/>
                  </a:moveTo>
                  <a:cubicBezTo>
                    <a:pt x="0" y="0"/>
                    <a:pt x="0" y="31448"/>
                    <a:pt x="10421" y="35542"/>
                  </a:cubicBezTo>
                  <a:cubicBezTo>
                    <a:pt x="20842" y="39636"/>
                    <a:pt x="50243" y="41869"/>
                    <a:pt x="56384" y="18795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5" name="Полилиния: фигура 344">
              <a:extLst>
                <a:ext uri="{FF2B5EF4-FFF2-40B4-BE49-F238E27FC236}">
                  <a16:creationId xmlns:a16="http://schemas.microsoft.com/office/drawing/2014/main" id="{ADEE204A-1A0E-E3E5-5755-6573D2D4627F}"/>
                </a:ext>
              </a:extLst>
            </p:cNvPr>
            <p:cNvSpPr/>
            <p:nvPr/>
          </p:nvSpPr>
          <p:spPr>
            <a:xfrm rot="20755023" flipH="1">
              <a:off x="9756953" y="4569734"/>
              <a:ext cx="62172" cy="23289"/>
            </a:xfrm>
            <a:custGeom>
              <a:avLst/>
              <a:gdLst>
                <a:gd name="connsiteX0" fmla="*/ 0 w 117233"/>
                <a:gd name="connsiteY0" fmla="*/ 43916 h 43915"/>
                <a:gd name="connsiteX1" fmla="*/ 117233 w 117233"/>
                <a:gd name="connsiteY1" fmla="*/ 0 h 4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7233" h="43915">
                  <a:moveTo>
                    <a:pt x="0" y="43916"/>
                  </a:moveTo>
                  <a:cubicBezTo>
                    <a:pt x="0" y="43916"/>
                    <a:pt x="75364" y="43916"/>
                    <a:pt x="117233" y="0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6" name="Полилиния: фигура 345">
              <a:extLst>
                <a:ext uri="{FF2B5EF4-FFF2-40B4-BE49-F238E27FC236}">
                  <a16:creationId xmlns:a16="http://schemas.microsoft.com/office/drawing/2014/main" id="{30826CAB-01B7-C203-66BC-74E578B06FC3}"/>
                </a:ext>
              </a:extLst>
            </p:cNvPr>
            <p:cNvSpPr/>
            <p:nvPr/>
          </p:nvSpPr>
          <p:spPr>
            <a:xfrm rot="20755023" flipH="1">
              <a:off x="9826330" y="4487689"/>
              <a:ext cx="16029" cy="24048"/>
            </a:xfrm>
            <a:custGeom>
              <a:avLst/>
              <a:gdLst>
                <a:gd name="connsiteX0" fmla="*/ 29348 w 30225"/>
                <a:gd name="connsiteY0" fmla="*/ 19417 h 45346"/>
                <a:gd name="connsiteX1" fmla="*/ 20230 w 30225"/>
                <a:gd name="connsiteY1" fmla="*/ 45096 h 45346"/>
                <a:gd name="connsiteX2" fmla="*/ 877 w 30225"/>
                <a:gd name="connsiteY2" fmla="*/ 25929 h 45346"/>
                <a:gd name="connsiteX3" fmla="*/ 9995 w 30225"/>
                <a:gd name="connsiteY3" fmla="*/ 250 h 45346"/>
                <a:gd name="connsiteX4" fmla="*/ 29348 w 30225"/>
                <a:gd name="connsiteY4" fmla="*/ 19417 h 4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25" h="45346">
                  <a:moveTo>
                    <a:pt x="29348" y="19417"/>
                  </a:moveTo>
                  <a:cubicBezTo>
                    <a:pt x="32139" y="31884"/>
                    <a:pt x="28045" y="43235"/>
                    <a:pt x="20230" y="45096"/>
                  </a:cubicBezTo>
                  <a:cubicBezTo>
                    <a:pt x="12414" y="46957"/>
                    <a:pt x="3668" y="38211"/>
                    <a:pt x="877" y="25929"/>
                  </a:cubicBezTo>
                  <a:cubicBezTo>
                    <a:pt x="-1914" y="13462"/>
                    <a:pt x="2180" y="2111"/>
                    <a:pt x="9995" y="250"/>
                  </a:cubicBezTo>
                  <a:cubicBezTo>
                    <a:pt x="17811" y="-1611"/>
                    <a:pt x="26557" y="7135"/>
                    <a:pt x="29348" y="19417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7" name="Полилиния: фигура 346">
              <a:extLst>
                <a:ext uri="{FF2B5EF4-FFF2-40B4-BE49-F238E27FC236}">
                  <a16:creationId xmlns:a16="http://schemas.microsoft.com/office/drawing/2014/main" id="{8EB55482-BC1F-934A-D8B9-7CEF5F1C062C}"/>
                </a:ext>
              </a:extLst>
            </p:cNvPr>
            <p:cNvSpPr/>
            <p:nvPr/>
          </p:nvSpPr>
          <p:spPr>
            <a:xfrm rot="20755023" flipH="1">
              <a:off x="9741025" y="4485077"/>
              <a:ext cx="16029" cy="24048"/>
            </a:xfrm>
            <a:custGeom>
              <a:avLst/>
              <a:gdLst>
                <a:gd name="connsiteX0" fmla="*/ 29348 w 30225"/>
                <a:gd name="connsiteY0" fmla="*/ 19417 h 45346"/>
                <a:gd name="connsiteX1" fmla="*/ 20230 w 30225"/>
                <a:gd name="connsiteY1" fmla="*/ 45096 h 45346"/>
                <a:gd name="connsiteX2" fmla="*/ 877 w 30225"/>
                <a:gd name="connsiteY2" fmla="*/ 25929 h 45346"/>
                <a:gd name="connsiteX3" fmla="*/ 9995 w 30225"/>
                <a:gd name="connsiteY3" fmla="*/ 250 h 45346"/>
                <a:gd name="connsiteX4" fmla="*/ 29348 w 30225"/>
                <a:gd name="connsiteY4" fmla="*/ 19417 h 4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25" h="45346">
                  <a:moveTo>
                    <a:pt x="29348" y="19417"/>
                  </a:moveTo>
                  <a:cubicBezTo>
                    <a:pt x="32139" y="31884"/>
                    <a:pt x="28045" y="43235"/>
                    <a:pt x="20230" y="45096"/>
                  </a:cubicBezTo>
                  <a:cubicBezTo>
                    <a:pt x="12414" y="46957"/>
                    <a:pt x="3668" y="38211"/>
                    <a:pt x="877" y="25929"/>
                  </a:cubicBezTo>
                  <a:cubicBezTo>
                    <a:pt x="-1914" y="13462"/>
                    <a:pt x="2180" y="2111"/>
                    <a:pt x="9995" y="250"/>
                  </a:cubicBezTo>
                  <a:cubicBezTo>
                    <a:pt x="17811" y="-1611"/>
                    <a:pt x="26557" y="7135"/>
                    <a:pt x="29348" y="19417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8" name="Полилиния: фигура 347">
              <a:extLst>
                <a:ext uri="{FF2B5EF4-FFF2-40B4-BE49-F238E27FC236}">
                  <a16:creationId xmlns:a16="http://schemas.microsoft.com/office/drawing/2014/main" id="{23A11027-5502-8073-A0B5-34FC3FE6F6D2}"/>
                </a:ext>
              </a:extLst>
            </p:cNvPr>
            <p:cNvSpPr/>
            <p:nvPr/>
          </p:nvSpPr>
          <p:spPr>
            <a:xfrm rot="20755023" flipH="1">
              <a:off x="9724306" y="4456039"/>
              <a:ext cx="51020" cy="18552"/>
            </a:xfrm>
            <a:custGeom>
              <a:avLst/>
              <a:gdLst>
                <a:gd name="connsiteX0" fmla="*/ 0 w 96205"/>
                <a:gd name="connsiteY0" fmla="*/ 34983 h 34983"/>
                <a:gd name="connsiteX1" fmla="*/ 96206 w 96205"/>
                <a:gd name="connsiteY1" fmla="*/ 3535 h 3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6205" h="34983">
                  <a:moveTo>
                    <a:pt x="0" y="34983"/>
                  </a:moveTo>
                  <a:cubicBezTo>
                    <a:pt x="0" y="34983"/>
                    <a:pt x="50243" y="-13212"/>
                    <a:pt x="96206" y="3535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9" name="Полилиния: фигура 348">
              <a:extLst>
                <a:ext uri="{FF2B5EF4-FFF2-40B4-BE49-F238E27FC236}">
                  <a16:creationId xmlns:a16="http://schemas.microsoft.com/office/drawing/2014/main" id="{DA3E8127-2429-C9D9-8398-7FFF3A087415}"/>
                </a:ext>
              </a:extLst>
            </p:cNvPr>
            <p:cNvSpPr/>
            <p:nvPr/>
          </p:nvSpPr>
          <p:spPr>
            <a:xfrm rot="20755023" flipH="1">
              <a:off x="9824536" y="4465626"/>
              <a:ext cx="46579" cy="24374"/>
            </a:xfrm>
            <a:custGeom>
              <a:avLst/>
              <a:gdLst>
                <a:gd name="connsiteX0" fmla="*/ 87832 w 87831"/>
                <a:gd name="connsiteY0" fmla="*/ 6139 h 45960"/>
                <a:gd name="connsiteX1" fmla="*/ 0 w 87831"/>
                <a:gd name="connsiteY1" fmla="*/ 45961 h 4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831" h="45960">
                  <a:moveTo>
                    <a:pt x="87832" y="6139"/>
                  </a:moveTo>
                  <a:cubicBezTo>
                    <a:pt x="87832" y="6139"/>
                    <a:pt x="31262" y="-23076"/>
                    <a:pt x="0" y="45961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50" name="Группа 349">
            <a:extLst>
              <a:ext uri="{FF2B5EF4-FFF2-40B4-BE49-F238E27FC236}">
                <a16:creationId xmlns:a16="http://schemas.microsoft.com/office/drawing/2014/main" id="{CFA465E1-F1D9-B918-34D0-3B7031D844A1}"/>
              </a:ext>
            </a:extLst>
          </p:cNvPr>
          <p:cNvGrpSpPr/>
          <p:nvPr/>
        </p:nvGrpSpPr>
        <p:grpSpPr>
          <a:xfrm rot="844977">
            <a:off x="7786966" y="4719279"/>
            <a:ext cx="80546" cy="80269"/>
            <a:chOff x="11345859" y="2678124"/>
            <a:chExt cx="222185" cy="221420"/>
          </a:xfrm>
        </p:grpSpPr>
        <p:sp>
          <p:nvSpPr>
            <p:cNvPr id="351" name="Полилиния: фигура 350">
              <a:extLst>
                <a:ext uri="{FF2B5EF4-FFF2-40B4-BE49-F238E27FC236}">
                  <a16:creationId xmlns:a16="http://schemas.microsoft.com/office/drawing/2014/main" id="{52087B18-4972-3732-6165-99B190CE491E}"/>
                </a:ext>
              </a:extLst>
            </p:cNvPr>
            <p:cNvSpPr/>
            <p:nvPr/>
          </p:nvSpPr>
          <p:spPr>
            <a:xfrm>
              <a:off x="11464395" y="2842179"/>
              <a:ext cx="65873" cy="15830"/>
            </a:xfrm>
            <a:custGeom>
              <a:avLst/>
              <a:gdLst>
                <a:gd name="connsiteX0" fmla="*/ 0 w 65873"/>
                <a:gd name="connsiteY0" fmla="*/ 13212 h 15830"/>
                <a:gd name="connsiteX1" fmla="*/ 65874 w 65873"/>
                <a:gd name="connsiteY1" fmla="*/ 0 h 1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873" h="15830">
                  <a:moveTo>
                    <a:pt x="0" y="13212"/>
                  </a:moveTo>
                  <a:cubicBezTo>
                    <a:pt x="0" y="13212"/>
                    <a:pt x="45219" y="24563"/>
                    <a:pt x="65874" y="0"/>
                  </a:cubicBezTo>
                </a:path>
              </a:pathLst>
            </a:custGeom>
            <a:noFill/>
            <a:ln w="3175" cap="flat">
              <a:solidFill>
                <a:srgbClr val="25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2" name="Полилиния: фигура 351">
              <a:extLst>
                <a:ext uri="{FF2B5EF4-FFF2-40B4-BE49-F238E27FC236}">
                  <a16:creationId xmlns:a16="http://schemas.microsoft.com/office/drawing/2014/main" id="{DA03E5A5-2CC5-40C6-75F6-E7B16F469C2F}"/>
                </a:ext>
              </a:extLst>
            </p:cNvPr>
            <p:cNvSpPr/>
            <p:nvPr/>
          </p:nvSpPr>
          <p:spPr>
            <a:xfrm>
              <a:off x="11455091" y="2861159"/>
              <a:ext cx="112953" cy="38385"/>
            </a:xfrm>
            <a:custGeom>
              <a:avLst/>
              <a:gdLst>
                <a:gd name="connsiteX0" fmla="*/ 0 w 112953"/>
                <a:gd name="connsiteY0" fmla="*/ 30146 h 38385"/>
                <a:gd name="connsiteX1" fmla="*/ 112953 w 112953"/>
                <a:gd name="connsiteY1" fmla="*/ 0 h 3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953" h="38385">
                  <a:moveTo>
                    <a:pt x="0" y="30146"/>
                  </a:moveTo>
                  <a:cubicBezTo>
                    <a:pt x="0" y="30146"/>
                    <a:pt x="65874" y="62152"/>
                    <a:pt x="112953" y="0"/>
                  </a:cubicBezTo>
                </a:path>
              </a:pathLst>
            </a:custGeom>
            <a:noFill/>
            <a:ln w="3175" cap="flat">
              <a:solidFill>
                <a:srgbClr val="25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3" name="Полилиния: фигура 352">
              <a:extLst>
                <a:ext uri="{FF2B5EF4-FFF2-40B4-BE49-F238E27FC236}">
                  <a16:creationId xmlns:a16="http://schemas.microsoft.com/office/drawing/2014/main" id="{BD4FE582-CFEA-41C6-9971-BDB14F12544D}"/>
                </a:ext>
              </a:extLst>
            </p:cNvPr>
            <p:cNvSpPr/>
            <p:nvPr/>
          </p:nvSpPr>
          <p:spPr>
            <a:xfrm>
              <a:off x="11382679" y="2750469"/>
              <a:ext cx="33358" cy="48136"/>
            </a:xfrm>
            <a:custGeom>
              <a:avLst/>
              <a:gdLst>
                <a:gd name="connsiteX0" fmla="*/ 32217 w 33358"/>
                <a:gd name="connsiteY0" fmla="*/ 20067 h 48136"/>
                <a:gd name="connsiteX1" fmla="*/ 22727 w 33358"/>
                <a:gd name="connsiteY1" fmla="*/ 47794 h 48136"/>
                <a:gd name="connsiteX2" fmla="*/ 1141 w 33358"/>
                <a:gd name="connsiteY2" fmla="*/ 28069 h 48136"/>
                <a:gd name="connsiteX3" fmla="*/ 10632 w 33358"/>
                <a:gd name="connsiteY3" fmla="*/ 342 h 48136"/>
                <a:gd name="connsiteX4" fmla="*/ 32217 w 33358"/>
                <a:gd name="connsiteY4" fmla="*/ 20067 h 48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58" h="48136">
                  <a:moveTo>
                    <a:pt x="32217" y="20067"/>
                  </a:moveTo>
                  <a:cubicBezTo>
                    <a:pt x="35567" y="33093"/>
                    <a:pt x="31287" y="45561"/>
                    <a:pt x="22727" y="47794"/>
                  </a:cubicBezTo>
                  <a:cubicBezTo>
                    <a:pt x="14167" y="50027"/>
                    <a:pt x="4491" y="41095"/>
                    <a:pt x="1141" y="28069"/>
                  </a:cubicBezTo>
                  <a:cubicBezTo>
                    <a:pt x="-2208" y="15043"/>
                    <a:pt x="2072" y="2575"/>
                    <a:pt x="10632" y="342"/>
                  </a:cubicBezTo>
                  <a:cubicBezTo>
                    <a:pt x="19191" y="-1891"/>
                    <a:pt x="28868" y="7041"/>
                    <a:pt x="32217" y="20067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4" name="Полилиния: фигура 353">
              <a:extLst>
                <a:ext uri="{FF2B5EF4-FFF2-40B4-BE49-F238E27FC236}">
                  <a16:creationId xmlns:a16="http://schemas.microsoft.com/office/drawing/2014/main" id="{5B0D0022-EB1C-4C12-6AD6-0E04EDC85A23}"/>
                </a:ext>
              </a:extLst>
            </p:cNvPr>
            <p:cNvSpPr/>
            <p:nvPr/>
          </p:nvSpPr>
          <p:spPr>
            <a:xfrm>
              <a:off x="11525034" y="2727767"/>
              <a:ext cx="33358" cy="48136"/>
            </a:xfrm>
            <a:custGeom>
              <a:avLst/>
              <a:gdLst>
                <a:gd name="connsiteX0" fmla="*/ 32217 w 33358"/>
                <a:gd name="connsiteY0" fmla="*/ 20067 h 48136"/>
                <a:gd name="connsiteX1" fmla="*/ 22727 w 33358"/>
                <a:gd name="connsiteY1" fmla="*/ 47794 h 48136"/>
                <a:gd name="connsiteX2" fmla="*/ 1141 w 33358"/>
                <a:gd name="connsiteY2" fmla="*/ 28069 h 48136"/>
                <a:gd name="connsiteX3" fmla="*/ 10631 w 33358"/>
                <a:gd name="connsiteY3" fmla="*/ 342 h 48136"/>
                <a:gd name="connsiteX4" fmla="*/ 32217 w 33358"/>
                <a:gd name="connsiteY4" fmla="*/ 20067 h 48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58" h="48136">
                  <a:moveTo>
                    <a:pt x="32217" y="20067"/>
                  </a:moveTo>
                  <a:cubicBezTo>
                    <a:pt x="35567" y="33093"/>
                    <a:pt x="31287" y="45561"/>
                    <a:pt x="22727" y="47794"/>
                  </a:cubicBezTo>
                  <a:cubicBezTo>
                    <a:pt x="14167" y="50027"/>
                    <a:pt x="4491" y="41095"/>
                    <a:pt x="1141" y="28069"/>
                  </a:cubicBezTo>
                  <a:cubicBezTo>
                    <a:pt x="-2208" y="15043"/>
                    <a:pt x="2072" y="2575"/>
                    <a:pt x="10631" y="342"/>
                  </a:cubicBezTo>
                  <a:cubicBezTo>
                    <a:pt x="19191" y="-1891"/>
                    <a:pt x="28868" y="7041"/>
                    <a:pt x="32217" y="20067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5" name="Полилиния: фигура 354">
              <a:extLst>
                <a:ext uri="{FF2B5EF4-FFF2-40B4-BE49-F238E27FC236}">
                  <a16:creationId xmlns:a16="http://schemas.microsoft.com/office/drawing/2014/main" id="{8B89EE18-9860-1A74-C76D-75B6A87DA5E1}"/>
                </a:ext>
              </a:extLst>
            </p:cNvPr>
            <p:cNvSpPr/>
            <p:nvPr/>
          </p:nvSpPr>
          <p:spPr>
            <a:xfrm>
              <a:off x="11492680" y="2678124"/>
              <a:ext cx="65873" cy="26724"/>
            </a:xfrm>
            <a:custGeom>
              <a:avLst/>
              <a:gdLst>
                <a:gd name="connsiteX0" fmla="*/ 0 w 65873"/>
                <a:gd name="connsiteY0" fmla="*/ 26724 h 26724"/>
                <a:gd name="connsiteX1" fmla="*/ 65874 w 65873"/>
                <a:gd name="connsiteY1" fmla="*/ 2161 h 2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873" h="26724">
                  <a:moveTo>
                    <a:pt x="0" y="26724"/>
                  </a:moveTo>
                  <a:cubicBezTo>
                    <a:pt x="0" y="26724"/>
                    <a:pt x="30146" y="-9004"/>
                    <a:pt x="65874" y="2161"/>
                  </a:cubicBezTo>
                </a:path>
              </a:pathLst>
            </a:custGeom>
            <a:noFill/>
            <a:ln w="3175" cap="flat">
              <a:solidFill>
                <a:srgbClr val="25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6" name="Полилиния: фигура 355">
              <a:extLst>
                <a:ext uri="{FF2B5EF4-FFF2-40B4-BE49-F238E27FC236}">
                  <a16:creationId xmlns:a16="http://schemas.microsoft.com/office/drawing/2014/main" id="{D59B03EA-B869-2B5C-FA7C-3156AB62C610}"/>
                </a:ext>
              </a:extLst>
            </p:cNvPr>
            <p:cNvSpPr/>
            <p:nvPr/>
          </p:nvSpPr>
          <p:spPr>
            <a:xfrm>
              <a:off x="11345859" y="2717654"/>
              <a:ext cx="77225" cy="21061"/>
            </a:xfrm>
            <a:custGeom>
              <a:avLst/>
              <a:gdLst>
                <a:gd name="connsiteX0" fmla="*/ 77225 w 77225"/>
                <a:gd name="connsiteY0" fmla="*/ 7850 h 21061"/>
                <a:gd name="connsiteX1" fmla="*/ 0 w 77225"/>
                <a:gd name="connsiteY1" fmla="*/ 21062 h 2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7225" h="21061">
                  <a:moveTo>
                    <a:pt x="77225" y="7850"/>
                  </a:moveTo>
                  <a:cubicBezTo>
                    <a:pt x="77225" y="7850"/>
                    <a:pt x="45219" y="-16713"/>
                    <a:pt x="0" y="21062"/>
                  </a:cubicBezTo>
                </a:path>
              </a:pathLst>
            </a:custGeom>
            <a:noFill/>
            <a:ln w="3175" cap="flat">
              <a:solidFill>
                <a:srgbClr val="25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57" name="Группа 356">
            <a:extLst>
              <a:ext uri="{FF2B5EF4-FFF2-40B4-BE49-F238E27FC236}">
                <a16:creationId xmlns:a16="http://schemas.microsoft.com/office/drawing/2014/main" id="{06C1B6D7-8398-2060-55E0-AD7743D22633}"/>
              </a:ext>
            </a:extLst>
          </p:cNvPr>
          <p:cNvGrpSpPr/>
          <p:nvPr/>
        </p:nvGrpSpPr>
        <p:grpSpPr>
          <a:xfrm rot="844977">
            <a:off x="8028897" y="5043961"/>
            <a:ext cx="80546" cy="80269"/>
            <a:chOff x="11345859" y="2678124"/>
            <a:chExt cx="222185" cy="221420"/>
          </a:xfrm>
        </p:grpSpPr>
        <p:sp>
          <p:nvSpPr>
            <p:cNvPr id="358" name="Полилиния: фигура 357">
              <a:extLst>
                <a:ext uri="{FF2B5EF4-FFF2-40B4-BE49-F238E27FC236}">
                  <a16:creationId xmlns:a16="http://schemas.microsoft.com/office/drawing/2014/main" id="{77D74558-BD64-BD61-77F8-D1ADB690E6A6}"/>
                </a:ext>
              </a:extLst>
            </p:cNvPr>
            <p:cNvSpPr/>
            <p:nvPr/>
          </p:nvSpPr>
          <p:spPr>
            <a:xfrm>
              <a:off x="11464395" y="2842179"/>
              <a:ext cx="65873" cy="15830"/>
            </a:xfrm>
            <a:custGeom>
              <a:avLst/>
              <a:gdLst>
                <a:gd name="connsiteX0" fmla="*/ 0 w 65873"/>
                <a:gd name="connsiteY0" fmla="*/ 13212 h 15830"/>
                <a:gd name="connsiteX1" fmla="*/ 65874 w 65873"/>
                <a:gd name="connsiteY1" fmla="*/ 0 h 1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873" h="15830">
                  <a:moveTo>
                    <a:pt x="0" y="13212"/>
                  </a:moveTo>
                  <a:cubicBezTo>
                    <a:pt x="0" y="13212"/>
                    <a:pt x="45219" y="24563"/>
                    <a:pt x="65874" y="0"/>
                  </a:cubicBezTo>
                </a:path>
              </a:pathLst>
            </a:custGeom>
            <a:noFill/>
            <a:ln w="3175" cap="flat">
              <a:solidFill>
                <a:srgbClr val="25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9" name="Полилиния: фигура 358">
              <a:extLst>
                <a:ext uri="{FF2B5EF4-FFF2-40B4-BE49-F238E27FC236}">
                  <a16:creationId xmlns:a16="http://schemas.microsoft.com/office/drawing/2014/main" id="{C51084C4-7BDF-A776-D567-5BA00D6899AD}"/>
                </a:ext>
              </a:extLst>
            </p:cNvPr>
            <p:cNvSpPr/>
            <p:nvPr/>
          </p:nvSpPr>
          <p:spPr>
            <a:xfrm>
              <a:off x="11455091" y="2861159"/>
              <a:ext cx="112953" cy="38385"/>
            </a:xfrm>
            <a:custGeom>
              <a:avLst/>
              <a:gdLst>
                <a:gd name="connsiteX0" fmla="*/ 0 w 112953"/>
                <a:gd name="connsiteY0" fmla="*/ 30146 h 38385"/>
                <a:gd name="connsiteX1" fmla="*/ 112953 w 112953"/>
                <a:gd name="connsiteY1" fmla="*/ 0 h 3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953" h="38385">
                  <a:moveTo>
                    <a:pt x="0" y="30146"/>
                  </a:moveTo>
                  <a:cubicBezTo>
                    <a:pt x="0" y="30146"/>
                    <a:pt x="65874" y="62152"/>
                    <a:pt x="112953" y="0"/>
                  </a:cubicBezTo>
                </a:path>
              </a:pathLst>
            </a:custGeom>
            <a:noFill/>
            <a:ln w="3175" cap="flat">
              <a:solidFill>
                <a:srgbClr val="25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0" name="Полилиния: фигура 359">
              <a:extLst>
                <a:ext uri="{FF2B5EF4-FFF2-40B4-BE49-F238E27FC236}">
                  <a16:creationId xmlns:a16="http://schemas.microsoft.com/office/drawing/2014/main" id="{2129C457-0C0F-B5D2-EDE9-B69155C5A07E}"/>
                </a:ext>
              </a:extLst>
            </p:cNvPr>
            <p:cNvSpPr/>
            <p:nvPr/>
          </p:nvSpPr>
          <p:spPr>
            <a:xfrm>
              <a:off x="11382679" y="2750469"/>
              <a:ext cx="33358" cy="48136"/>
            </a:xfrm>
            <a:custGeom>
              <a:avLst/>
              <a:gdLst>
                <a:gd name="connsiteX0" fmla="*/ 32217 w 33358"/>
                <a:gd name="connsiteY0" fmla="*/ 20067 h 48136"/>
                <a:gd name="connsiteX1" fmla="*/ 22727 w 33358"/>
                <a:gd name="connsiteY1" fmla="*/ 47794 h 48136"/>
                <a:gd name="connsiteX2" fmla="*/ 1141 w 33358"/>
                <a:gd name="connsiteY2" fmla="*/ 28069 h 48136"/>
                <a:gd name="connsiteX3" fmla="*/ 10632 w 33358"/>
                <a:gd name="connsiteY3" fmla="*/ 342 h 48136"/>
                <a:gd name="connsiteX4" fmla="*/ 32217 w 33358"/>
                <a:gd name="connsiteY4" fmla="*/ 20067 h 48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58" h="48136">
                  <a:moveTo>
                    <a:pt x="32217" y="20067"/>
                  </a:moveTo>
                  <a:cubicBezTo>
                    <a:pt x="35567" y="33093"/>
                    <a:pt x="31287" y="45561"/>
                    <a:pt x="22727" y="47794"/>
                  </a:cubicBezTo>
                  <a:cubicBezTo>
                    <a:pt x="14167" y="50027"/>
                    <a:pt x="4491" y="41095"/>
                    <a:pt x="1141" y="28069"/>
                  </a:cubicBezTo>
                  <a:cubicBezTo>
                    <a:pt x="-2208" y="15043"/>
                    <a:pt x="2072" y="2575"/>
                    <a:pt x="10632" y="342"/>
                  </a:cubicBezTo>
                  <a:cubicBezTo>
                    <a:pt x="19191" y="-1891"/>
                    <a:pt x="28868" y="7041"/>
                    <a:pt x="32217" y="20067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1" name="Полилиния: фигура 360">
              <a:extLst>
                <a:ext uri="{FF2B5EF4-FFF2-40B4-BE49-F238E27FC236}">
                  <a16:creationId xmlns:a16="http://schemas.microsoft.com/office/drawing/2014/main" id="{832F2E97-4B07-F33F-342C-51137531D5D1}"/>
                </a:ext>
              </a:extLst>
            </p:cNvPr>
            <p:cNvSpPr/>
            <p:nvPr/>
          </p:nvSpPr>
          <p:spPr>
            <a:xfrm>
              <a:off x="11525034" y="2727767"/>
              <a:ext cx="33358" cy="48136"/>
            </a:xfrm>
            <a:custGeom>
              <a:avLst/>
              <a:gdLst>
                <a:gd name="connsiteX0" fmla="*/ 32217 w 33358"/>
                <a:gd name="connsiteY0" fmla="*/ 20067 h 48136"/>
                <a:gd name="connsiteX1" fmla="*/ 22727 w 33358"/>
                <a:gd name="connsiteY1" fmla="*/ 47794 h 48136"/>
                <a:gd name="connsiteX2" fmla="*/ 1141 w 33358"/>
                <a:gd name="connsiteY2" fmla="*/ 28069 h 48136"/>
                <a:gd name="connsiteX3" fmla="*/ 10631 w 33358"/>
                <a:gd name="connsiteY3" fmla="*/ 342 h 48136"/>
                <a:gd name="connsiteX4" fmla="*/ 32217 w 33358"/>
                <a:gd name="connsiteY4" fmla="*/ 20067 h 48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58" h="48136">
                  <a:moveTo>
                    <a:pt x="32217" y="20067"/>
                  </a:moveTo>
                  <a:cubicBezTo>
                    <a:pt x="35567" y="33093"/>
                    <a:pt x="31287" y="45561"/>
                    <a:pt x="22727" y="47794"/>
                  </a:cubicBezTo>
                  <a:cubicBezTo>
                    <a:pt x="14167" y="50027"/>
                    <a:pt x="4491" y="41095"/>
                    <a:pt x="1141" y="28069"/>
                  </a:cubicBezTo>
                  <a:cubicBezTo>
                    <a:pt x="-2208" y="15043"/>
                    <a:pt x="2072" y="2575"/>
                    <a:pt x="10631" y="342"/>
                  </a:cubicBezTo>
                  <a:cubicBezTo>
                    <a:pt x="19191" y="-1891"/>
                    <a:pt x="28868" y="7041"/>
                    <a:pt x="32217" y="20067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2" name="Полилиния: фигура 361">
              <a:extLst>
                <a:ext uri="{FF2B5EF4-FFF2-40B4-BE49-F238E27FC236}">
                  <a16:creationId xmlns:a16="http://schemas.microsoft.com/office/drawing/2014/main" id="{12A23C9B-9E31-9CF2-CBB6-278693878469}"/>
                </a:ext>
              </a:extLst>
            </p:cNvPr>
            <p:cNvSpPr/>
            <p:nvPr/>
          </p:nvSpPr>
          <p:spPr>
            <a:xfrm>
              <a:off x="11492680" y="2678124"/>
              <a:ext cx="65873" cy="26724"/>
            </a:xfrm>
            <a:custGeom>
              <a:avLst/>
              <a:gdLst>
                <a:gd name="connsiteX0" fmla="*/ 0 w 65873"/>
                <a:gd name="connsiteY0" fmla="*/ 26724 h 26724"/>
                <a:gd name="connsiteX1" fmla="*/ 65874 w 65873"/>
                <a:gd name="connsiteY1" fmla="*/ 2161 h 2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873" h="26724">
                  <a:moveTo>
                    <a:pt x="0" y="26724"/>
                  </a:moveTo>
                  <a:cubicBezTo>
                    <a:pt x="0" y="26724"/>
                    <a:pt x="30146" y="-9004"/>
                    <a:pt x="65874" y="2161"/>
                  </a:cubicBezTo>
                </a:path>
              </a:pathLst>
            </a:custGeom>
            <a:noFill/>
            <a:ln w="3175" cap="flat">
              <a:solidFill>
                <a:srgbClr val="25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3" name="Полилиния: фигура 362">
              <a:extLst>
                <a:ext uri="{FF2B5EF4-FFF2-40B4-BE49-F238E27FC236}">
                  <a16:creationId xmlns:a16="http://schemas.microsoft.com/office/drawing/2014/main" id="{FE75DBD3-8CE7-9C1A-7D30-09085B3DE789}"/>
                </a:ext>
              </a:extLst>
            </p:cNvPr>
            <p:cNvSpPr/>
            <p:nvPr/>
          </p:nvSpPr>
          <p:spPr>
            <a:xfrm>
              <a:off x="11345859" y="2717654"/>
              <a:ext cx="77225" cy="21061"/>
            </a:xfrm>
            <a:custGeom>
              <a:avLst/>
              <a:gdLst>
                <a:gd name="connsiteX0" fmla="*/ 77225 w 77225"/>
                <a:gd name="connsiteY0" fmla="*/ 7850 h 21061"/>
                <a:gd name="connsiteX1" fmla="*/ 0 w 77225"/>
                <a:gd name="connsiteY1" fmla="*/ 21062 h 2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7225" h="21061">
                  <a:moveTo>
                    <a:pt x="77225" y="7850"/>
                  </a:moveTo>
                  <a:cubicBezTo>
                    <a:pt x="77225" y="7850"/>
                    <a:pt x="45219" y="-16713"/>
                    <a:pt x="0" y="21062"/>
                  </a:cubicBezTo>
                </a:path>
              </a:pathLst>
            </a:custGeom>
            <a:noFill/>
            <a:ln w="3175" cap="flat">
              <a:solidFill>
                <a:srgbClr val="25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64" name="Группа 363">
            <a:extLst>
              <a:ext uri="{FF2B5EF4-FFF2-40B4-BE49-F238E27FC236}">
                <a16:creationId xmlns:a16="http://schemas.microsoft.com/office/drawing/2014/main" id="{67C4DBC0-DCBF-A770-302F-0BA9D31F5AED}"/>
              </a:ext>
            </a:extLst>
          </p:cNvPr>
          <p:cNvGrpSpPr/>
          <p:nvPr/>
        </p:nvGrpSpPr>
        <p:grpSpPr>
          <a:xfrm>
            <a:off x="9177781" y="4434925"/>
            <a:ext cx="149409" cy="140808"/>
            <a:chOff x="5260629" y="4417941"/>
            <a:chExt cx="118975" cy="112126"/>
          </a:xfrm>
        </p:grpSpPr>
        <p:sp>
          <p:nvSpPr>
            <p:cNvPr id="365" name="Полилиния: фигура 364">
              <a:extLst>
                <a:ext uri="{FF2B5EF4-FFF2-40B4-BE49-F238E27FC236}">
                  <a16:creationId xmlns:a16="http://schemas.microsoft.com/office/drawing/2014/main" id="{7893F50D-B585-AD66-DAA3-A0F2AC4AC5DE}"/>
                </a:ext>
              </a:extLst>
            </p:cNvPr>
            <p:cNvSpPr/>
            <p:nvPr/>
          </p:nvSpPr>
          <p:spPr>
            <a:xfrm rot="913673">
              <a:off x="5278160" y="4437750"/>
              <a:ext cx="15464" cy="21291"/>
            </a:xfrm>
            <a:custGeom>
              <a:avLst/>
              <a:gdLst>
                <a:gd name="connsiteX0" fmla="*/ 34304 w 36043"/>
                <a:gd name="connsiteY0" fmla="*/ 19694 h 49623"/>
                <a:gd name="connsiteX1" fmla="*/ 25744 w 36043"/>
                <a:gd name="connsiteY1" fmla="*/ 49096 h 49623"/>
                <a:gd name="connsiteX2" fmla="*/ 1739 w 36043"/>
                <a:gd name="connsiteY2" fmla="*/ 29929 h 49623"/>
                <a:gd name="connsiteX3" fmla="*/ 10299 w 36043"/>
                <a:gd name="connsiteY3" fmla="*/ 528 h 49623"/>
                <a:gd name="connsiteX4" fmla="*/ 34304 w 36043"/>
                <a:gd name="connsiteY4" fmla="*/ 19694 h 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43" h="49623">
                  <a:moveTo>
                    <a:pt x="34304" y="19694"/>
                  </a:moveTo>
                  <a:cubicBezTo>
                    <a:pt x="38584" y="33092"/>
                    <a:pt x="34676" y="46304"/>
                    <a:pt x="25744" y="49096"/>
                  </a:cubicBezTo>
                  <a:cubicBezTo>
                    <a:pt x="16812" y="51887"/>
                    <a:pt x="6019" y="43327"/>
                    <a:pt x="1739" y="29929"/>
                  </a:cubicBezTo>
                  <a:cubicBezTo>
                    <a:pt x="-2541" y="16531"/>
                    <a:pt x="1367" y="3319"/>
                    <a:pt x="10299" y="528"/>
                  </a:cubicBezTo>
                  <a:cubicBezTo>
                    <a:pt x="19231" y="-2264"/>
                    <a:pt x="30024" y="6296"/>
                    <a:pt x="34304" y="19694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6" name="Полилиния: фигура 365">
              <a:extLst>
                <a:ext uri="{FF2B5EF4-FFF2-40B4-BE49-F238E27FC236}">
                  <a16:creationId xmlns:a16="http://schemas.microsoft.com/office/drawing/2014/main" id="{963924DB-6A2A-2CED-620A-536DED51820D}"/>
                </a:ext>
              </a:extLst>
            </p:cNvPr>
            <p:cNvSpPr/>
            <p:nvPr/>
          </p:nvSpPr>
          <p:spPr>
            <a:xfrm rot="913673">
              <a:off x="5346162" y="4441003"/>
              <a:ext cx="15464" cy="21291"/>
            </a:xfrm>
            <a:custGeom>
              <a:avLst/>
              <a:gdLst>
                <a:gd name="connsiteX0" fmla="*/ 34304 w 36043"/>
                <a:gd name="connsiteY0" fmla="*/ 19694 h 49623"/>
                <a:gd name="connsiteX1" fmla="*/ 25744 w 36043"/>
                <a:gd name="connsiteY1" fmla="*/ 49096 h 49623"/>
                <a:gd name="connsiteX2" fmla="*/ 1739 w 36043"/>
                <a:gd name="connsiteY2" fmla="*/ 29929 h 49623"/>
                <a:gd name="connsiteX3" fmla="*/ 10299 w 36043"/>
                <a:gd name="connsiteY3" fmla="*/ 528 h 49623"/>
                <a:gd name="connsiteX4" fmla="*/ 34304 w 36043"/>
                <a:gd name="connsiteY4" fmla="*/ 19694 h 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43" h="49623">
                  <a:moveTo>
                    <a:pt x="34304" y="19694"/>
                  </a:moveTo>
                  <a:cubicBezTo>
                    <a:pt x="38584" y="33092"/>
                    <a:pt x="34676" y="46304"/>
                    <a:pt x="25744" y="49096"/>
                  </a:cubicBezTo>
                  <a:cubicBezTo>
                    <a:pt x="16812" y="51887"/>
                    <a:pt x="6019" y="43327"/>
                    <a:pt x="1739" y="29929"/>
                  </a:cubicBezTo>
                  <a:cubicBezTo>
                    <a:pt x="-2541" y="16531"/>
                    <a:pt x="1367" y="3319"/>
                    <a:pt x="10299" y="528"/>
                  </a:cubicBezTo>
                  <a:cubicBezTo>
                    <a:pt x="19231" y="-2264"/>
                    <a:pt x="30024" y="6296"/>
                    <a:pt x="34304" y="19694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7" name="Полилиния: фигура 366">
              <a:extLst>
                <a:ext uri="{FF2B5EF4-FFF2-40B4-BE49-F238E27FC236}">
                  <a16:creationId xmlns:a16="http://schemas.microsoft.com/office/drawing/2014/main" id="{766DD5D0-09E5-A750-569C-67EC3A243A95}"/>
                </a:ext>
              </a:extLst>
            </p:cNvPr>
            <p:cNvSpPr/>
            <p:nvPr/>
          </p:nvSpPr>
          <p:spPr>
            <a:xfrm rot="679233">
              <a:off x="5260629" y="4417941"/>
              <a:ext cx="36487" cy="10659"/>
            </a:xfrm>
            <a:custGeom>
              <a:avLst/>
              <a:gdLst>
                <a:gd name="connsiteX0" fmla="*/ 0 w 85040"/>
                <a:gd name="connsiteY0" fmla="*/ 24843 h 24843"/>
                <a:gd name="connsiteX1" fmla="*/ 85041 w 85040"/>
                <a:gd name="connsiteY1" fmla="*/ 5490 h 24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040" h="24843">
                  <a:moveTo>
                    <a:pt x="0" y="24843"/>
                  </a:moveTo>
                  <a:cubicBezTo>
                    <a:pt x="0" y="24843"/>
                    <a:pt x="46149" y="-14049"/>
                    <a:pt x="85041" y="5490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8" name="Полилиния: фигура 367">
              <a:extLst>
                <a:ext uri="{FF2B5EF4-FFF2-40B4-BE49-F238E27FC236}">
                  <a16:creationId xmlns:a16="http://schemas.microsoft.com/office/drawing/2014/main" id="{3C74F1F9-9710-15C9-F259-84AF6F2F445C}"/>
                </a:ext>
              </a:extLst>
            </p:cNvPr>
            <p:cNvSpPr/>
            <p:nvPr/>
          </p:nvSpPr>
          <p:spPr>
            <a:xfrm rot="679233">
              <a:off x="5340004" y="4421145"/>
              <a:ext cx="39600" cy="8775"/>
            </a:xfrm>
            <a:custGeom>
              <a:avLst/>
              <a:gdLst>
                <a:gd name="connsiteX0" fmla="*/ 0 w 92297"/>
                <a:gd name="connsiteY0" fmla="*/ 13194 h 20451"/>
                <a:gd name="connsiteX1" fmla="*/ 92298 w 92297"/>
                <a:gd name="connsiteY1" fmla="*/ 20451 h 2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97" h="20451">
                  <a:moveTo>
                    <a:pt x="0" y="13194"/>
                  </a:moveTo>
                  <a:cubicBezTo>
                    <a:pt x="0" y="13194"/>
                    <a:pt x="53406" y="-20860"/>
                    <a:pt x="92298" y="20451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9" name="Полилиния: фигура 368">
              <a:extLst>
                <a:ext uri="{FF2B5EF4-FFF2-40B4-BE49-F238E27FC236}">
                  <a16:creationId xmlns:a16="http://schemas.microsoft.com/office/drawing/2014/main" id="{DFE73E2D-8700-4985-F7E3-27F268340EF2}"/>
                </a:ext>
              </a:extLst>
            </p:cNvPr>
            <p:cNvSpPr/>
            <p:nvPr/>
          </p:nvSpPr>
          <p:spPr>
            <a:xfrm rot="679233">
              <a:off x="5301784" y="4482843"/>
              <a:ext cx="36487" cy="13573"/>
            </a:xfrm>
            <a:custGeom>
              <a:avLst/>
              <a:gdLst>
                <a:gd name="connsiteX0" fmla="*/ 0 w 85040"/>
                <a:gd name="connsiteY0" fmla="*/ 0 h 31634"/>
                <a:gd name="connsiteX1" fmla="*/ 34053 w 85040"/>
                <a:gd name="connsiteY1" fmla="*/ 31634 h 31634"/>
                <a:gd name="connsiteX2" fmla="*/ 85041 w 85040"/>
                <a:gd name="connsiteY2" fmla="*/ 4838 h 3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40" h="31634">
                  <a:moveTo>
                    <a:pt x="0" y="0"/>
                  </a:moveTo>
                  <a:cubicBezTo>
                    <a:pt x="0" y="0"/>
                    <a:pt x="0" y="31634"/>
                    <a:pt x="34053" y="31634"/>
                  </a:cubicBezTo>
                  <a:cubicBezTo>
                    <a:pt x="68107" y="31634"/>
                    <a:pt x="85041" y="4838"/>
                    <a:pt x="85041" y="4838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0" name="Полилиния: фигура 369">
              <a:extLst>
                <a:ext uri="{FF2B5EF4-FFF2-40B4-BE49-F238E27FC236}">
                  <a16:creationId xmlns:a16="http://schemas.microsoft.com/office/drawing/2014/main" id="{A913D2EE-FDCB-3558-2B3D-6DE69CACD462}"/>
                </a:ext>
              </a:extLst>
            </p:cNvPr>
            <p:cNvSpPr/>
            <p:nvPr/>
          </p:nvSpPr>
          <p:spPr>
            <a:xfrm rot="679233">
              <a:off x="5288863" y="4514902"/>
              <a:ext cx="63633" cy="15165"/>
            </a:xfrm>
            <a:custGeom>
              <a:avLst/>
              <a:gdLst>
                <a:gd name="connsiteX0" fmla="*/ 0 w 148309"/>
                <a:gd name="connsiteY0" fmla="*/ 26796 h 35346"/>
                <a:gd name="connsiteX1" fmla="*/ 148309 w 148309"/>
                <a:gd name="connsiteY1" fmla="*/ 0 h 3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309" h="35346">
                  <a:moveTo>
                    <a:pt x="0" y="26796"/>
                  </a:moveTo>
                  <a:cubicBezTo>
                    <a:pt x="0" y="26796"/>
                    <a:pt x="77783" y="58430"/>
                    <a:pt x="148309" y="0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F9F1041-E73F-2484-5793-8AA5B723D889}"/>
              </a:ext>
            </a:extLst>
          </p:cNvPr>
          <p:cNvGrpSpPr/>
          <p:nvPr/>
        </p:nvGrpSpPr>
        <p:grpSpPr>
          <a:xfrm>
            <a:off x="7426439" y="4442788"/>
            <a:ext cx="111200" cy="103758"/>
            <a:chOff x="5718470" y="4442788"/>
            <a:chExt cx="111200" cy="103758"/>
          </a:xfrm>
        </p:grpSpPr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4BE8C541-8E7A-7F99-DFC8-166B08A79C6C}"/>
                </a:ext>
              </a:extLst>
            </p:cNvPr>
            <p:cNvSpPr/>
            <p:nvPr/>
          </p:nvSpPr>
          <p:spPr>
            <a:xfrm rot="20755023" flipH="1">
              <a:off x="5761501" y="4507462"/>
              <a:ext cx="22649" cy="15325"/>
            </a:xfrm>
            <a:custGeom>
              <a:avLst/>
              <a:gdLst>
                <a:gd name="connsiteX0" fmla="*/ 0 w 56383"/>
                <a:gd name="connsiteY0" fmla="*/ 0 h 38152"/>
                <a:gd name="connsiteX1" fmla="*/ 10421 w 56383"/>
                <a:gd name="connsiteY1" fmla="*/ 35542 h 38152"/>
                <a:gd name="connsiteX2" fmla="*/ 56384 w 56383"/>
                <a:gd name="connsiteY2" fmla="*/ 18795 h 3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383" h="38152">
                  <a:moveTo>
                    <a:pt x="0" y="0"/>
                  </a:moveTo>
                  <a:cubicBezTo>
                    <a:pt x="0" y="0"/>
                    <a:pt x="0" y="31448"/>
                    <a:pt x="10421" y="35542"/>
                  </a:cubicBezTo>
                  <a:cubicBezTo>
                    <a:pt x="20842" y="39636"/>
                    <a:pt x="50243" y="41869"/>
                    <a:pt x="56384" y="18795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21F1DC92-37CA-34B4-3E48-261B669C5E96}"/>
                </a:ext>
              </a:extLst>
            </p:cNvPr>
            <p:cNvSpPr/>
            <p:nvPr/>
          </p:nvSpPr>
          <p:spPr>
            <a:xfrm rot="20755023" flipH="1">
              <a:off x="5743198" y="4528906"/>
              <a:ext cx="47092" cy="17640"/>
            </a:xfrm>
            <a:custGeom>
              <a:avLst/>
              <a:gdLst>
                <a:gd name="connsiteX0" fmla="*/ 0 w 117233"/>
                <a:gd name="connsiteY0" fmla="*/ 43916 h 43915"/>
                <a:gd name="connsiteX1" fmla="*/ 117233 w 117233"/>
                <a:gd name="connsiteY1" fmla="*/ 0 h 4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7233" h="43915">
                  <a:moveTo>
                    <a:pt x="0" y="43916"/>
                  </a:moveTo>
                  <a:cubicBezTo>
                    <a:pt x="0" y="43916"/>
                    <a:pt x="75364" y="43916"/>
                    <a:pt x="117233" y="0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A248DD9D-60A3-1685-4A9B-540F49A0C580}"/>
                </a:ext>
              </a:extLst>
            </p:cNvPr>
            <p:cNvSpPr/>
            <p:nvPr/>
          </p:nvSpPr>
          <p:spPr>
            <a:xfrm rot="20755023" flipH="1">
              <a:off x="5795748" y="4466761"/>
              <a:ext cx="12141" cy="18215"/>
            </a:xfrm>
            <a:custGeom>
              <a:avLst/>
              <a:gdLst>
                <a:gd name="connsiteX0" fmla="*/ 29348 w 30225"/>
                <a:gd name="connsiteY0" fmla="*/ 19417 h 45346"/>
                <a:gd name="connsiteX1" fmla="*/ 20230 w 30225"/>
                <a:gd name="connsiteY1" fmla="*/ 45096 h 45346"/>
                <a:gd name="connsiteX2" fmla="*/ 877 w 30225"/>
                <a:gd name="connsiteY2" fmla="*/ 25929 h 45346"/>
                <a:gd name="connsiteX3" fmla="*/ 9995 w 30225"/>
                <a:gd name="connsiteY3" fmla="*/ 250 h 45346"/>
                <a:gd name="connsiteX4" fmla="*/ 29348 w 30225"/>
                <a:gd name="connsiteY4" fmla="*/ 19417 h 4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25" h="45346">
                  <a:moveTo>
                    <a:pt x="29348" y="19417"/>
                  </a:moveTo>
                  <a:cubicBezTo>
                    <a:pt x="32139" y="31884"/>
                    <a:pt x="28045" y="43235"/>
                    <a:pt x="20230" y="45096"/>
                  </a:cubicBezTo>
                  <a:cubicBezTo>
                    <a:pt x="12414" y="46957"/>
                    <a:pt x="3668" y="38211"/>
                    <a:pt x="877" y="25929"/>
                  </a:cubicBezTo>
                  <a:cubicBezTo>
                    <a:pt x="-1914" y="13462"/>
                    <a:pt x="2180" y="2111"/>
                    <a:pt x="9995" y="250"/>
                  </a:cubicBezTo>
                  <a:cubicBezTo>
                    <a:pt x="17811" y="-1611"/>
                    <a:pt x="26557" y="7135"/>
                    <a:pt x="29348" y="19417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83D30634-68C8-7CB6-A7CA-E8236C64C27D}"/>
                </a:ext>
              </a:extLst>
            </p:cNvPr>
            <p:cNvSpPr/>
            <p:nvPr/>
          </p:nvSpPr>
          <p:spPr>
            <a:xfrm rot="20755023" flipH="1">
              <a:off x="5731134" y="4464783"/>
              <a:ext cx="12141" cy="18215"/>
            </a:xfrm>
            <a:custGeom>
              <a:avLst/>
              <a:gdLst>
                <a:gd name="connsiteX0" fmla="*/ 29348 w 30225"/>
                <a:gd name="connsiteY0" fmla="*/ 19417 h 45346"/>
                <a:gd name="connsiteX1" fmla="*/ 20230 w 30225"/>
                <a:gd name="connsiteY1" fmla="*/ 45096 h 45346"/>
                <a:gd name="connsiteX2" fmla="*/ 877 w 30225"/>
                <a:gd name="connsiteY2" fmla="*/ 25929 h 45346"/>
                <a:gd name="connsiteX3" fmla="*/ 9995 w 30225"/>
                <a:gd name="connsiteY3" fmla="*/ 250 h 45346"/>
                <a:gd name="connsiteX4" fmla="*/ 29348 w 30225"/>
                <a:gd name="connsiteY4" fmla="*/ 19417 h 4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25" h="45346">
                  <a:moveTo>
                    <a:pt x="29348" y="19417"/>
                  </a:moveTo>
                  <a:cubicBezTo>
                    <a:pt x="32139" y="31884"/>
                    <a:pt x="28045" y="43235"/>
                    <a:pt x="20230" y="45096"/>
                  </a:cubicBezTo>
                  <a:cubicBezTo>
                    <a:pt x="12414" y="46957"/>
                    <a:pt x="3668" y="38211"/>
                    <a:pt x="877" y="25929"/>
                  </a:cubicBezTo>
                  <a:cubicBezTo>
                    <a:pt x="-1914" y="13462"/>
                    <a:pt x="2180" y="2111"/>
                    <a:pt x="9995" y="250"/>
                  </a:cubicBezTo>
                  <a:cubicBezTo>
                    <a:pt x="17811" y="-1611"/>
                    <a:pt x="26557" y="7135"/>
                    <a:pt x="29348" y="19417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: фигура 33">
              <a:extLst>
                <a:ext uri="{FF2B5EF4-FFF2-40B4-BE49-F238E27FC236}">
                  <a16:creationId xmlns:a16="http://schemas.microsoft.com/office/drawing/2014/main" id="{363E0A84-04EC-EE96-DAE8-4A5437F8B027}"/>
                </a:ext>
              </a:extLst>
            </p:cNvPr>
            <p:cNvSpPr/>
            <p:nvPr/>
          </p:nvSpPr>
          <p:spPr>
            <a:xfrm rot="20755023" flipH="1">
              <a:off x="5718470" y="4442788"/>
              <a:ext cx="38645" cy="14052"/>
            </a:xfrm>
            <a:custGeom>
              <a:avLst/>
              <a:gdLst>
                <a:gd name="connsiteX0" fmla="*/ 0 w 96205"/>
                <a:gd name="connsiteY0" fmla="*/ 34983 h 34983"/>
                <a:gd name="connsiteX1" fmla="*/ 96206 w 96205"/>
                <a:gd name="connsiteY1" fmla="*/ 3535 h 3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6205" h="34983">
                  <a:moveTo>
                    <a:pt x="0" y="34983"/>
                  </a:moveTo>
                  <a:cubicBezTo>
                    <a:pt x="0" y="34983"/>
                    <a:pt x="50243" y="-13212"/>
                    <a:pt x="96206" y="3535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: фигура 49">
              <a:extLst>
                <a:ext uri="{FF2B5EF4-FFF2-40B4-BE49-F238E27FC236}">
                  <a16:creationId xmlns:a16="http://schemas.microsoft.com/office/drawing/2014/main" id="{DACFA730-DA8C-565D-B57E-955BC0EBD67B}"/>
                </a:ext>
              </a:extLst>
            </p:cNvPr>
            <p:cNvSpPr/>
            <p:nvPr/>
          </p:nvSpPr>
          <p:spPr>
            <a:xfrm rot="20755023" flipH="1">
              <a:off x="5794389" y="4450050"/>
              <a:ext cx="35281" cy="18462"/>
            </a:xfrm>
            <a:custGeom>
              <a:avLst/>
              <a:gdLst>
                <a:gd name="connsiteX0" fmla="*/ 87832 w 87831"/>
                <a:gd name="connsiteY0" fmla="*/ 6139 h 45960"/>
                <a:gd name="connsiteX1" fmla="*/ 0 w 87831"/>
                <a:gd name="connsiteY1" fmla="*/ 45961 h 4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831" h="45960">
                  <a:moveTo>
                    <a:pt x="87832" y="6139"/>
                  </a:moveTo>
                  <a:cubicBezTo>
                    <a:pt x="87832" y="6139"/>
                    <a:pt x="31262" y="-23076"/>
                    <a:pt x="0" y="45961"/>
                  </a:cubicBezTo>
                </a:path>
              </a:pathLst>
            </a:custGeom>
            <a:solidFill>
              <a:srgbClr val="FFFFFF"/>
            </a:solidFill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59" name="Прямоугольник 58"/>
          <p:cNvSpPr/>
          <p:nvPr/>
        </p:nvSpPr>
        <p:spPr>
          <a:xfrm>
            <a:off x="1336574" y="4198134"/>
            <a:ext cx="871741" cy="1547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1" name="Рисунок 260">
            <a:extLst>
              <a:ext uri="{FF2B5EF4-FFF2-40B4-BE49-F238E27FC236}">
                <a16:creationId xmlns:a16="http://schemas.microsoft.com/office/drawing/2014/main" id="{7722B453-E7B6-2D47-F385-9F0C23B43BC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523743" y="4325395"/>
            <a:ext cx="804891" cy="1416905"/>
          </a:xfrm>
          <a:prstGeom prst="rect">
            <a:avLst/>
          </a:prstGeom>
        </p:spPr>
      </p:pic>
      <p:sp>
        <p:nvSpPr>
          <p:cNvPr id="60" name="Прямоугольник 59"/>
          <p:cNvSpPr/>
          <p:nvPr/>
        </p:nvSpPr>
        <p:spPr>
          <a:xfrm>
            <a:off x="2038227" y="4191138"/>
            <a:ext cx="320419" cy="1597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1960368" y="4443651"/>
            <a:ext cx="222459" cy="86199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28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0FC81A7-1D74-B930-C924-8BBEB8B64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693885" y="433056"/>
            <a:ext cx="2213050" cy="4207912"/>
          </a:xfrm>
          <a:prstGeom prst="rect">
            <a:avLst/>
          </a:prstGeom>
        </p:spPr>
      </p:pic>
      <p:sp>
        <p:nvSpPr>
          <p:cNvPr id="43" name="Скругленный прямоугольник 3">
            <a:extLst>
              <a:ext uri="{FF2B5EF4-FFF2-40B4-BE49-F238E27FC236}">
                <a16:creationId xmlns:a16="http://schemas.microsoft.com/office/drawing/2014/main" id="{93254AB7-D784-9487-4AF7-D3FAF574A3BF}"/>
              </a:ext>
            </a:extLst>
          </p:cNvPr>
          <p:cNvSpPr/>
          <p:nvPr/>
        </p:nvSpPr>
        <p:spPr>
          <a:xfrm>
            <a:off x="1873857" y="1141613"/>
            <a:ext cx="5403576" cy="687188"/>
          </a:xfrm>
          <a:prstGeom prst="roundRect">
            <a:avLst/>
          </a:prstGeom>
          <a:solidFill>
            <a:srgbClr val="099A85"/>
          </a:solidFill>
          <a:ln w="19050"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1"/>
                </a:solidFill>
              </a:rPr>
              <a:t>Инфляция — деньги обесцениваются!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7061" y="2219851"/>
            <a:ext cx="6448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 Вы можете повлиять на инфляцию?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17061" y="2976551"/>
            <a:ext cx="6807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Вы можете повлиять на экономику в стране и мире?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17061" y="3733251"/>
            <a:ext cx="7286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 А на свои финансовые решения Вы можете повлиять?</a:t>
            </a:r>
          </a:p>
        </p:txBody>
      </p:sp>
      <p:sp>
        <p:nvSpPr>
          <p:cNvPr id="52" name="Скругленный прямоугольник 3">
            <a:extLst>
              <a:ext uri="{FF2B5EF4-FFF2-40B4-BE49-F238E27FC236}">
                <a16:creationId xmlns:a16="http://schemas.microsoft.com/office/drawing/2014/main" id="{93254AB7-D784-9487-4AF7-D3FAF574A3BF}"/>
              </a:ext>
            </a:extLst>
          </p:cNvPr>
          <p:cNvSpPr/>
          <p:nvPr/>
        </p:nvSpPr>
        <p:spPr>
          <a:xfrm>
            <a:off x="489224" y="4441039"/>
            <a:ext cx="11427005" cy="1291986"/>
          </a:xfrm>
          <a:prstGeom prst="roundRect">
            <a:avLst/>
          </a:prstGeom>
          <a:solidFill>
            <a:srgbClr val="3A76BB"/>
          </a:solidFill>
          <a:ln w="19050"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1778034" y="4879170"/>
            <a:ext cx="97492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Цель — выбирать разные финансовые инструменты и получать доход</a:t>
            </a:r>
          </a:p>
        </p:txBody>
      </p:sp>
      <p:sp>
        <p:nvSpPr>
          <p:cNvPr id="54" name="Google Shape;682;p33">
            <a:extLst>
              <a:ext uri="{FF2B5EF4-FFF2-40B4-BE49-F238E27FC236}">
                <a16:creationId xmlns:a16="http://schemas.microsoft.com/office/drawing/2014/main" id="{B086F03E-DC5C-0090-C2C6-C6F53DF8D603}"/>
              </a:ext>
            </a:extLst>
          </p:cNvPr>
          <p:cNvSpPr/>
          <p:nvPr/>
        </p:nvSpPr>
        <p:spPr>
          <a:xfrm>
            <a:off x="683687" y="4603464"/>
            <a:ext cx="899884" cy="906155"/>
          </a:xfrm>
          <a:custGeom>
            <a:avLst/>
            <a:gdLst/>
            <a:ahLst/>
            <a:cxnLst/>
            <a:rect l="l" t="t" r="r" b="b"/>
            <a:pathLst>
              <a:path w="11264" h="11253" extrusionOk="0">
                <a:moveTo>
                  <a:pt x="9847" y="548"/>
                </a:moveTo>
                <a:lnTo>
                  <a:pt x="9847" y="1203"/>
                </a:lnTo>
                <a:cubicBezTo>
                  <a:pt x="9847" y="1299"/>
                  <a:pt x="9930" y="1370"/>
                  <a:pt x="10014" y="1370"/>
                </a:cubicBezTo>
                <a:lnTo>
                  <a:pt x="10669" y="1370"/>
                </a:lnTo>
                <a:lnTo>
                  <a:pt x="9252" y="2811"/>
                </a:lnTo>
                <a:lnTo>
                  <a:pt x="8656" y="2811"/>
                </a:lnTo>
                <a:lnTo>
                  <a:pt x="9609" y="1858"/>
                </a:lnTo>
                <a:cubicBezTo>
                  <a:pt x="9668" y="1799"/>
                  <a:pt x="9668" y="1703"/>
                  <a:pt x="9609" y="1620"/>
                </a:cubicBezTo>
                <a:cubicBezTo>
                  <a:pt x="9579" y="1590"/>
                  <a:pt x="9537" y="1575"/>
                  <a:pt x="9494" y="1575"/>
                </a:cubicBezTo>
                <a:cubicBezTo>
                  <a:pt x="9451" y="1575"/>
                  <a:pt x="9406" y="1590"/>
                  <a:pt x="9371" y="1620"/>
                </a:cubicBezTo>
                <a:lnTo>
                  <a:pt x="8418" y="2572"/>
                </a:lnTo>
                <a:lnTo>
                  <a:pt x="8418" y="1977"/>
                </a:lnTo>
                <a:lnTo>
                  <a:pt x="9847" y="548"/>
                </a:lnTo>
                <a:close/>
                <a:moveTo>
                  <a:pt x="4549" y="2442"/>
                </a:moveTo>
                <a:cubicBezTo>
                  <a:pt x="5668" y="2442"/>
                  <a:pt x="6680" y="2870"/>
                  <a:pt x="7430" y="3573"/>
                </a:cubicBezTo>
                <a:lnTo>
                  <a:pt x="4430" y="6561"/>
                </a:lnTo>
                <a:cubicBezTo>
                  <a:pt x="4370" y="6621"/>
                  <a:pt x="4370" y="6728"/>
                  <a:pt x="4430" y="6799"/>
                </a:cubicBezTo>
                <a:cubicBezTo>
                  <a:pt x="4465" y="6835"/>
                  <a:pt x="4513" y="6847"/>
                  <a:pt x="4549" y="6847"/>
                </a:cubicBezTo>
                <a:cubicBezTo>
                  <a:pt x="4596" y="6847"/>
                  <a:pt x="4644" y="6835"/>
                  <a:pt x="4668" y="6799"/>
                </a:cubicBezTo>
                <a:lnTo>
                  <a:pt x="5418" y="6061"/>
                </a:lnTo>
                <a:cubicBezTo>
                  <a:pt x="5549" y="6240"/>
                  <a:pt x="5620" y="6466"/>
                  <a:pt x="5620" y="6680"/>
                </a:cubicBezTo>
                <a:cubicBezTo>
                  <a:pt x="5620" y="7275"/>
                  <a:pt x="5144" y="7752"/>
                  <a:pt x="4549" y="7752"/>
                </a:cubicBezTo>
                <a:cubicBezTo>
                  <a:pt x="3953" y="7752"/>
                  <a:pt x="3477" y="7275"/>
                  <a:pt x="3477" y="6680"/>
                </a:cubicBezTo>
                <a:cubicBezTo>
                  <a:pt x="3477" y="6085"/>
                  <a:pt x="3953" y="5609"/>
                  <a:pt x="4549" y="5609"/>
                </a:cubicBezTo>
                <a:cubicBezTo>
                  <a:pt x="4608" y="5609"/>
                  <a:pt x="4680" y="5609"/>
                  <a:pt x="4739" y="5632"/>
                </a:cubicBezTo>
                <a:cubicBezTo>
                  <a:pt x="4747" y="5633"/>
                  <a:pt x="4755" y="5634"/>
                  <a:pt x="4763" y="5634"/>
                </a:cubicBezTo>
                <a:cubicBezTo>
                  <a:pt x="4848" y="5634"/>
                  <a:pt x="4920" y="5577"/>
                  <a:pt x="4942" y="5490"/>
                </a:cubicBezTo>
                <a:cubicBezTo>
                  <a:pt x="4954" y="5406"/>
                  <a:pt x="4894" y="5311"/>
                  <a:pt x="4799" y="5299"/>
                </a:cubicBezTo>
                <a:cubicBezTo>
                  <a:pt x="4715" y="5287"/>
                  <a:pt x="4620" y="5275"/>
                  <a:pt x="4549" y="5275"/>
                </a:cubicBezTo>
                <a:cubicBezTo>
                  <a:pt x="3775" y="5275"/>
                  <a:pt x="3156" y="5894"/>
                  <a:pt x="3156" y="6668"/>
                </a:cubicBezTo>
                <a:cubicBezTo>
                  <a:pt x="3156" y="7442"/>
                  <a:pt x="3775" y="8073"/>
                  <a:pt x="4549" y="8073"/>
                </a:cubicBezTo>
                <a:cubicBezTo>
                  <a:pt x="5323" y="8073"/>
                  <a:pt x="5954" y="7442"/>
                  <a:pt x="5954" y="6668"/>
                </a:cubicBezTo>
                <a:cubicBezTo>
                  <a:pt x="5954" y="6359"/>
                  <a:pt x="5847" y="6049"/>
                  <a:pt x="5656" y="5811"/>
                </a:cubicBezTo>
                <a:lnTo>
                  <a:pt x="6168" y="5287"/>
                </a:lnTo>
                <a:cubicBezTo>
                  <a:pt x="6501" y="5668"/>
                  <a:pt x="6680" y="6168"/>
                  <a:pt x="6680" y="6668"/>
                </a:cubicBezTo>
                <a:cubicBezTo>
                  <a:pt x="6680" y="7847"/>
                  <a:pt x="5727" y="8799"/>
                  <a:pt x="4549" y="8799"/>
                </a:cubicBezTo>
                <a:cubicBezTo>
                  <a:pt x="3370" y="8799"/>
                  <a:pt x="2418" y="7847"/>
                  <a:pt x="2418" y="6668"/>
                </a:cubicBezTo>
                <a:cubicBezTo>
                  <a:pt x="2418" y="5490"/>
                  <a:pt x="3370" y="4537"/>
                  <a:pt x="4549" y="4537"/>
                </a:cubicBezTo>
                <a:cubicBezTo>
                  <a:pt x="4906" y="4537"/>
                  <a:pt x="5251" y="4632"/>
                  <a:pt x="5561" y="4799"/>
                </a:cubicBezTo>
                <a:cubicBezTo>
                  <a:pt x="5583" y="4810"/>
                  <a:pt x="5608" y="4815"/>
                  <a:pt x="5635" y="4815"/>
                </a:cubicBezTo>
                <a:cubicBezTo>
                  <a:pt x="5693" y="4815"/>
                  <a:pt x="5754" y="4789"/>
                  <a:pt x="5787" y="4739"/>
                </a:cubicBezTo>
                <a:cubicBezTo>
                  <a:pt x="5835" y="4656"/>
                  <a:pt x="5799" y="4561"/>
                  <a:pt x="5727" y="4513"/>
                </a:cubicBezTo>
                <a:cubicBezTo>
                  <a:pt x="5370" y="4323"/>
                  <a:pt x="4965" y="4216"/>
                  <a:pt x="4561" y="4216"/>
                </a:cubicBezTo>
                <a:cubicBezTo>
                  <a:pt x="3215" y="4216"/>
                  <a:pt x="2108" y="5311"/>
                  <a:pt x="2108" y="6668"/>
                </a:cubicBezTo>
                <a:cubicBezTo>
                  <a:pt x="2108" y="8026"/>
                  <a:pt x="3215" y="9121"/>
                  <a:pt x="4561" y="9121"/>
                </a:cubicBezTo>
                <a:cubicBezTo>
                  <a:pt x="5918" y="9121"/>
                  <a:pt x="7025" y="8026"/>
                  <a:pt x="7025" y="6668"/>
                </a:cubicBezTo>
                <a:cubicBezTo>
                  <a:pt x="7025" y="6073"/>
                  <a:pt x="6811" y="5490"/>
                  <a:pt x="6406" y="5049"/>
                </a:cubicBezTo>
                <a:lnTo>
                  <a:pt x="6930" y="4525"/>
                </a:lnTo>
                <a:cubicBezTo>
                  <a:pt x="7466" y="5109"/>
                  <a:pt x="7752" y="5871"/>
                  <a:pt x="7752" y="6656"/>
                </a:cubicBezTo>
                <a:cubicBezTo>
                  <a:pt x="7752" y="8407"/>
                  <a:pt x="6323" y="9835"/>
                  <a:pt x="4561" y="9835"/>
                </a:cubicBezTo>
                <a:cubicBezTo>
                  <a:pt x="2810" y="9835"/>
                  <a:pt x="1382" y="8407"/>
                  <a:pt x="1382" y="6656"/>
                </a:cubicBezTo>
                <a:cubicBezTo>
                  <a:pt x="1382" y="4894"/>
                  <a:pt x="2810" y="3465"/>
                  <a:pt x="4561" y="3465"/>
                </a:cubicBezTo>
                <a:cubicBezTo>
                  <a:pt x="5180" y="3465"/>
                  <a:pt x="5775" y="3644"/>
                  <a:pt x="6275" y="3977"/>
                </a:cubicBezTo>
                <a:cubicBezTo>
                  <a:pt x="6300" y="3994"/>
                  <a:pt x="6330" y="4002"/>
                  <a:pt x="6360" y="4002"/>
                </a:cubicBezTo>
                <a:cubicBezTo>
                  <a:pt x="6415" y="4002"/>
                  <a:pt x="6471" y="3976"/>
                  <a:pt x="6501" y="3930"/>
                </a:cubicBezTo>
                <a:cubicBezTo>
                  <a:pt x="6549" y="3858"/>
                  <a:pt x="6525" y="3751"/>
                  <a:pt x="6454" y="3704"/>
                </a:cubicBezTo>
                <a:cubicBezTo>
                  <a:pt x="5894" y="3346"/>
                  <a:pt x="5239" y="3156"/>
                  <a:pt x="4561" y="3156"/>
                </a:cubicBezTo>
                <a:cubicBezTo>
                  <a:pt x="2632" y="3156"/>
                  <a:pt x="1048" y="4739"/>
                  <a:pt x="1048" y="6668"/>
                </a:cubicBezTo>
                <a:cubicBezTo>
                  <a:pt x="1048" y="8609"/>
                  <a:pt x="2632" y="10181"/>
                  <a:pt x="4561" y="10181"/>
                </a:cubicBezTo>
                <a:cubicBezTo>
                  <a:pt x="6501" y="10181"/>
                  <a:pt x="8073" y="8609"/>
                  <a:pt x="8073" y="6668"/>
                </a:cubicBezTo>
                <a:cubicBezTo>
                  <a:pt x="8073" y="5787"/>
                  <a:pt x="7752" y="4954"/>
                  <a:pt x="7156" y="4299"/>
                </a:cubicBezTo>
                <a:lnTo>
                  <a:pt x="7680" y="3787"/>
                </a:lnTo>
                <a:cubicBezTo>
                  <a:pt x="8383" y="4561"/>
                  <a:pt x="8799" y="5573"/>
                  <a:pt x="8799" y="6680"/>
                </a:cubicBezTo>
                <a:cubicBezTo>
                  <a:pt x="8799" y="9026"/>
                  <a:pt x="6894" y="10931"/>
                  <a:pt x="4549" y="10931"/>
                </a:cubicBezTo>
                <a:cubicBezTo>
                  <a:pt x="2215" y="10931"/>
                  <a:pt x="310" y="9026"/>
                  <a:pt x="310" y="6680"/>
                </a:cubicBezTo>
                <a:cubicBezTo>
                  <a:pt x="310" y="4347"/>
                  <a:pt x="2215" y="2442"/>
                  <a:pt x="4549" y="2442"/>
                </a:cubicBezTo>
                <a:close/>
                <a:moveTo>
                  <a:pt x="10023" y="1"/>
                </a:moveTo>
                <a:cubicBezTo>
                  <a:pt x="9981" y="1"/>
                  <a:pt x="9938" y="17"/>
                  <a:pt x="9907" y="48"/>
                </a:cubicBezTo>
                <a:lnTo>
                  <a:pt x="8156" y="1799"/>
                </a:lnTo>
                <a:cubicBezTo>
                  <a:pt x="8121" y="1834"/>
                  <a:pt x="8109" y="1882"/>
                  <a:pt x="8109" y="1918"/>
                </a:cubicBezTo>
                <a:lnTo>
                  <a:pt x="8109" y="2906"/>
                </a:lnTo>
                <a:lnTo>
                  <a:pt x="7680" y="3334"/>
                </a:lnTo>
                <a:cubicBezTo>
                  <a:pt x="6859" y="2572"/>
                  <a:pt x="5775" y="2120"/>
                  <a:pt x="4573" y="2120"/>
                </a:cubicBezTo>
                <a:cubicBezTo>
                  <a:pt x="2048" y="2120"/>
                  <a:pt x="1" y="4168"/>
                  <a:pt x="1" y="6680"/>
                </a:cubicBezTo>
                <a:cubicBezTo>
                  <a:pt x="1" y="9204"/>
                  <a:pt x="2048" y="11252"/>
                  <a:pt x="4573" y="11252"/>
                </a:cubicBezTo>
                <a:cubicBezTo>
                  <a:pt x="7085" y="11252"/>
                  <a:pt x="9133" y="9204"/>
                  <a:pt x="9133" y="6680"/>
                </a:cubicBezTo>
                <a:cubicBezTo>
                  <a:pt x="9133" y="5478"/>
                  <a:pt x="8680" y="4394"/>
                  <a:pt x="7918" y="3573"/>
                </a:cubicBezTo>
                <a:lnTo>
                  <a:pt x="8347" y="3144"/>
                </a:lnTo>
                <a:lnTo>
                  <a:pt x="9335" y="3144"/>
                </a:lnTo>
                <a:cubicBezTo>
                  <a:pt x="9371" y="3144"/>
                  <a:pt x="9418" y="3132"/>
                  <a:pt x="9454" y="3096"/>
                </a:cubicBezTo>
                <a:lnTo>
                  <a:pt x="11204" y="1346"/>
                </a:lnTo>
                <a:cubicBezTo>
                  <a:pt x="11252" y="1287"/>
                  <a:pt x="11264" y="1227"/>
                  <a:pt x="11240" y="1168"/>
                </a:cubicBezTo>
                <a:cubicBezTo>
                  <a:pt x="11204" y="1108"/>
                  <a:pt x="11145" y="1060"/>
                  <a:pt x="11085" y="1060"/>
                </a:cubicBezTo>
                <a:lnTo>
                  <a:pt x="10192" y="1060"/>
                </a:lnTo>
                <a:lnTo>
                  <a:pt x="10192" y="167"/>
                </a:lnTo>
                <a:cubicBezTo>
                  <a:pt x="10192" y="108"/>
                  <a:pt x="10145" y="36"/>
                  <a:pt x="10085" y="13"/>
                </a:cubicBezTo>
                <a:cubicBezTo>
                  <a:pt x="10065" y="5"/>
                  <a:pt x="10044" y="1"/>
                  <a:pt x="10023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</p:txBody>
      </p:sp>
      <p:grpSp>
        <p:nvGrpSpPr>
          <p:cNvPr id="55" name="Google Shape;1908;p35">
            <a:extLst>
              <a:ext uri="{FF2B5EF4-FFF2-40B4-BE49-F238E27FC236}">
                <a16:creationId xmlns:a16="http://schemas.microsoft.com/office/drawing/2014/main" id="{72626EA7-1D7E-7721-A928-CD7D1D8BBDD2}"/>
              </a:ext>
            </a:extLst>
          </p:cNvPr>
          <p:cNvGrpSpPr/>
          <p:nvPr/>
        </p:nvGrpSpPr>
        <p:grpSpPr>
          <a:xfrm>
            <a:off x="683687" y="5905093"/>
            <a:ext cx="580337" cy="640746"/>
            <a:chOff x="6828347" y="2917502"/>
            <a:chExt cx="173969" cy="216426"/>
          </a:xfrm>
          <a:solidFill>
            <a:schemeClr val="tx2">
              <a:lumMod val="75000"/>
              <a:lumOff val="25000"/>
            </a:schemeClr>
          </a:solidFill>
        </p:grpSpPr>
        <p:sp>
          <p:nvSpPr>
            <p:cNvPr id="56" name="Google Shape;1913;p35">
              <a:extLst>
                <a:ext uri="{FF2B5EF4-FFF2-40B4-BE49-F238E27FC236}">
                  <a16:creationId xmlns:a16="http://schemas.microsoft.com/office/drawing/2014/main" id="{818DBEEF-93D4-4942-97F1-E064D4489979}"/>
                </a:ext>
              </a:extLst>
            </p:cNvPr>
            <p:cNvSpPr/>
            <p:nvPr/>
          </p:nvSpPr>
          <p:spPr>
            <a:xfrm>
              <a:off x="6828347" y="2952766"/>
              <a:ext cx="173969" cy="181162"/>
            </a:xfrm>
            <a:custGeom>
              <a:avLst/>
              <a:gdLst/>
              <a:ahLst/>
              <a:cxnLst/>
              <a:rect l="l" t="t" r="r" b="b"/>
              <a:pathLst>
                <a:path w="5466" h="5692" extrusionOk="0">
                  <a:moveTo>
                    <a:pt x="3847" y="0"/>
                  </a:moveTo>
                  <a:cubicBezTo>
                    <a:pt x="3751" y="0"/>
                    <a:pt x="3680" y="72"/>
                    <a:pt x="3680" y="167"/>
                  </a:cubicBezTo>
                  <a:cubicBezTo>
                    <a:pt x="3680" y="250"/>
                    <a:pt x="3751" y="322"/>
                    <a:pt x="3847" y="322"/>
                  </a:cubicBezTo>
                  <a:lnTo>
                    <a:pt x="4751" y="322"/>
                  </a:lnTo>
                  <a:cubicBezTo>
                    <a:pt x="4954" y="322"/>
                    <a:pt x="5121" y="488"/>
                    <a:pt x="5121" y="703"/>
                  </a:cubicBezTo>
                  <a:lnTo>
                    <a:pt x="5121" y="3643"/>
                  </a:lnTo>
                  <a:cubicBezTo>
                    <a:pt x="5121" y="3858"/>
                    <a:pt x="4954" y="4013"/>
                    <a:pt x="4751" y="4013"/>
                  </a:cubicBezTo>
                  <a:lnTo>
                    <a:pt x="2918" y="4013"/>
                  </a:lnTo>
                  <a:cubicBezTo>
                    <a:pt x="2894" y="4013"/>
                    <a:pt x="2846" y="4036"/>
                    <a:pt x="2811" y="4048"/>
                  </a:cubicBezTo>
                  <a:lnTo>
                    <a:pt x="1180" y="5239"/>
                  </a:lnTo>
                  <a:lnTo>
                    <a:pt x="1180" y="5239"/>
                  </a:lnTo>
                  <a:lnTo>
                    <a:pt x="1430" y="4227"/>
                  </a:lnTo>
                  <a:cubicBezTo>
                    <a:pt x="1442" y="4179"/>
                    <a:pt x="1430" y="4120"/>
                    <a:pt x="1406" y="4072"/>
                  </a:cubicBezTo>
                  <a:cubicBezTo>
                    <a:pt x="1370" y="4036"/>
                    <a:pt x="1311" y="4013"/>
                    <a:pt x="1263" y="4013"/>
                  </a:cubicBezTo>
                  <a:lnTo>
                    <a:pt x="715" y="4013"/>
                  </a:lnTo>
                  <a:cubicBezTo>
                    <a:pt x="513" y="4013"/>
                    <a:pt x="346" y="3858"/>
                    <a:pt x="346" y="3643"/>
                  </a:cubicBezTo>
                  <a:lnTo>
                    <a:pt x="346" y="715"/>
                  </a:lnTo>
                  <a:cubicBezTo>
                    <a:pt x="346" y="500"/>
                    <a:pt x="513" y="345"/>
                    <a:pt x="715" y="345"/>
                  </a:cubicBezTo>
                  <a:lnTo>
                    <a:pt x="1620" y="345"/>
                  </a:lnTo>
                  <a:cubicBezTo>
                    <a:pt x="1715" y="345"/>
                    <a:pt x="1787" y="262"/>
                    <a:pt x="1787" y="179"/>
                  </a:cubicBezTo>
                  <a:cubicBezTo>
                    <a:pt x="1787" y="84"/>
                    <a:pt x="1715" y="12"/>
                    <a:pt x="1620" y="12"/>
                  </a:cubicBezTo>
                  <a:lnTo>
                    <a:pt x="715" y="12"/>
                  </a:lnTo>
                  <a:cubicBezTo>
                    <a:pt x="310" y="12"/>
                    <a:pt x="1" y="345"/>
                    <a:pt x="1" y="726"/>
                  </a:cubicBezTo>
                  <a:lnTo>
                    <a:pt x="1" y="3643"/>
                  </a:lnTo>
                  <a:cubicBezTo>
                    <a:pt x="1" y="4048"/>
                    <a:pt x="334" y="4358"/>
                    <a:pt x="715" y="4358"/>
                  </a:cubicBezTo>
                  <a:lnTo>
                    <a:pt x="1049" y="4358"/>
                  </a:lnTo>
                  <a:lnTo>
                    <a:pt x="787" y="5370"/>
                  </a:lnTo>
                  <a:cubicBezTo>
                    <a:pt x="763" y="5477"/>
                    <a:pt x="811" y="5596"/>
                    <a:pt x="894" y="5656"/>
                  </a:cubicBezTo>
                  <a:cubicBezTo>
                    <a:pt x="941" y="5679"/>
                    <a:pt x="989" y="5691"/>
                    <a:pt x="1049" y="5691"/>
                  </a:cubicBezTo>
                  <a:cubicBezTo>
                    <a:pt x="1108" y="5691"/>
                    <a:pt x="1144" y="5679"/>
                    <a:pt x="1192" y="5656"/>
                  </a:cubicBezTo>
                  <a:lnTo>
                    <a:pt x="2954" y="4370"/>
                  </a:lnTo>
                  <a:lnTo>
                    <a:pt x="4716" y="4370"/>
                  </a:lnTo>
                  <a:cubicBezTo>
                    <a:pt x="5121" y="4370"/>
                    <a:pt x="5430" y="4048"/>
                    <a:pt x="5430" y="3655"/>
                  </a:cubicBezTo>
                  <a:lnTo>
                    <a:pt x="5430" y="726"/>
                  </a:lnTo>
                  <a:cubicBezTo>
                    <a:pt x="5466" y="322"/>
                    <a:pt x="5132" y="0"/>
                    <a:pt x="47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914;p35">
              <a:extLst>
                <a:ext uri="{FF2B5EF4-FFF2-40B4-BE49-F238E27FC236}">
                  <a16:creationId xmlns:a16="http://schemas.microsoft.com/office/drawing/2014/main" id="{2513E659-0D0E-0656-386A-0EE263C83AD8}"/>
                </a:ext>
              </a:extLst>
            </p:cNvPr>
            <p:cNvSpPr/>
            <p:nvPr/>
          </p:nvSpPr>
          <p:spPr>
            <a:xfrm>
              <a:off x="6898463" y="2917502"/>
              <a:ext cx="34151" cy="104999"/>
            </a:xfrm>
            <a:custGeom>
              <a:avLst/>
              <a:gdLst/>
              <a:ahLst/>
              <a:cxnLst/>
              <a:rect l="l" t="t" r="r" b="b"/>
              <a:pathLst>
                <a:path w="1073" h="3299" extrusionOk="0">
                  <a:moveTo>
                    <a:pt x="715" y="346"/>
                  </a:moveTo>
                  <a:lnTo>
                    <a:pt x="548" y="2930"/>
                  </a:lnTo>
                  <a:lnTo>
                    <a:pt x="513" y="2930"/>
                  </a:lnTo>
                  <a:lnTo>
                    <a:pt x="346" y="346"/>
                  </a:lnTo>
                  <a:close/>
                  <a:moveTo>
                    <a:pt x="167" y="1"/>
                  </a:moveTo>
                  <a:cubicBezTo>
                    <a:pt x="120" y="1"/>
                    <a:pt x="72" y="25"/>
                    <a:pt x="48" y="60"/>
                  </a:cubicBezTo>
                  <a:cubicBezTo>
                    <a:pt x="12" y="96"/>
                    <a:pt x="1" y="144"/>
                    <a:pt x="1" y="203"/>
                  </a:cubicBezTo>
                  <a:lnTo>
                    <a:pt x="179" y="3132"/>
                  </a:lnTo>
                  <a:cubicBezTo>
                    <a:pt x="179" y="3216"/>
                    <a:pt x="251" y="3299"/>
                    <a:pt x="346" y="3299"/>
                  </a:cubicBezTo>
                  <a:lnTo>
                    <a:pt x="715" y="3299"/>
                  </a:lnTo>
                  <a:cubicBezTo>
                    <a:pt x="798" y="3299"/>
                    <a:pt x="882" y="3216"/>
                    <a:pt x="882" y="3132"/>
                  </a:cubicBezTo>
                  <a:lnTo>
                    <a:pt x="1060" y="203"/>
                  </a:lnTo>
                  <a:cubicBezTo>
                    <a:pt x="1072" y="144"/>
                    <a:pt x="1048" y="96"/>
                    <a:pt x="1013" y="60"/>
                  </a:cubicBezTo>
                  <a:cubicBezTo>
                    <a:pt x="989" y="37"/>
                    <a:pt x="941" y="1"/>
                    <a:pt x="8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915;p35">
              <a:extLst>
                <a:ext uri="{FF2B5EF4-FFF2-40B4-BE49-F238E27FC236}">
                  <a16:creationId xmlns:a16="http://schemas.microsoft.com/office/drawing/2014/main" id="{EB4EEF21-7814-44EA-2A8C-681A43BF013A}"/>
                </a:ext>
              </a:extLst>
            </p:cNvPr>
            <p:cNvSpPr/>
            <p:nvPr/>
          </p:nvSpPr>
          <p:spPr>
            <a:xfrm>
              <a:off x="6898081" y="3028548"/>
              <a:ext cx="34151" cy="34119"/>
            </a:xfrm>
            <a:custGeom>
              <a:avLst/>
              <a:gdLst/>
              <a:ahLst/>
              <a:cxnLst/>
              <a:rect l="l" t="t" r="r" b="b"/>
              <a:pathLst>
                <a:path w="1073" h="1072" extrusionOk="0">
                  <a:moveTo>
                    <a:pt x="536" y="346"/>
                  </a:moveTo>
                  <a:cubicBezTo>
                    <a:pt x="644" y="346"/>
                    <a:pt x="727" y="429"/>
                    <a:pt x="727" y="536"/>
                  </a:cubicBezTo>
                  <a:cubicBezTo>
                    <a:pt x="727" y="631"/>
                    <a:pt x="655" y="727"/>
                    <a:pt x="536" y="727"/>
                  </a:cubicBezTo>
                  <a:cubicBezTo>
                    <a:pt x="429" y="727"/>
                    <a:pt x="346" y="631"/>
                    <a:pt x="346" y="536"/>
                  </a:cubicBezTo>
                  <a:cubicBezTo>
                    <a:pt x="346" y="429"/>
                    <a:pt x="429" y="346"/>
                    <a:pt x="536" y="346"/>
                  </a:cubicBezTo>
                  <a:close/>
                  <a:moveTo>
                    <a:pt x="536" y="0"/>
                  </a:moveTo>
                  <a:cubicBezTo>
                    <a:pt x="239" y="0"/>
                    <a:pt x="1" y="239"/>
                    <a:pt x="1" y="536"/>
                  </a:cubicBezTo>
                  <a:cubicBezTo>
                    <a:pt x="1" y="834"/>
                    <a:pt x="239" y="1072"/>
                    <a:pt x="536" y="1072"/>
                  </a:cubicBezTo>
                  <a:cubicBezTo>
                    <a:pt x="834" y="1072"/>
                    <a:pt x="1072" y="834"/>
                    <a:pt x="1072" y="536"/>
                  </a:cubicBezTo>
                  <a:cubicBezTo>
                    <a:pt x="1072" y="239"/>
                    <a:pt x="834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1389109" y="5954439"/>
            <a:ext cx="10527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ПДС – это возможность передать себе деньги в будущее!</a:t>
            </a:r>
          </a:p>
        </p:txBody>
      </p:sp>
      <p:sp>
        <p:nvSpPr>
          <p:cNvPr id="60" name="Номер слайда 3">
            <a:extLst>
              <a:ext uri="{FF2B5EF4-FFF2-40B4-BE49-F238E27FC236}">
                <a16:creationId xmlns:a16="http://schemas.microsoft.com/office/drawing/2014/main" id="{AB49F81F-A274-4AEC-9D05-4BCF4336E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7727" y="6492875"/>
            <a:ext cx="2743200" cy="365125"/>
          </a:xfrm>
        </p:spPr>
        <p:txBody>
          <a:bodyPr/>
          <a:lstStyle/>
          <a:p>
            <a:r>
              <a:rPr lang="ru-RU" dirty="0"/>
              <a:t>3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295DA-BF07-C6B2-8D63-A9076ACF073A}"/>
              </a:ext>
            </a:extLst>
          </p:cNvPr>
          <p:cNvSpPr txBox="1">
            <a:spLocks/>
          </p:cNvSpPr>
          <p:nvPr/>
        </p:nvSpPr>
        <p:spPr>
          <a:xfrm>
            <a:off x="634367" y="-5201"/>
            <a:ext cx="9701938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ЧТО БУДЕТ ЧЕРЕЗ 15 ЛЕТ?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CACBD5-FE2E-96A1-213F-00E3198966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83686" y="1083556"/>
            <a:ext cx="899885" cy="8246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DF2A15-CBF6-8659-6CB0-C2E0778A86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83686" y="2135943"/>
            <a:ext cx="333375" cy="5048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1AB3FF3-2683-FECE-3EF7-3CA9F30705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83686" y="2915228"/>
            <a:ext cx="333375" cy="5048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3B6ADCD-FBF4-F94F-CB13-3F92A30C8C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83686" y="3678133"/>
            <a:ext cx="333375" cy="50482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B030897-50DE-CFD6-6E4D-9D79F233E5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792118" y="1315899"/>
            <a:ext cx="504825" cy="50482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CB38817-5EE6-6183-C112-5AB3FF75A6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087668" y="2000262"/>
            <a:ext cx="776186" cy="77618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DE32F63-7C08-E271-505A-E93C9A5891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190692" y="1797016"/>
            <a:ext cx="422835" cy="42283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85760C8-D8CB-01B0-8B0E-930D181BF6D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7913807" y="3325780"/>
            <a:ext cx="809472" cy="75982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2129289-B9C6-C25F-6739-0795EFB2BE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7277433" y="2305031"/>
            <a:ext cx="649753" cy="60990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5FAF011-9C09-0EAC-AD5D-A2C6586562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131600" y="2275163"/>
            <a:ext cx="389494" cy="36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40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E0486432-DC78-A772-77CF-EB589C9D99F0}"/>
              </a:ext>
            </a:extLst>
          </p:cNvPr>
          <p:cNvGrpSpPr/>
          <p:nvPr/>
        </p:nvGrpSpPr>
        <p:grpSpPr>
          <a:xfrm>
            <a:off x="9442861" y="1858003"/>
            <a:ext cx="2584800" cy="878792"/>
            <a:chOff x="4683467" y="5755558"/>
            <a:chExt cx="2584800" cy="878792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A711390F-50B4-CFDA-679F-513CDE66670C}"/>
                </a:ext>
              </a:extLst>
            </p:cNvPr>
            <p:cNvSpPr/>
            <p:nvPr/>
          </p:nvSpPr>
          <p:spPr bwMode="auto">
            <a:xfrm>
              <a:off x="4683467" y="5755558"/>
              <a:ext cx="2440460" cy="878792"/>
            </a:xfrm>
            <a:prstGeom prst="roundRect">
              <a:avLst>
                <a:gd name="adj" fmla="val 14947"/>
              </a:avLst>
            </a:prstGeom>
            <a:solidFill>
              <a:srgbClr val="099A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Объект 2">
              <a:extLst>
                <a:ext uri="{FF2B5EF4-FFF2-40B4-BE49-F238E27FC236}">
                  <a16:creationId xmlns:a16="http://schemas.microsoft.com/office/drawing/2014/main" id="{2CF32285-B82A-3EBC-CC39-D4CA6FF555F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338490" y="5908033"/>
              <a:ext cx="1929777" cy="706758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800"/>
                </a:lnSpc>
                <a:buFont typeface="Arial" panose="020B0604020202020204" pitchFamily="34" charset="0"/>
                <a:buNone/>
              </a:pPr>
              <a:endParaRPr lang="ru-RU" sz="1600" b="1" dirty="0">
                <a:solidFill>
                  <a:schemeClr val="bg1"/>
                </a:solidFill>
                <a:ea typeface="Open Sans Medium" pitchFamily="2" charset="0"/>
                <a:cs typeface="Open Sans Medium" pitchFamily="2" charset="0"/>
              </a:endParaRPr>
            </a:p>
          </p:txBody>
        </p:sp>
      </p:grp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49F81F-A274-4AEC-9D05-4BCF4336E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EB8C-06A6-4CEE-8757-769B3E324293}" type="slidenum">
              <a:rPr lang="ru-RU" smtClean="0"/>
              <a:t>4</a:t>
            </a:fld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071CD48-F8DB-279B-2C09-B2136BD1FAF3}"/>
              </a:ext>
            </a:extLst>
          </p:cNvPr>
          <p:cNvSpPr txBox="1">
            <a:spLocks/>
          </p:cNvSpPr>
          <p:nvPr/>
        </p:nvSpPr>
        <p:spPr>
          <a:xfrm>
            <a:off x="634368" y="3751"/>
            <a:ext cx="11131954" cy="17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ЦЕННОСТИ, АКТУАЛЬНЫЕ</a:t>
            </a:r>
            <a:br>
              <a:rPr lang="ru-RU" sz="4000" b="1" dirty="0">
                <a:solidFill>
                  <a:srgbClr val="3A76BB"/>
                </a:solidFill>
              </a:rPr>
            </a:br>
            <a:r>
              <a:rPr lang="ru-RU" sz="4000" b="1" dirty="0">
                <a:solidFill>
                  <a:srgbClr val="3A76BB"/>
                </a:solidFill>
              </a:rPr>
              <a:t>ДЛЯ КАЖДОГО ЧЕЛОВЕКА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6460358" y="2691381"/>
            <a:ext cx="2539190" cy="1363187"/>
          </a:xfrm>
          <a:prstGeom prst="rect">
            <a:avLst/>
          </a:prstGeom>
          <a:noFill/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cap="all" dirty="0">
                <a:solidFill>
                  <a:srgbClr val="14102E"/>
                </a:solidFill>
              </a:rPr>
              <a:t>ПДС</a:t>
            </a:r>
            <a:r>
              <a:rPr lang="ru-RU" sz="1600" b="1" cap="all" dirty="0">
                <a:solidFill>
                  <a:srgbClr val="14102E"/>
                </a:solidFill>
              </a:rPr>
              <a:t> —  универсальный надежный сберегательный продукт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DF83BFBD-92DE-0DB4-6C5E-2D9712F1315C}"/>
              </a:ext>
            </a:extLst>
          </p:cNvPr>
          <p:cNvGrpSpPr/>
          <p:nvPr/>
        </p:nvGrpSpPr>
        <p:grpSpPr>
          <a:xfrm>
            <a:off x="712102" y="3551633"/>
            <a:ext cx="2512179" cy="878792"/>
            <a:chOff x="712102" y="3293654"/>
            <a:chExt cx="2512179" cy="878792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0F9D87B8-90C6-57CE-0A45-055C5E63D5AB}"/>
                </a:ext>
              </a:extLst>
            </p:cNvPr>
            <p:cNvSpPr/>
            <p:nvPr/>
          </p:nvSpPr>
          <p:spPr bwMode="auto">
            <a:xfrm>
              <a:off x="712102" y="3293654"/>
              <a:ext cx="2440460" cy="878792"/>
            </a:xfrm>
            <a:prstGeom prst="roundRect">
              <a:avLst>
                <a:gd name="adj" fmla="val 14947"/>
              </a:avLst>
            </a:prstGeom>
            <a:solidFill>
              <a:srgbClr val="099A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Объект 2">
              <a:extLst>
                <a:ext uri="{FF2B5EF4-FFF2-40B4-BE49-F238E27FC236}">
                  <a16:creationId xmlns:a16="http://schemas.microsoft.com/office/drawing/2014/main" id="{BA1705C1-9002-B078-91EC-03E7AB555D9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259773" y="3372923"/>
              <a:ext cx="1964508" cy="73436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 fontScale="850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800"/>
                </a:lnSpc>
                <a:buFont typeface="Arial" panose="020B0604020202020204" pitchFamily="34" charset="0"/>
                <a:buNone/>
              </a:pPr>
              <a:r>
                <a:rPr lang="ru-RU" sz="1600" b="1" dirty="0">
                  <a:solidFill>
                    <a:schemeClr val="bg1"/>
                  </a:solidFill>
                  <a:ea typeface="Open Sans Medium" pitchFamily="2" charset="0"/>
                  <a:cs typeface="Open Sans Medium" pitchFamily="2" charset="0"/>
                </a:rPr>
                <a:t>Гарантированный</a:t>
              </a:r>
              <a:br>
                <a:rPr lang="ru-RU" sz="1600" b="1" dirty="0">
                  <a:solidFill>
                    <a:schemeClr val="bg1"/>
                  </a:solidFill>
                  <a:ea typeface="Open Sans Medium" pitchFamily="2" charset="0"/>
                  <a:cs typeface="Open Sans Medium" pitchFamily="2" charset="0"/>
                </a:rPr>
              </a:br>
              <a:r>
                <a:rPr lang="ru-RU" sz="1600" b="1" dirty="0">
                  <a:solidFill>
                    <a:schemeClr val="bg1"/>
                  </a:solidFill>
                  <a:ea typeface="Open Sans Medium" pitchFamily="2" charset="0"/>
                  <a:cs typeface="Open Sans Medium" pitchFamily="2" charset="0"/>
                </a:rPr>
                <a:t>доход в будущем</a:t>
              </a: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A2ADD045-C38F-04C8-9C5C-473CD3A9EB2D}"/>
              </a:ext>
            </a:extLst>
          </p:cNvPr>
          <p:cNvGrpSpPr/>
          <p:nvPr/>
        </p:nvGrpSpPr>
        <p:grpSpPr>
          <a:xfrm>
            <a:off x="712102" y="5245263"/>
            <a:ext cx="2512178" cy="878792"/>
            <a:chOff x="712102" y="4849010"/>
            <a:chExt cx="2512178" cy="878792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5423A51C-5BB9-0854-54A8-4CC325C39FC6}"/>
                </a:ext>
              </a:extLst>
            </p:cNvPr>
            <p:cNvSpPr/>
            <p:nvPr/>
          </p:nvSpPr>
          <p:spPr bwMode="auto">
            <a:xfrm>
              <a:off x="712102" y="4849010"/>
              <a:ext cx="2440460" cy="878792"/>
            </a:xfrm>
            <a:prstGeom prst="roundRect">
              <a:avLst>
                <a:gd name="adj" fmla="val 14947"/>
              </a:avLst>
            </a:prstGeom>
            <a:solidFill>
              <a:srgbClr val="099A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Объект 2">
              <a:extLst>
                <a:ext uri="{FF2B5EF4-FFF2-40B4-BE49-F238E27FC236}">
                  <a16:creationId xmlns:a16="http://schemas.microsoft.com/office/drawing/2014/main" id="{2CB97965-4A28-8A5E-08F4-11AF85ABB81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294503" y="4849011"/>
              <a:ext cx="1929777" cy="878791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800"/>
                </a:lnSpc>
                <a:buFont typeface="Arial" panose="020B0604020202020204" pitchFamily="34" charset="0"/>
                <a:buNone/>
              </a:pPr>
              <a:r>
                <a:rPr lang="ru-RU" sz="1600" b="1" dirty="0">
                  <a:solidFill>
                    <a:schemeClr val="bg1"/>
                  </a:solidFill>
                  <a:ea typeface="Open Sans Medium" pitchFamily="2" charset="0"/>
                  <a:cs typeface="Open Sans Medium" pitchFamily="2" charset="0"/>
                </a:rPr>
                <a:t>Безопасность сбережений</a:t>
              </a: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48639468-F350-C46C-8ED9-B0EEEFE44A8F}"/>
              </a:ext>
            </a:extLst>
          </p:cNvPr>
          <p:cNvGrpSpPr/>
          <p:nvPr/>
        </p:nvGrpSpPr>
        <p:grpSpPr>
          <a:xfrm>
            <a:off x="9476167" y="1905430"/>
            <a:ext cx="2454951" cy="4218625"/>
            <a:chOff x="9161239" y="1509177"/>
            <a:chExt cx="2454951" cy="4218625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D6A5161E-E5A3-2861-5207-4B37E360F1BC}"/>
                </a:ext>
              </a:extLst>
            </p:cNvPr>
            <p:cNvSpPr/>
            <p:nvPr/>
          </p:nvSpPr>
          <p:spPr bwMode="auto">
            <a:xfrm>
              <a:off x="9161239" y="4849010"/>
              <a:ext cx="2440460" cy="878792"/>
            </a:xfrm>
            <a:prstGeom prst="roundRect">
              <a:avLst>
                <a:gd name="adj" fmla="val 14947"/>
              </a:avLst>
            </a:prstGeom>
            <a:solidFill>
              <a:srgbClr val="099A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Объект 2">
              <a:extLst>
                <a:ext uri="{FF2B5EF4-FFF2-40B4-BE49-F238E27FC236}">
                  <a16:creationId xmlns:a16="http://schemas.microsoft.com/office/drawing/2014/main" id="{40A29CE1-2B2F-4A3F-E4C0-8BB81051739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686413" y="1509177"/>
              <a:ext cx="1929777" cy="675958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800"/>
                </a:lnSpc>
                <a:buFont typeface="Arial" panose="020B0604020202020204" pitchFamily="34" charset="0"/>
                <a:buNone/>
              </a:pPr>
              <a:r>
                <a:rPr lang="ru-RU" sz="1600" b="1" dirty="0">
                  <a:solidFill>
                    <a:schemeClr val="bg1"/>
                  </a:solidFill>
                  <a:ea typeface="Open Sans Medium" pitchFamily="2" charset="0"/>
                  <a:cs typeface="Open Sans Medium" pitchFamily="2" charset="0"/>
                </a:rPr>
                <a:t>Рачительность</a:t>
              </a: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586C36F5-B3B6-F75D-74AB-AA5E142DFD58}"/>
              </a:ext>
            </a:extLst>
          </p:cNvPr>
          <p:cNvGrpSpPr/>
          <p:nvPr/>
        </p:nvGrpSpPr>
        <p:grpSpPr>
          <a:xfrm>
            <a:off x="9442861" y="3551633"/>
            <a:ext cx="2632510" cy="878792"/>
            <a:chOff x="9161239" y="1919620"/>
            <a:chExt cx="2632510" cy="878792"/>
          </a:xfrm>
        </p:grpSpPr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6005D442-3AE2-3A7C-F430-23B0F522749D}"/>
                </a:ext>
              </a:extLst>
            </p:cNvPr>
            <p:cNvSpPr/>
            <p:nvPr/>
          </p:nvSpPr>
          <p:spPr bwMode="auto">
            <a:xfrm>
              <a:off x="9161239" y="1919620"/>
              <a:ext cx="2440460" cy="878792"/>
            </a:xfrm>
            <a:prstGeom prst="roundRect">
              <a:avLst>
                <a:gd name="adj" fmla="val 14947"/>
              </a:avLst>
            </a:prstGeom>
            <a:solidFill>
              <a:srgbClr val="099A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Объект 2">
              <a:extLst>
                <a:ext uri="{FF2B5EF4-FFF2-40B4-BE49-F238E27FC236}">
                  <a16:creationId xmlns:a16="http://schemas.microsoft.com/office/drawing/2014/main" id="{880CEB68-CE9E-3C8B-A5BF-F8C26990492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863972" y="1923337"/>
              <a:ext cx="1929777" cy="81780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800"/>
                </a:lnSpc>
                <a:buFont typeface="Arial" panose="020B0604020202020204" pitchFamily="34" charset="0"/>
                <a:buNone/>
              </a:pPr>
              <a:r>
                <a:rPr lang="ru-RU" sz="1600" b="1" dirty="0">
                  <a:solidFill>
                    <a:schemeClr val="bg1"/>
                  </a:solidFill>
                  <a:ea typeface="Open Sans Medium" pitchFamily="2" charset="0"/>
                  <a:cs typeface="Open Sans Medium" pitchFamily="2" charset="0"/>
                </a:rPr>
                <a:t>Забота </a:t>
              </a:r>
              <a:br>
                <a:rPr lang="ru-RU" sz="1600" b="1" dirty="0">
                  <a:solidFill>
                    <a:schemeClr val="bg1"/>
                  </a:solidFill>
                  <a:ea typeface="Open Sans Medium" pitchFamily="2" charset="0"/>
                  <a:cs typeface="Open Sans Medium" pitchFamily="2" charset="0"/>
                </a:rPr>
              </a:br>
              <a:r>
                <a:rPr lang="ru-RU" sz="1600" b="1" dirty="0">
                  <a:solidFill>
                    <a:schemeClr val="bg1"/>
                  </a:solidFill>
                  <a:ea typeface="Open Sans Medium" pitchFamily="2" charset="0"/>
                  <a:cs typeface="Open Sans Medium" pitchFamily="2" charset="0"/>
                </a:rPr>
                <a:t>о близких</a:t>
              </a: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3F9AF148-4DD7-62DB-2A4D-C00665FDCC22}"/>
              </a:ext>
            </a:extLst>
          </p:cNvPr>
          <p:cNvGrpSpPr/>
          <p:nvPr/>
        </p:nvGrpSpPr>
        <p:grpSpPr>
          <a:xfrm>
            <a:off x="712102" y="1858003"/>
            <a:ext cx="2512178" cy="878792"/>
            <a:chOff x="712102" y="1957168"/>
            <a:chExt cx="2512178" cy="878792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F1F914A0-334A-5CBD-F50A-2A7835B0A27F}"/>
                </a:ext>
              </a:extLst>
            </p:cNvPr>
            <p:cNvSpPr/>
            <p:nvPr/>
          </p:nvSpPr>
          <p:spPr bwMode="auto">
            <a:xfrm>
              <a:off x="712102" y="1957168"/>
              <a:ext cx="2440460" cy="878792"/>
            </a:xfrm>
            <a:prstGeom prst="roundRect">
              <a:avLst>
                <a:gd name="adj" fmla="val 14947"/>
              </a:avLst>
            </a:prstGeom>
            <a:solidFill>
              <a:srgbClr val="099A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Объект 2">
              <a:extLst>
                <a:ext uri="{FF2B5EF4-FFF2-40B4-BE49-F238E27FC236}">
                  <a16:creationId xmlns:a16="http://schemas.microsoft.com/office/drawing/2014/main" id="{41F63C75-FFA0-203B-BC6E-D813B06B69E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294503" y="2045588"/>
              <a:ext cx="1929777" cy="71606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800"/>
                </a:lnSpc>
                <a:buFont typeface="Arial" panose="020B0604020202020204" pitchFamily="34" charset="0"/>
                <a:buNone/>
              </a:pPr>
              <a:r>
                <a:rPr lang="ru-RU" sz="1600" b="1" dirty="0">
                  <a:solidFill>
                    <a:schemeClr val="bg1"/>
                  </a:solidFill>
                  <a:ea typeface="Open Sans Medium" pitchFamily="2" charset="0"/>
                  <a:cs typeface="Open Sans Medium" pitchFamily="2" charset="0"/>
                </a:rPr>
                <a:t>Финансовое планирование</a:t>
              </a:r>
            </a:p>
          </p:txBody>
        </p:sp>
      </p:grpSp>
      <p:grpSp>
        <p:nvGrpSpPr>
          <p:cNvPr id="60" name="Google Shape;4059;p39">
            <a:extLst>
              <a:ext uri="{FF2B5EF4-FFF2-40B4-BE49-F238E27FC236}">
                <a16:creationId xmlns:a16="http://schemas.microsoft.com/office/drawing/2014/main" id="{A602DDE0-998E-B4BC-70D6-8F3057CE0780}"/>
              </a:ext>
            </a:extLst>
          </p:cNvPr>
          <p:cNvGrpSpPr/>
          <p:nvPr/>
        </p:nvGrpSpPr>
        <p:grpSpPr>
          <a:xfrm>
            <a:off x="903641" y="3794951"/>
            <a:ext cx="390862" cy="392155"/>
            <a:chOff x="3214972" y="3359188"/>
            <a:chExt cx="346406" cy="347552"/>
          </a:xfrm>
        </p:grpSpPr>
        <p:sp>
          <p:nvSpPr>
            <p:cNvPr id="61" name="Google Shape;4060;p39">
              <a:extLst>
                <a:ext uri="{FF2B5EF4-FFF2-40B4-BE49-F238E27FC236}">
                  <a16:creationId xmlns:a16="http://schemas.microsoft.com/office/drawing/2014/main" id="{60568B71-7EC0-227C-36DE-446049F9A0B1}"/>
                </a:ext>
              </a:extLst>
            </p:cNvPr>
            <p:cNvSpPr/>
            <p:nvPr/>
          </p:nvSpPr>
          <p:spPr>
            <a:xfrm>
              <a:off x="3301772" y="3386084"/>
              <a:ext cx="71649" cy="11395"/>
            </a:xfrm>
            <a:custGeom>
              <a:avLst/>
              <a:gdLst/>
              <a:ahLst/>
              <a:cxnLst/>
              <a:rect l="l" t="t" r="r" b="b"/>
              <a:pathLst>
                <a:path w="2251" h="358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24" y="286"/>
                    <a:pt x="95" y="358"/>
                    <a:pt x="179" y="358"/>
                  </a:cubicBezTo>
                  <a:lnTo>
                    <a:pt x="2072" y="358"/>
                  </a:lnTo>
                  <a:cubicBezTo>
                    <a:pt x="2167" y="358"/>
                    <a:pt x="2250" y="286"/>
                    <a:pt x="2250" y="179"/>
                  </a:cubicBezTo>
                  <a:cubicBezTo>
                    <a:pt x="2250" y="84"/>
                    <a:pt x="2179" y="0"/>
                    <a:pt x="20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2" name="Google Shape;4061;p39">
              <a:extLst>
                <a:ext uri="{FF2B5EF4-FFF2-40B4-BE49-F238E27FC236}">
                  <a16:creationId xmlns:a16="http://schemas.microsoft.com/office/drawing/2014/main" id="{DDB0A80B-686D-0F44-1171-CABCF0C6F4C1}"/>
                </a:ext>
              </a:extLst>
            </p:cNvPr>
            <p:cNvSpPr/>
            <p:nvPr/>
          </p:nvSpPr>
          <p:spPr>
            <a:xfrm>
              <a:off x="3301772" y="3410339"/>
              <a:ext cx="131904" cy="11395"/>
            </a:xfrm>
            <a:custGeom>
              <a:avLst/>
              <a:gdLst/>
              <a:ahLst/>
              <a:cxnLst/>
              <a:rect l="l" t="t" r="r" b="b"/>
              <a:pathLst>
                <a:path w="4144" h="358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86"/>
                    <a:pt x="95" y="358"/>
                    <a:pt x="179" y="358"/>
                  </a:cubicBezTo>
                  <a:lnTo>
                    <a:pt x="3965" y="358"/>
                  </a:lnTo>
                  <a:cubicBezTo>
                    <a:pt x="4048" y="358"/>
                    <a:pt x="4144" y="286"/>
                    <a:pt x="4144" y="179"/>
                  </a:cubicBezTo>
                  <a:cubicBezTo>
                    <a:pt x="4144" y="72"/>
                    <a:pt x="4072" y="0"/>
                    <a:pt x="39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3" name="Google Shape;4062;p39">
              <a:extLst>
                <a:ext uri="{FF2B5EF4-FFF2-40B4-BE49-F238E27FC236}">
                  <a16:creationId xmlns:a16="http://schemas.microsoft.com/office/drawing/2014/main" id="{A8845C71-5DEB-E8CC-9206-68BAE1A2CE1B}"/>
                </a:ext>
              </a:extLst>
            </p:cNvPr>
            <p:cNvSpPr/>
            <p:nvPr/>
          </p:nvSpPr>
          <p:spPr>
            <a:xfrm>
              <a:off x="3301772" y="3484980"/>
              <a:ext cx="71649" cy="11427"/>
            </a:xfrm>
            <a:custGeom>
              <a:avLst/>
              <a:gdLst/>
              <a:ahLst/>
              <a:cxnLst/>
              <a:rect l="l" t="t" r="r" b="b"/>
              <a:pathLst>
                <a:path w="2251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24" y="287"/>
                    <a:pt x="95" y="358"/>
                    <a:pt x="179" y="358"/>
                  </a:cubicBezTo>
                  <a:lnTo>
                    <a:pt x="2072" y="358"/>
                  </a:lnTo>
                  <a:cubicBezTo>
                    <a:pt x="2167" y="358"/>
                    <a:pt x="2250" y="287"/>
                    <a:pt x="2250" y="180"/>
                  </a:cubicBezTo>
                  <a:cubicBezTo>
                    <a:pt x="2250" y="96"/>
                    <a:pt x="2179" y="1"/>
                    <a:pt x="20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4" name="Google Shape;4063;p39">
              <a:extLst>
                <a:ext uri="{FF2B5EF4-FFF2-40B4-BE49-F238E27FC236}">
                  <a16:creationId xmlns:a16="http://schemas.microsoft.com/office/drawing/2014/main" id="{83CB7FFE-3D21-143B-D67B-CB0FA64ECF6F}"/>
                </a:ext>
              </a:extLst>
            </p:cNvPr>
            <p:cNvSpPr/>
            <p:nvPr/>
          </p:nvSpPr>
          <p:spPr>
            <a:xfrm>
              <a:off x="3301772" y="3509234"/>
              <a:ext cx="130758" cy="11427"/>
            </a:xfrm>
            <a:custGeom>
              <a:avLst/>
              <a:gdLst/>
              <a:ahLst/>
              <a:cxnLst/>
              <a:rect l="l" t="t" r="r" b="b"/>
              <a:pathLst>
                <a:path w="4108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24" y="287"/>
                    <a:pt x="95" y="358"/>
                    <a:pt x="179" y="358"/>
                  </a:cubicBezTo>
                  <a:lnTo>
                    <a:pt x="3929" y="358"/>
                  </a:lnTo>
                  <a:cubicBezTo>
                    <a:pt x="4024" y="358"/>
                    <a:pt x="4108" y="287"/>
                    <a:pt x="4108" y="180"/>
                  </a:cubicBezTo>
                  <a:cubicBezTo>
                    <a:pt x="4108" y="84"/>
                    <a:pt x="4036" y="1"/>
                    <a:pt x="39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5" name="Google Shape;4064;p39">
              <a:extLst>
                <a:ext uri="{FF2B5EF4-FFF2-40B4-BE49-F238E27FC236}">
                  <a16:creationId xmlns:a16="http://schemas.microsoft.com/office/drawing/2014/main" id="{35AA429D-AAFF-417E-AA5F-61DC140D7EA5}"/>
                </a:ext>
              </a:extLst>
            </p:cNvPr>
            <p:cNvSpPr/>
            <p:nvPr/>
          </p:nvSpPr>
          <p:spPr>
            <a:xfrm>
              <a:off x="3301772" y="3584671"/>
              <a:ext cx="71649" cy="11395"/>
            </a:xfrm>
            <a:custGeom>
              <a:avLst/>
              <a:gdLst/>
              <a:ahLst/>
              <a:cxnLst/>
              <a:rect l="l" t="t" r="r" b="b"/>
              <a:pathLst>
                <a:path w="2251" h="358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24" y="286"/>
                    <a:pt x="95" y="358"/>
                    <a:pt x="179" y="358"/>
                  </a:cubicBezTo>
                  <a:lnTo>
                    <a:pt x="2072" y="358"/>
                  </a:lnTo>
                  <a:cubicBezTo>
                    <a:pt x="2167" y="358"/>
                    <a:pt x="2250" y="286"/>
                    <a:pt x="2250" y="179"/>
                  </a:cubicBezTo>
                  <a:cubicBezTo>
                    <a:pt x="2250" y="84"/>
                    <a:pt x="2179" y="0"/>
                    <a:pt x="20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6" name="Google Shape;4065;p39">
              <a:extLst>
                <a:ext uri="{FF2B5EF4-FFF2-40B4-BE49-F238E27FC236}">
                  <a16:creationId xmlns:a16="http://schemas.microsoft.com/office/drawing/2014/main" id="{199A3BC7-1265-D0EF-0E85-125894243E9C}"/>
                </a:ext>
              </a:extLst>
            </p:cNvPr>
            <p:cNvSpPr/>
            <p:nvPr/>
          </p:nvSpPr>
          <p:spPr>
            <a:xfrm>
              <a:off x="3301772" y="3609308"/>
              <a:ext cx="129994" cy="11395"/>
            </a:xfrm>
            <a:custGeom>
              <a:avLst/>
              <a:gdLst/>
              <a:ahLst/>
              <a:cxnLst/>
              <a:rect l="l" t="t" r="r" b="b"/>
              <a:pathLst>
                <a:path w="4084" h="358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62"/>
                    <a:pt x="83" y="357"/>
                    <a:pt x="179" y="357"/>
                  </a:cubicBezTo>
                  <a:lnTo>
                    <a:pt x="3905" y="357"/>
                  </a:lnTo>
                  <a:cubicBezTo>
                    <a:pt x="3989" y="357"/>
                    <a:pt x="4084" y="286"/>
                    <a:pt x="4084" y="179"/>
                  </a:cubicBezTo>
                  <a:cubicBezTo>
                    <a:pt x="4084" y="72"/>
                    <a:pt x="3989" y="0"/>
                    <a:pt x="39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7" name="Google Shape;4066;p39">
              <a:extLst>
                <a:ext uri="{FF2B5EF4-FFF2-40B4-BE49-F238E27FC236}">
                  <a16:creationId xmlns:a16="http://schemas.microsoft.com/office/drawing/2014/main" id="{20B3D28C-C4F4-8DD3-697C-7EAD80924D99}"/>
                </a:ext>
              </a:extLst>
            </p:cNvPr>
            <p:cNvSpPr/>
            <p:nvPr/>
          </p:nvSpPr>
          <p:spPr>
            <a:xfrm>
              <a:off x="3214972" y="3458466"/>
              <a:ext cx="346406" cy="248274"/>
            </a:xfrm>
            <a:custGeom>
              <a:avLst/>
              <a:gdLst/>
              <a:ahLst/>
              <a:cxnLst/>
              <a:rect l="l" t="t" r="r" b="b"/>
              <a:pathLst>
                <a:path w="10883" h="7800" extrusionOk="0">
                  <a:moveTo>
                    <a:pt x="8466" y="1417"/>
                  </a:moveTo>
                  <a:cubicBezTo>
                    <a:pt x="9109" y="1417"/>
                    <a:pt x="9657" y="1953"/>
                    <a:pt x="9657" y="2608"/>
                  </a:cubicBezTo>
                  <a:lnTo>
                    <a:pt x="9657" y="2894"/>
                  </a:lnTo>
                  <a:lnTo>
                    <a:pt x="9585" y="2894"/>
                  </a:lnTo>
                  <a:cubicBezTo>
                    <a:pt x="9216" y="2799"/>
                    <a:pt x="9097" y="2322"/>
                    <a:pt x="9097" y="2322"/>
                  </a:cubicBezTo>
                  <a:cubicBezTo>
                    <a:pt x="9085" y="2263"/>
                    <a:pt x="9037" y="2203"/>
                    <a:pt x="8966" y="2191"/>
                  </a:cubicBezTo>
                  <a:cubicBezTo>
                    <a:pt x="8956" y="2189"/>
                    <a:pt x="8946" y="2188"/>
                    <a:pt x="8935" y="2188"/>
                  </a:cubicBezTo>
                  <a:cubicBezTo>
                    <a:pt x="8883" y="2188"/>
                    <a:pt x="8827" y="2213"/>
                    <a:pt x="8787" y="2263"/>
                  </a:cubicBezTo>
                  <a:cubicBezTo>
                    <a:pt x="8335" y="2894"/>
                    <a:pt x="7347" y="2894"/>
                    <a:pt x="7323" y="2894"/>
                  </a:cubicBezTo>
                  <a:lnTo>
                    <a:pt x="7204" y="2894"/>
                  </a:lnTo>
                  <a:lnTo>
                    <a:pt x="7156" y="2608"/>
                  </a:lnTo>
                  <a:cubicBezTo>
                    <a:pt x="7156" y="1953"/>
                    <a:pt x="7692" y="1417"/>
                    <a:pt x="8347" y="1417"/>
                  </a:cubicBezTo>
                  <a:close/>
                  <a:moveTo>
                    <a:pt x="9692" y="3299"/>
                  </a:moveTo>
                  <a:cubicBezTo>
                    <a:pt x="9811" y="3322"/>
                    <a:pt x="9919" y="3430"/>
                    <a:pt x="9919" y="3549"/>
                  </a:cubicBezTo>
                  <a:cubicBezTo>
                    <a:pt x="9919" y="3680"/>
                    <a:pt x="9835" y="3787"/>
                    <a:pt x="9692" y="3799"/>
                  </a:cubicBezTo>
                  <a:lnTo>
                    <a:pt x="9692" y="3299"/>
                  </a:lnTo>
                  <a:close/>
                  <a:moveTo>
                    <a:pt x="7132" y="3299"/>
                  </a:moveTo>
                  <a:lnTo>
                    <a:pt x="7132" y="3811"/>
                  </a:lnTo>
                  <a:cubicBezTo>
                    <a:pt x="7001" y="3799"/>
                    <a:pt x="6918" y="3680"/>
                    <a:pt x="6918" y="3561"/>
                  </a:cubicBezTo>
                  <a:cubicBezTo>
                    <a:pt x="6894" y="3418"/>
                    <a:pt x="7001" y="3310"/>
                    <a:pt x="7132" y="3299"/>
                  </a:cubicBezTo>
                  <a:close/>
                  <a:moveTo>
                    <a:pt x="8835" y="2608"/>
                  </a:moveTo>
                  <a:cubicBezTo>
                    <a:pt x="8918" y="2787"/>
                    <a:pt x="9085" y="3013"/>
                    <a:pt x="9335" y="3120"/>
                  </a:cubicBezTo>
                  <a:lnTo>
                    <a:pt x="9335" y="3846"/>
                  </a:lnTo>
                  <a:cubicBezTo>
                    <a:pt x="9359" y="4287"/>
                    <a:pt x="8978" y="4668"/>
                    <a:pt x="8525" y="4668"/>
                  </a:cubicBezTo>
                  <a:lnTo>
                    <a:pt x="8299" y="4668"/>
                  </a:lnTo>
                  <a:cubicBezTo>
                    <a:pt x="7835" y="4668"/>
                    <a:pt x="7466" y="4287"/>
                    <a:pt x="7466" y="3834"/>
                  </a:cubicBezTo>
                  <a:lnTo>
                    <a:pt x="7466" y="3144"/>
                  </a:lnTo>
                  <a:cubicBezTo>
                    <a:pt x="7763" y="3120"/>
                    <a:pt x="8383" y="3013"/>
                    <a:pt x="8835" y="2608"/>
                  </a:cubicBezTo>
                  <a:close/>
                  <a:moveTo>
                    <a:pt x="8728" y="4989"/>
                  </a:moveTo>
                  <a:lnTo>
                    <a:pt x="8728" y="5215"/>
                  </a:lnTo>
                  <a:lnTo>
                    <a:pt x="8728" y="5227"/>
                  </a:lnTo>
                  <a:lnTo>
                    <a:pt x="8406" y="5573"/>
                  </a:lnTo>
                  <a:lnTo>
                    <a:pt x="8085" y="5251"/>
                  </a:lnTo>
                  <a:lnTo>
                    <a:pt x="8085" y="4989"/>
                  </a:lnTo>
                  <a:cubicBezTo>
                    <a:pt x="8168" y="5001"/>
                    <a:pt x="8240" y="5001"/>
                    <a:pt x="8299" y="5001"/>
                  </a:cubicBezTo>
                  <a:lnTo>
                    <a:pt x="8514" y="5001"/>
                  </a:lnTo>
                  <a:cubicBezTo>
                    <a:pt x="8597" y="5001"/>
                    <a:pt x="8668" y="5001"/>
                    <a:pt x="8728" y="4989"/>
                  </a:cubicBezTo>
                  <a:close/>
                  <a:moveTo>
                    <a:pt x="6573" y="3477"/>
                  </a:moveTo>
                  <a:lnTo>
                    <a:pt x="6573" y="3549"/>
                  </a:lnTo>
                  <a:cubicBezTo>
                    <a:pt x="6573" y="3870"/>
                    <a:pt x="6835" y="4156"/>
                    <a:pt x="7180" y="4156"/>
                  </a:cubicBezTo>
                  <a:cubicBezTo>
                    <a:pt x="7275" y="4465"/>
                    <a:pt x="7478" y="4727"/>
                    <a:pt x="7752" y="4870"/>
                  </a:cubicBezTo>
                  <a:lnTo>
                    <a:pt x="7752" y="5096"/>
                  </a:lnTo>
                  <a:lnTo>
                    <a:pt x="6716" y="5501"/>
                  </a:lnTo>
                  <a:cubicBezTo>
                    <a:pt x="6656" y="5513"/>
                    <a:pt x="6597" y="5537"/>
                    <a:pt x="6525" y="5585"/>
                  </a:cubicBezTo>
                  <a:lnTo>
                    <a:pt x="370" y="5585"/>
                  </a:lnTo>
                  <a:lnTo>
                    <a:pt x="370" y="3477"/>
                  </a:lnTo>
                  <a:close/>
                  <a:moveTo>
                    <a:pt x="179" y="1"/>
                  </a:moveTo>
                  <a:cubicBezTo>
                    <a:pt x="96" y="1"/>
                    <a:pt x="1" y="84"/>
                    <a:pt x="1" y="179"/>
                  </a:cubicBezTo>
                  <a:lnTo>
                    <a:pt x="1" y="2644"/>
                  </a:lnTo>
                  <a:cubicBezTo>
                    <a:pt x="1" y="2727"/>
                    <a:pt x="84" y="2822"/>
                    <a:pt x="179" y="2822"/>
                  </a:cubicBezTo>
                  <a:lnTo>
                    <a:pt x="6811" y="2822"/>
                  </a:lnTo>
                  <a:lnTo>
                    <a:pt x="6811" y="3072"/>
                  </a:lnTo>
                  <a:cubicBezTo>
                    <a:pt x="6775" y="3084"/>
                    <a:pt x="6751" y="3120"/>
                    <a:pt x="6728" y="3144"/>
                  </a:cubicBezTo>
                  <a:lnTo>
                    <a:pt x="179" y="3144"/>
                  </a:lnTo>
                  <a:cubicBezTo>
                    <a:pt x="96" y="3144"/>
                    <a:pt x="1" y="3215"/>
                    <a:pt x="1" y="3322"/>
                  </a:cubicBezTo>
                  <a:lnTo>
                    <a:pt x="1" y="5775"/>
                  </a:lnTo>
                  <a:cubicBezTo>
                    <a:pt x="1" y="5870"/>
                    <a:pt x="84" y="5954"/>
                    <a:pt x="179" y="5954"/>
                  </a:cubicBezTo>
                  <a:lnTo>
                    <a:pt x="6156" y="5954"/>
                  </a:lnTo>
                  <a:cubicBezTo>
                    <a:pt x="6001" y="6156"/>
                    <a:pt x="5894" y="6418"/>
                    <a:pt x="5894" y="6775"/>
                  </a:cubicBezTo>
                  <a:lnTo>
                    <a:pt x="5894" y="7621"/>
                  </a:lnTo>
                  <a:cubicBezTo>
                    <a:pt x="5894" y="7716"/>
                    <a:pt x="5978" y="7799"/>
                    <a:pt x="6085" y="7799"/>
                  </a:cubicBezTo>
                  <a:lnTo>
                    <a:pt x="6728" y="7799"/>
                  </a:lnTo>
                  <a:cubicBezTo>
                    <a:pt x="6823" y="7799"/>
                    <a:pt x="6918" y="7728"/>
                    <a:pt x="6918" y="7621"/>
                  </a:cubicBezTo>
                  <a:cubicBezTo>
                    <a:pt x="6918" y="7537"/>
                    <a:pt x="6835" y="7442"/>
                    <a:pt x="6728" y="7442"/>
                  </a:cubicBezTo>
                  <a:lnTo>
                    <a:pt x="6251" y="7442"/>
                  </a:lnTo>
                  <a:lnTo>
                    <a:pt x="6251" y="6763"/>
                  </a:lnTo>
                  <a:cubicBezTo>
                    <a:pt x="6251" y="6049"/>
                    <a:pt x="6823" y="5835"/>
                    <a:pt x="6835" y="5835"/>
                  </a:cubicBezTo>
                  <a:lnTo>
                    <a:pt x="6847" y="5835"/>
                  </a:lnTo>
                  <a:lnTo>
                    <a:pt x="7787" y="5466"/>
                  </a:lnTo>
                  <a:lnTo>
                    <a:pt x="7799" y="5477"/>
                  </a:lnTo>
                  <a:lnTo>
                    <a:pt x="8299" y="5954"/>
                  </a:lnTo>
                  <a:cubicBezTo>
                    <a:pt x="8323" y="5989"/>
                    <a:pt x="8371" y="6001"/>
                    <a:pt x="8418" y="6001"/>
                  </a:cubicBezTo>
                  <a:cubicBezTo>
                    <a:pt x="8454" y="6001"/>
                    <a:pt x="8502" y="5989"/>
                    <a:pt x="8537" y="5942"/>
                  </a:cubicBezTo>
                  <a:lnTo>
                    <a:pt x="9014" y="5442"/>
                  </a:lnTo>
                  <a:lnTo>
                    <a:pt x="9942" y="5811"/>
                  </a:lnTo>
                  <a:lnTo>
                    <a:pt x="9966" y="5811"/>
                  </a:lnTo>
                  <a:cubicBezTo>
                    <a:pt x="9990" y="5823"/>
                    <a:pt x="10538" y="6013"/>
                    <a:pt x="10538" y="6728"/>
                  </a:cubicBezTo>
                  <a:lnTo>
                    <a:pt x="10538" y="7418"/>
                  </a:lnTo>
                  <a:lnTo>
                    <a:pt x="7263" y="7418"/>
                  </a:lnTo>
                  <a:cubicBezTo>
                    <a:pt x="7180" y="7418"/>
                    <a:pt x="7085" y="7490"/>
                    <a:pt x="7085" y="7597"/>
                  </a:cubicBezTo>
                  <a:cubicBezTo>
                    <a:pt x="7085" y="7680"/>
                    <a:pt x="7168" y="7775"/>
                    <a:pt x="7263" y="7775"/>
                  </a:cubicBezTo>
                  <a:lnTo>
                    <a:pt x="10704" y="7775"/>
                  </a:lnTo>
                  <a:cubicBezTo>
                    <a:pt x="10800" y="7775"/>
                    <a:pt x="10883" y="7704"/>
                    <a:pt x="10883" y="7597"/>
                  </a:cubicBezTo>
                  <a:lnTo>
                    <a:pt x="10883" y="6751"/>
                  </a:lnTo>
                  <a:cubicBezTo>
                    <a:pt x="10883" y="5977"/>
                    <a:pt x="10371" y="5585"/>
                    <a:pt x="10073" y="5477"/>
                  </a:cubicBezTo>
                  <a:lnTo>
                    <a:pt x="9073" y="5085"/>
                  </a:lnTo>
                  <a:lnTo>
                    <a:pt x="9073" y="4870"/>
                  </a:lnTo>
                  <a:cubicBezTo>
                    <a:pt x="9335" y="4727"/>
                    <a:pt x="9549" y="4465"/>
                    <a:pt x="9633" y="4156"/>
                  </a:cubicBezTo>
                  <a:cubicBezTo>
                    <a:pt x="9966" y="4156"/>
                    <a:pt x="10252" y="3894"/>
                    <a:pt x="10252" y="3549"/>
                  </a:cubicBezTo>
                  <a:cubicBezTo>
                    <a:pt x="10252" y="3358"/>
                    <a:pt x="10145" y="3180"/>
                    <a:pt x="9990" y="3060"/>
                  </a:cubicBezTo>
                  <a:lnTo>
                    <a:pt x="9990" y="2596"/>
                  </a:lnTo>
                  <a:cubicBezTo>
                    <a:pt x="9990" y="1751"/>
                    <a:pt x="9311" y="1060"/>
                    <a:pt x="8466" y="1060"/>
                  </a:cubicBezTo>
                  <a:lnTo>
                    <a:pt x="8347" y="1060"/>
                  </a:lnTo>
                  <a:cubicBezTo>
                    <a:pt x="8204" y="1060"/>
                    <a:pt x="8085" y="1072"/>
                    <a:pt x="7966" y="1108"/>
                  </a:cubicBezTo>
                  <a:lnTo>
                    <a:pt x="7966" y="179"/>
                  </a:lnTo>
                  <a:cubicBezTo>
                    <a:pt x="7966" y="96"/>
                    <a:pt x="7894" y="1"/>
                    <a:pt x="7787" y="1"/>
                  </a:cubicBezTo>
                  <a:lnTo>
                    <a:pt x="7287" y="1"/>
                  </a:lnTo>
                  <a:cubicBezTo>
                    <a:pt x="7192" y="1"/>
                    <a:pt x="7109" y="84"/>
                    <a:pt x="7109" y="179"/>
                  </a:cubicBezTo>
                  <a:cubicBezTo>
                    <a:pt x="7109" y="286"/>
                    <a:pt x="7180" y="358"/>
                    <a:pt x="7287" y="358"/>
                  </a:cubicBezTo>
                  <a:lnTo>
                    <a:pt x="7621" y="358"/>
                  </a:lnTo>
                  <a:lnTo>
                    <a:pt x="7621" y="1251"/>
                  </a:lnTo>
                  <a:cubicBezTo>
                    <a:pt x="7180" y="1489"/>
                    <a:pt x="6847" y="1941"/>
                    <a:pt x="6811" y="2477"/>
                  </a:cubicBezTo>
                  <a:lnTo>
                    <a:pt x="346" y="2477"/>
                  </a:lnTo>
                  <a:lnTo>
                    <a:pt x="346" y="358"/>
                  </a:lnTo>
                  <a:lnTo>
                    <a:pt x="6716" y="358"/>
                  </a:lnTo>
                  <a:cubicBezTo>
                    <a:pt x="6811" y="358"/>
                    <a:pt x="6894" y="286"/>
                    <a:pt x="6894" y="179"/>
                  </a:cubicBezTo>
                  <a:cubicBezTo>
                    <a:pt x="6894" y="96"/>
                    <a:pt x="6823" y="1"/>
                    <a:pt x="67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8" name="Google Shape;4067;p39">
              <a:extLst>
                <a:ext uri="{FF2B5EF4-FFF2-40B4-BE49-F238E27FC236}">
                  <a16:creationId xmlns:a16="http://schemas.microsoft.com/office/drawing/2014/main" id="{DC60F001-3329-E4AC-0580-7FEE0FDC572E}"/>
                </a:ext>
              </a:extLst>
            </p:cNvPr>
            <p:cNvSpPr/>
            <p:nvPr/>
          </p:nvSpPr>
          <p:spPr>
            <a:xfrm>
              <a:off x="3238462" y="3380005"/>
              <a:ext cx="49305" cy="47427"/>
            </a:xfrm>
            <a:custGeom>
              <a:avLst/>
              <a:gdLst/>
              <a:ahLst/>
              <a:cxnLst/>
              <a:rect l="l" t="t" r="r" b="b"/>
              <a:pathLst>
                <a:path w="1549" h="1490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lnTo>
                    <a:pt x="1" y="1311"/>
                  </a:lnTo>
                  <a:cubicBezTo>
                    <a:pt x="1" y="1394"/>
                    <a:pt x="72" y="1489"/>
                    <a:pt x="179" y="1489"/>
                  </a:cubicBezTo>
                  <a:lnTo>
                    <a:pt x="1370" y="1489"/>
                  </a:lnTo>
                  <a:cubicBezTo>
                    <a:pt x="1453" y="1489"/>
                    <a:pt x="1549" y="1418"/>
                    <a:pt x="1549" y="1311"/>
                  </a:cubicBezTo>
                  <a:lnTo>
                    <a:pt x="1549" y="1001"/>
                  </a:lnTo>
                  <a:cubicBezTo>
                    <a:pt x="1549" y="906"/>
                    <a:pt x="1477" y="811"/>
                    <a:pt x="1370" y="811"/>
                  </a:cubicBezTo>
                  <a:cubicBezTo>
                    <a:pt x="1275" y="811"/>
                    <a:pt x="1191" y="894"/>
                    <a:pt x="1191" y="1001"/>
                  </a:cubicBezTo>
                  <a:lnTo>
                    <a:pt x="1191" y="1132"/>
                  </a:lnTo>
                  <a:lnTo>
                    <a:pt x="334" y="1132"/>
                  </a:lnTo>
                  <a:lnTo>
                    <a:pt x="334" y="346"/>
                  </a:lnTo>
                  <a:lnTo>
                    <a:pt x="1037" y="346"/>
                  </a:lnTo>
                  <a:lnTo>
                    <a:pt x="1037" y="358"/>
                  </a:lnTo>
                  <a:cubicBezTo>
                    <a:pt x="1132" y="358"/>
                    <a:pt x="1215" y="287"/>
                    <a:pt x="1215" y="180"/>
                  </a:cubicBezTo>
                  <a:cubicBezTo>
                    <a:pt x="1215" y="84"/>
                    <a:pt x="1144" y="1"/>
                    <a:pt x="10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9" name="Google Shape;4068;p39">
              <a:extLst>
                <a:ext uri="{FF2B5EF4-FFF2-40B4-BE49-F238E27FC236}">
                  <a16:creationId xmlns:a16="http://schemas.microsoft.com/office/drawing/2014/main" id="{69013770-A96E-616A-D4F2-0EE6F40D5A7D}"/>
                </a:ext>
              </a:extLst>
            </p:cNvPr>
            <p:cNvSpPr/>
            <p:nvPr/>
          </p:nvSpPr>
          <p:spPr>
            <a:xfrm>
              <a:off x="3251353" y="3380482"/>
              <a:ext cx="43607" cy="34058"/>
            </a:xfrm>
            <a:custGeom>
              <a:avLst/>
              <a:gdLst/>
              <a:ahLst/>
              <a:cxnLst/>
              <a:rect l="l" t="t" r="r" b="b"/>
              <a:pathLst>
                <a:path w="1370" h="1070" extrusionOk="0">
                  <a:moveTo>
                    <a:pt x="1163" y="1"/>
                  </a:moveTo>
                  <a:cubicBezTo>
                    <a:pt x="1120" y="1"/>
                    <a:pt x="1078" y="16"/>
                    <a:pt x="1048" y="45"/>
                  </a:cubicBezTo>
                  <a:lnTo>
                    <a:pt x="489" y="653"/>
                  </a:lnTo>
                  <a:lnTo>
                    <a:pt x="310" y="462"/>
                  </a:lnTo>
                  <a:cubicBezTo>
                    <a:pt x="279" y="425"/>
                    <a:pt x="232" y="407"/>
                    <a:pt x="185" y="407"/>
                  </a:cubicBezTo>
                  <a:cubicBezTo>
                    <a:pt x="142" y="407"/>
                    <a:pt x="100" y="422"/>
                    <a:pt x="72" y="450"/>
                  </a:cubicBezTo>
                  <a:cubicBezTo>
                    <a:pt x="1" y="510"/>
                    <a:pt x="1" y="629"/>
                    <a:pt x="60" y="688"/>
                  </a:cubicBezTo>
                  <a:lnTo>
                    <a:pt x="358" y="1010"/>
                  </a:lnTo>
                  <a:cubicBezTo>
                    <a:pt x="382" y="1046"/>
                    <a:pt x="429" y="1069"/>
                    <a:pt x="477" y="1069"/>
                  </a:cubicBezTo>
                  <a:cubicBezTo>
                    <a:pt x="513" y="1069"/>
                    <a:pt x="560" y="1058"/>
                    <a:pt x="584" y="1010"/>
                  </a:cubicBezTo>
                  <a:lnTo>
                    <a:pt x="1286" y="272"/>
                  </a:lnTo>
                  <a:cubicBezTo>
                    <a:pt x="1370" y="224"/>
                    <a:pt x="1370" y="117"/>
                    <a:pt x="1286" y="45"/>
                  </a:cubicBezTo>
                  <a:cubicBezTo>
                    <a:pt x="1251" y="16"/>
                    <a:pt x="1206" y="1"/>
                    <a:pt x="1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0" name="Google Shape;4069;p39">
              <a:extLst>
                <a:ext uri="{FF2B5EF4-FFF2-40B4-BE49-F238E27FC236}">
                  <a16:creationId xmlns:a16="http://schemas.microsoft.com/office/drawing/2014/main" id="{73C49C30-6ED4-A541-B5E7-3407852E7E71}"/>
                </a:ext>
              </a:extLst>
            </p:cNvPr>
            <p:cNvSpPr/>
            <p:nvPr/>
          </p:nvSpPr>
          <p:spPr>
            <a:xfrm>
              <a:off x="3238462" y="3479314"/>
              <a:ext cx="49305" cy="47395"/>
            </a:xfrm>
            <a:custGeom>
              <a:avLst/>
              <a:gdLst/>
              <a:ahLst/>
              <a:cxnLst/>
              <a:rect l="l" t="t" r="r" b="b"/>
              <a:pathLst>
                <a:path w="1549" h="1489" extrusionOk="0">
                  <a:moveTo>
                    <a:pt x="179" y="0"/>
                  </a:moveTo>
                  <a:cubicBezTo>
                    <a:pt x="84" y="0"/>
                    <a:pt x="1" y="84"/>
                    <a:pt x="1" y="179"/>
                  </a:cubicBezTo>
                  <a:lnTo>
                    <a:pt x="1" y="1310"/>
                  </a:lnTo>
                  <a:cubicBezTo>
                    <a:pt x="1" y="1405"/>
                    <a:pt x="72" y="1489"/>
                    <a:pt x="179" y="1489"/>
                  </a:cubicBezTo>
                  <a:lnTo>
                    <a:pt x="1370" y="1489"/>
                  </a:lnTo>
                  <a:cubicBezTo>
                    <a:pt x="1453" y="1489"/>
                    <a:pt x="1549" y="1417"/>
                    <a:pt x="1549" y="1310"/>
                  </a:cubicBezTo>
                  <a:lnTo>
                    <a:pt x="1549" y="1001"/>
                  </a:lnTo>
                  <a:cubicBezTo>
                    <a:pt x="1549" y="917"/>
                    <a:pt x="1477" y="822"/>
                    <a:pt x="1370" y="822"/>
                  </a:cubicBezTo>
                  <a:cubicBezTo>
                    <a:pt x="1275" y="822"/>
                    <a:pt x="1191" y="893"/>
                    <a:pt x="1191" y="1001"/>
                  </a:cubicBezTo>
                  <a:lnTo>
                    <a:pt x="1191" y="1131"/>
                  </a:lnTo>
                  <a:lnTo>
                    <a:pt x="334" y="1131"/>
                  </a:lnTo>
                  <a:lnTo>
                    <a:pt x="334" y="346"/>
                  </a:lnTo>
                  <a:lnTo>
                    <a:pt x="1037" y="358"/>
                  </a:lnTo>
                  <a:cubicBezTo>
                    <a:pt x="1132" y="358"/>
                    <a:pt x="1215" y="286"/>
                    <a:pt x="1215" y="179"/>
                  </a:cubicBezTo>
                  <a:cubicBezTo>
                    <a:pt x="1215" y="96"/>
                    <a:pt x="1144" y="0"/>
                    <a:pt x="10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1" name="Google Shape;4070;p39">
              <a:extLst>
                <a:ext uri="{FF2B5EF4-FFF2-40B4-BE49-F238E27FC236}">
                  <a16:creationId xmlns:a16="http://schemas.microsoft.com/office/drawing/2014/main" id="{80C414DB-28BB-47B3-F6DA-C4437717BD20}"/>
                </a:ext>
              </a:extLst>
            </p:cNvPr>
            <p:cNvSpPr/>
            <p:nvPr/>
          </p:nvSpPr>
          <p:spPr>
            <a:xfrm>
              <a:off x="3251353" y="3479792"/>
              <a:ext cx="43607" cy="34408"/>
            </a:xfrm>
            <a:custGeom>
              <a:avLst/>
              <a:gdLst/>
              <a:ahLst/>
              <a:cxnLst/>
              <a:rect l="l" t="t" r="r" b="b"/>
              <a:pathLst>
                <a:path w="1370" h="1081" extrusionOk="0">
                  <a:moveTo>
                    <a:pt x="1163" y="0"/>
                  </a:moveTo>
                  <a:cubicBezTo>
                    <a:pt x="1120" y="0"/>
                    <a:pt x="1078" y="15"/>
                    <a:pt x="1048" y="45"/>
                  </a:cubicBezTo>
                  <a:lnTo>
                    <a:pt x="489" y="664"/>
                  </a:lnTo>
                  <a:lnTo>
                    <a:pt x="310" y="462"/>
                  </a:lnTo>
                  <a:cubicBezTo>
                    <a:pt x="279" y="424"/>
                    <a:pt x="232" y="406"/>
                    <a:pt x="185" y="406"/>
                  </a:cubicBezTo>
                  <a:cubicBezTo>
                    <a:pt x="142" y="406"/>
                    <a:pt x="100" y="421"/>
                    <a:pt x="72" y="450"/>
                  </a:cubicBezTo>
                  <a:cubicBezTo>
                    <a:pt x="1" y="509"/>
                    <a:pt x="1" y="628"/>
                    <a:pt x="60" y="688"/>
                  </a:cubicBezTo>
                  <a:lnTo>
                    <a:pt x="358" y="1021"/>
                  </a:lnTo>
                  <a:cubicBezTo>
                    <a:pt x="382" y="1045"/>
                    <a:pt x="429" y="1081"/>
                    <a:pt x="477" y="1081"/>
                  </a:cubicBezTo>
                  <a:cubicBezTo>
                    <a:pt x="513" y="1081"/>
                    <a:pt x="560" y="1057"/>
                    <a:pt x="584" y="1021"/>
                  </a:cubicBezTo>
                  <a:lnTo>
                    <a:pt x="1286" y="271"/>
                  </a:lnTo>
                  <a:cubicBezTo>
                    <a:pt x="1370" y="212"/>
                    <a:pt x="1370" y="104"/>
                    <a:pt x="1286" y="45"/>
                  </a:cubicBezTo>
                  <a:cubicBezTo>
                    <a:pt x="1251" y="15"/>
                    <a:pt x="1206" y="0"/>
                    <a:pt x="11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2" name="Google Shape;4071;p39">
              <a:extLst>
                <a:ext uri="{FF2B5EF4-FFF2-40B4-BE49-F238E27FC236}">
                  <a16:creationId xmlns:a16="http://schemas.microsoft.com/office/drawing/2014/main" id="{676627B3-0360-9794-AB95-D07D3BC3AFD1}"/>
                </a:ext>
              </a:extLst>
            </p:cNvPr>
            <p:cNvSpPr/>
            <p:nvPr/>
          </p:nvSpPr>
          <p:spPr>
            <a:xfrm>
              <a:off x="3238462" y="3578210"/>
              <a:ext cx="49305" cy="47809"/>
            </a:xfrm>
            <a:custGeom>
              <a:avLst/>
              <a:gdLst/>
              <a:ahLst/>
              <a:cxnLst/>
              <a:rect l="l" t="t" r="r" b="b"/>
              <a:pathLst>
                <a:path w="1549" h="1502" extrusionOk="0">
                  <a:moveTo>
                    <a:pt x="179" y="1"/>
                  </a:moveTo>
                  <a:cubicBezTo>
                    <a:pt x="84" y="1"/>
                    <a:pt x="1" y="84"/>
                    <a:pt x="1" y="191"/>
                  </a:cubicBezTo>
                  <a:lnTo>
                    <a:pt x="1" y="1323"/>
                  </a:lnTo>
                  <a:cubicBezTo>
                    <a:pt x="1" y="1406"/>
                    <a:pt x="72" y="1501"/>
                    <a:pt x="179" y="1501"/>
                  </a:cubicBezTo>
                  <a:lnTo>
                    <a:pt x="1370" y="1501"/>
                  </a:lnTo>
                  <a:cubicBezTo>
                    <a:pt x="1453" y="1501"/>
                    <a:pt x="1549" y="1418"/>
                    <a:pt x="1549" y="1323"/>
                  </a:cubicBezTo>
                  <a:lnTo>
                    <a:pt x="1549" y="1001"/>
                  </a:lnTo>
                  <a:cubicBezTo>
                    <a:pt x="1537" y="930"/>
                    <a:pt x="1453" y="858"/>
                    <a:pt x="1370" y="858"/>
                  </a:cubicBezTo>
                  <a:cubicBezTo>
                    <a:pt x="1275" y="858"/>
                    <a:pt x="1191" y="930"/>
                    <a:pt x="1191" y="1037"/>
                  </a:cubicBezTo>
                  <a:lnTo>
                    <a:pt x="1191" y="1168"/>
                  </a:lnTo>
                  <a:lnTo>
                    <a:pt x="334" y="1168"/>
                  </a:lnTo>
                  <a:lnTo>
                    <a:pt x="334" y="370"/>
                  </a:lnTo>
                  <a:lnTo>
                    <a:pt x="1037" y="370"/>
                  </a:lnTo>
                  <a:cubicBezTo>
                    <a:pt x="1132" y="370"/>
                    <a:pt x="1215" y="287"/>
                    <a:pt x="1215" y="191"/>
                  </a:cubicBezTo>
                  <a:cubicBezTo>
                    <a:pt x="1215" y="96"/>
                    <a:pt x="1144" y="1"/>
                    <a:pt x="10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3" name="Google Shape;4072;p39">
              <a:extLst>
                <a:ext uri="{FF2B5EF4-FFF2-40B4-BE49-F238E27FC236}">
                  <a16:creationId xmlns:a16="http://schemas.microsoft.com/office/drawing/2014/main" id="{46FCCED7-4ECE-F24E-14C4-B507418DA525}"/>
                </a:ext>
              </a:extLst>
            </p:cNvPr>
            <p:cNvSpPr/>
            <p:nvPr/>
          </p:nvSpPr>
          <p:spPr>
            <a:xfrm>
              <a:off x="3251353" y="3579133"/>
              <a:ext cx="42843" cy="34376"/>
            </a:xfrm>
            <a:custGeom>
              <a:avLst/>
              <a:gdLst/>
              <a:ahLst/>
              <a:cxnLst/>
              <a:rect l="l" t="t" r="r" b="b"/>
              <a:pathLst>
                <a:path w="1346" h="1080" extrusionOk="0">
                  <a:moveTo>
                    <a:pt x="1169" y="0"/>
                  </a:moveTo>
                  <a:cubicBezTo>
                    <a:pt x="1124" y="0"/>
                    <a:pt x="1079" y="18"/>
                    <a:pt x="1048" y="55"/>
                  </a:cubicBezTo>
                  <a:lnTo>
                    <a:pt x="489" y="662"/>
                  </a:lnTo>
                  <a:lnTo>
                    <a:pt x="310" y="472"/>
                  </a:lnTo>
                  <a:cubicBezTo>
                    <a:pt x="279" y="435"/>
                    <a:pt x="232" y="417"/>
                    <a:pt x="185" y="417"/>
                  </a:cubicBezTo>
                  <a:cubicBezTo>
                    <a:pt x="142" y="417"/>
                    <a:pt x="100" y="432"/>
                    <a:pt x="72" y="460"/>
                  </a:cubicBezTo>
                  <a:cubicBezTo>
                    <a:pt x="1" y="520"/>
                    <a:pt x="1" y="639"/>
                    <a:pt x="60" y="698"/>
                  </a:cubicBezTo>
                  <a:lnTo>
                    <a:pt x="358" y="1020"/>
                  </a:lnTo>
                  <a:cubicBezTo>
                    <a:pt x="382" y="1055"/>
                    <a:pt x="429" y="1079"/>
                    <a:pt x="477" y="1079"/>
                  </a:cubicBezTo>
                  <a:cubicBezTo>
                    <a:pt x="513" y="1079"/>
                    <a:pt x="560" y="1067"/>
                    <a:pt x="584" y="1020"/>
                  </a:cubicBezTo>
                  <a:lnTo>
                    <a:pt x="1286" y="281"/>
                  </a:lnTo>
                  <a:cubicBezTo>
                    <a:pt x="1346" y="198"/>
                    <a:pt x="1346" y="103"/>
                    <a:pt x="1286" y="43"/>
                  </a:cubicBezTo>
                  <a:cubicBezTo>
                    <a:pt x="1252" y="15"/>
                    <a:pt x="1210" y="0"/>
                    <a:pt x="11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4" name="Google Shape;4073;p39">
              <a:extLst>
                <a:ext uri="{FF2B5EF4-FFF2-40B4-BE49-F238E27FC236}">
                  <a16:creationId xmlns:a16="http://schemas.microsoft.com/office/drawing/2014/main" id="{DE82AFF1-C765-823E-0353-A63279C996A6}"/>
                </a:ext>
              </a:extLst>
            </p:cNvPr>
            <p:cNvSpPr/>
            <p:nvPr/>
          </p:nvSpPr>
          <p:spPr>
            <a:xfrm>
              <a:off x="3215736" y="3359188"/>
              <a:ext cx="253558" cy="89442"/>
            </a:xfrm>
            <a:custGeom>
              <a:avLst/>
              <a:gdLst/>
              <a:ahLst/>
              <a:cxnLst/>
              <a:rect l="l" t="t" r="r" b="b"/>
              <a:pathLst>
                <a:path w="7966" h="2810" extrusionOk="0">
                  <a:moveTo>
                    <a:pt x="179" y="0"/>
                  </a:moveTo>
                  <a:cubicBezTo>
                    <a:pt x="84" y="0"/>
                    <a:pt x="0" y="72"/>
                    <a:pt x="0" y="179"/>
                  </a:cubicBezTo>
                  <a:lnTo>
                    <a:pt x="0" y="2631"/>
                  </a:lnTo>
                  <a:cubicBezTo>
                    <a:pt x="0" y="2739"/>
                    <a:pt x="72" y="2810"/>
                    <a:pt x="167" y="2810"/>
                  </a:cubicBezTo>
                  <a:lnTo>
                    <a:pt x="7787" y="2810"/>
                  </a:lnTo>
                  <a:cubicBezTo>
                    <a:pt x="7870" y="2810"/>
                    <a:pt x="7966" y="2739"/>
                    <a:pt x="7966" y="2631"/>
                  </a:cubicBezTo>
                  <a:lnTo>
                    <a:pt x="7966" y="179"/>
                  </a:lnTo>
                  <a:cubicBezTo>
                    <a:pt x="7966" y="83"/>
                    <a:pt x="7882" y="0"/>
                    <a:pt x="7787" y="0"/>
                  </a:cubicBezTo>
                  <a:lnTo>
                    <a:pt x="7275" y="0"/>
                  </a:lnTo>
                  <a:cubicBezTo>
                    <a:pt x="7192" y="0"/>
                    <a:pt x="7097" y="72"/>
                    <a:pt x="7097" y="179"/>
                  </a:cubicBezTo>
                  <a:cubicBezTo>
                    <a:pt x="7097" y="262"/>
                    <a:pt x="7168" y="357"/>
                    <a:pt x="7275" y="357"/>
                  </a:cubicBezTo>
                  <a:lnTo>
                    <a:pt x="7620" y="357"/>
                  </a:lnTo>
                  <a:lnTo>
                    <a:pt x="7620" y="2465"/>
                  </a:lnTo>
                  <a:lnTo>
                    <a:pt x="346" y="2465"/>
                  </a:lnTo>
                  <a:lnTo>
                    <a:pt x="346" y="357"/>
                  </a:lnTo>
                  <a:lnTo>
                    <a:pt x="6716" y="357"/>
                  </a:lnTo>
                  <a:cubicBezTo>
                    <a:pt x="6799" y="357"/>
                    <a:pt x="6894" y="286"/>
                    <a:pt x="6894" y="179"/>
                  </a:cubicBezTo>
                  <a:cubicBezTo>
                    <a:pt x="6894" y="83"/>
                    <a:pt x="6811" y="0"/>
                    <a:pt x="67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6864035D-947D-FBC5-694B-DDD9479E1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05451" y="2084840"/>
            <a:ext cx="389052" cy="424420"/>
          </a:xfrm>
          <a:prstGeom prst="rect">
            <a:avLst/>
          </a:prstGeom>
        </p:spPr>
      </p:pic>
      <p:grpSp>
        <p:nvGrpSpPr>
          <p:cNvPr id="77" name="Google Shape;4222;p39">
            <a:extLst>
              <a:ext uri="{FF2B5EF4-FFF2-40B4-BE49-F238E27FC236}">
                <a16:creationId xmlns:a16="http://schemas.microsoft.com/office/drawing/2014/main" id="{AADB8F7B-B924-7317-ADB7-7E7B4F24F537}"/>
              </a:ext>
            </a:extLst>
          </p:cNvPr>
          <p:cNvGrpSpPr/>
          <p:nvPr/>
        </p:nvGrpSpPr>
        <p:grpSpPr>
          <a:xfrm>
            <a:off x="903641" y="5475430"/>
            <a:ext cx="390860" cy="418457"/>
            <a:chOff x="7055134" y="2919170"/>
            <a:chExt cx="290321" cy="310820"/>
          </a:xfrm>
        </p:grpSpPr>
        <p:sp>
          <p:nvSpPr>
            <p:cNvPr id="78" name="Google Shape;4223;p39">
              <a:extLst>
                <a:ext uri="{FF2B5EF4-FFF2-40B4-BE49-F238E27FC236}">
                  <a16:creationId xmlns:a16="http://schemas.microsoft.com/office/drawing/2014/main" id="{60E19D84-A5A4-C8E5-9ED8-2832172D7650}"/>
                </a:ext>
              </a:extLst>
            </p:cNvPr>
            <p:cNvSpPr/>
            <p:nvPr/>
          </p:nvSpPr>
          <p:spPr>
            <a:xfrm>
              <a:off x="7102497" y="2970989"/>
              <a:ext cx="191044" cy="259001"/>
            </a:xfrm>
            <a:custGeom>
              <a:avLst/>
              <a:gdLst/>
              <a:ahLst/>
              <a:cxnLst/>
              <a:rect l="l" t="t" r="r" b="b"/>
              <a:pathLst>
                <a:path w="6002" h="8137" extrusionOk="0">
                  <a:moveTo>
                    <a:pt x="3097" y="314"/>
                  </a:moveTo>
                  <a:cubicBezTo>
                    <a:pt x="3739" y="314"/>
                    <a:pt x="4347" y="552"/>
                    <a:pt x="4835" y="980"/>
                  </a:cubicBezTo>
                  <a:cubicBezTo>
                    <a:pt x="5394" y="1481"/>
                    <a:pt x="5716" y="2195"/>
                    <a:pt x="5716" y="2933"/>
                  </a:cubicBezTo>
                  <a:cubicBezTo>
                    <a:pt x="5704" y="3445"/>
                    <a:pt x="5549" y="3933"/>
                    <a:pt x="5287" y="4350"/>
                  </a:cubicBezTo>
                  <a:cubicBezTo>
                    <a:pt x="5013" y="4767"/>
                    <a:pt x="4644" y="5100"/>
                    <a:pt x="4204" y="5302"/>
                  </a:cubicBezTo>
                  <a:cubicBezTo>
                    <a:pt x="3930" y="5433"/>
                    <a:pt x="3751" y="5719"/>
                    <a:pt x="3751" y="6029"/>
                  </a:cubicBezTo>
                  <a:lnTo>
                    <a:pt x="3751" y="6207"/>
                  </a:lnTo>
                  <a:lnTo>
                    <a:pt x="2430" y="6207"/>
                  </a:lnTo>
                  <a:lnTo>
                    <a:pt x="2430" y="6029"/>
                  </a:lnTo>
                  <a:cubicBezTo>
                    <a:pt x="2430" y="5719"/>
                    <a:pt x="2251" y="5433"/>
                    <a:pt x="1965" y="5302"/>
                  </a:cubicBezTo>
                  <a:cubicBezTo>
                    <a:pt x="942" y="4814"/>
                    <a:pt x="346" y="3731"/>
                    <a:pt x="489" y="2588"/>
                  </a:cubicBezTo>
                  <a:cubicBezTo>
                    <a:pt x="644" y="1421"/>
                    <a:pt x="1608" y="457"/>
                    <a:pt x="2799" y="326"/>
                  </a:cubicBezTo>
                  <a:cubicBezTo>
                    <a:pt x="2906" y="314"/>
                    <a:pt x="3013" y="314"/>
                    <a:pt x="3097" y="314"/>
                  </a:cubicBezTo>
                  <a:close/>
                  <a:moveTo>
                    <a:pt x="3728" y="6505"/>
                  </a:moveTo>
                  <a:lnTo>
                    <a:pt x="3739" y="7017"/>
                  </a:lnTo>
                  <a:cubicBezTo>
                    <a:pt x="3739" y="7100"/>
                    <a:pt x="3668" y="7195"/>
                    <a:pt x="3561" y="7195"/>
                  </a:cubicBezTo>
                  <a:lnTo>
                    <a:pt x="2573" y="7195"/>
                  </a:lnTo>
                  <a:cubicBezTo>
                    <a:pt x="2489" y="7195"/>
                    <a:pt x="2394" y="7124"/>
                    <a:pt x="2394" y="7017"/>
                  </a:cubicBezTo>
                  <a:lnTo>
                    <a:pt x="2394" y="6505"/>
                  </a:lnTo>
                  <a:close/>
                  <a:moveTo>
                    <a:pt x="3394" y="7469"/>
                  </a:moveTo>
                  <a:lnTo>
                    <a:pt x="3406" y="7648"/>
                  </a:lnTo>
                  <a:cubicBezTo>
                    <a:pt x="3406" y="7743"/>
                    <a:pt x="3335" y="7838"/>
                    <a:pt x="3228" y="7838"/>
                  </a:cubicBezTo>
                  <a:lnTo>
                    <a:pt x="2906" y="7838"/>
                  </a:lnTo>
                  <a:cubicBezTo>
                    <a:pt x="2811" y="7838"/>
                    <a:pt x="2727" y="7755"/>
                    <a:pt x="2727" y="7648"/>
                  </a:cubicBezTo>
                  <a:lnTo>
                    <a:pt x="2727" y="7469"/>
                  </a:lnTo>
                  <a:close/>
                  <a:moveTo>
                    <a:pt x="3056" y="0"/>
                  </a:moveTo>
                  <a:cubicBezTo>
                    <a:pt x="2951" y="0"/>
                    <a:pt x="2845" y="6"/>
                    <a:pt x="2739" y="16"/>
                  </a:cubicBezTo>
                  <a:cubicBezTo>
                    <a:pt x="1418" y="171"/>
                    <a:pt x="322" y="1230"/>
                    <a:pt x="168" y="2552"/>
                  </a:cubicBezTo>
                  <a:cubicBezTo>
                    <a:pt x="1" y="3814"/>
                    <a:pt x="668" y="5040"/>
                    <a:pt x="1811" y="5564"/>
                  </a:cubicBezTo>
                  <a:cubicBezTo>
                    <a:pt x="1977" y="5648"/>
                    <a:pt x="2096" y="5826"/>
                    <a:pt x="2096" y="6017"/>
                  </a:cubicBezTo>
                  <a:lnTo>
                    <a:pt x="2096" y="7005"/>
                  </a:lnTo>
                  <a:cubicBezTo>
                    <a:pt x="2096" y="7207"/>
                    <a:pt x="2239" y="7386"/>
                    <a:pt x="2430" y="7457"/>
                  </a:cubicBezTo>
                  <a:lnTo>
                    <a:pt x="2430" y="7648"/>
                  </a:lnTo>
                  <a:cubicBezTo>
                    <a:pt x="2430" y="7922"/>
                    <a:pt x="2632" y="8136"/>
                    <a:pt x="2906" y="8136"/>
                  </a:cubicBezTo>
                  <a:lnTo>
                    <a:pt x="3228" y="8136"/>
                  </a:lnTo>
                  <a:cubicBezTo>
                    <a:pt x="3501" y="8136"/>
                    <a:pt x="3704" y="7922"/>
                    <a:pt x="3704" y="7648"/>
                  </a:cubicBezTo>
                  <a:lnTo>
                    <a:pt x="3704" y="7457"/>
                  </a:lnTo>
                  <a:cubicBezTo>
                    <a:pt x="3906" y="7398"/>
                    <a:pt x="4037" y="7219"/>
                    <a:pt x="4037" y="7005"/>
                  </a:cubicBezTo>
                  <a:lnTo>
                    <a:pt x="4037" y="6017"/>
                  </a:lnTo>
                  <a:cubicBezTo>
                    <a:pt x="4037" y="5826"/>
                    <a:pt x="4144" y="5648"/>
                    <a:pt x="4323" y="5564"/>
                  </a:cubicBezTo>
                  <a:cubicBezTo>
                    <a:pt x="4811" y="5326"/>
                    <a:pt x="5228" y="4969"/>
                    <a:pt x="5537" y="4517"/>
                  </a:cubicBezTo>
                  <a:cubicBezTo>
                    <a:pt x="5847" y="4040"/>
                    <a:pt x="6002" y="3481"/>
                    <a:pt x="6002" y="2921"/>
                  </a:cubicBezTo>
                  <a:cubicBezTo>
                    <a:pt x="6002" y="2100"/>
                    <a:pt x="5644" y="1302"/>
                    <a:pt x="5037" y="754"/>
                  </a:cubicBezTo>
                  <a:cubicBezTo>
                    <a:pt x="4485" y="254"/>
                    <a:pt x="3788" y="0"/>
                    <a:pt x="3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9" name="Google Shape;4224;p39">
              <a:extLst>
                <a:ext uri="{FF2B5EF4-FFF2-40B4-BE49-F238E27FC236}">
                  <a16:creationId xmlns:a16="http://schemas.microsoft.com/office/drawing/2014/main" id="{FE04645A-7F2B-5B5F-E1FB-9DC08D6CB329}"/>
                </a:ext>
              </a:extLst>
            </p:cNvPr>
            <p:cNvSpPr/>
            <p:nvPr/>
          </p:nvSpPr>
          <p:spPr>
            <a:xfrm>
              <a:off x="7304872" y="3059413"/>
              <a:ext cx="40583" cy="9485"/>
            </a:xfrm>
            <a:custGeom>
              <a:avLst/>
              <a:gdLst/>
              <a:ahLst/>
              <a:cxnLst/>
              <a:rect l="l" t="t" r="r" b="b"/>
              <a:pathLst>
                <a:path w="1275" h="298" extrusionOk="0">
                  <a:moveTo>
                    <a:pt x="144" y="0"/>
                  </a:moveTo>
                  <a:cubicBezTo>
                    <a:pt x="60" y="0"/>
                    <a:pt x="1" y="72"/>
                    <a:pt x="1" y="143"/>
                  </a:cubicBezTo>
                  <a:cubicBezTo>
                    <a:pt x="1" y="238"/>
                    <a:pt x="72" y="298"/>
                    <a:pt x="144" y="298"/>
                  </a:cubicBezTo>
                  <a:lnTo>
                    <a:pt x="1132" y="298"/>
                  </a:lnTo>
                  <a:cubicBezTo>
                    <a:pt x="1215" y="298"/>
                    <a:pt x="1275" y="215"/>
                    <a:pt x="1275" y="143"/>
                  </a:cubicBezTo>
                  <a:cubicBezTo>
                    <a:pt x="1275" y="72"/>
                    <a:pt x="1203" y="0"/>
                    <a:pt x="1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0" name="Google Shape;4225;p39">
              <a:extLst>
                <a:ext uri="{FF2B5EF4-FFF2-40B4-BE49-F238E27FC236}">
                  <a16:creationId xmlns:a16="http://schemas.microsoft.com/office/drawing/2014/main" id="{518D76BA-1CCD-AA5A-8E76-6EF2FFFC5A19}"/>
                </a:ext>
              </a:extLst>
            </p:cNvPr>
            <p:cNvSpPr/>
            <p:nvPr/>
          </p:nvSpPr>
          <p:spPr>
            <a:xfrm>
              <a:off x="7055134" y="3059413"/>
              <a:ext cx="41347" cy="9485"/>
            </a:xfrm>
            <a:custGeom>
              <a:avLst/>
              <a:gdLst/>
              <a:ahLst/>
              <a:cxnLst/>
              <a:rect l="l" t="t" r="r" b="b"/>
              <a:pathLst>
                <a:path w="1299" h="298" extrusionOk="0">
                  <a:moveTo>
                    <a:pt x="155" y="0"/>
                  </a:moveTo>
                  <a:cubicBezTo>
                    <a:pt x="60" y="0"/>
                    <a:pt x="1" y="72"/>
                    <a:pt x="1" y="143"/>
                  </a:cubicBezTo>
                  <a:cubicBezTo>
                    <a:pt x="1" y="238"/>
                    <a:pt x="72" y="298"/>
                    <a:pt x="155" y="298"/>
                  </a:cubicBezTo>
                  <a:lnTo>
                    <a:pt x="1132" y="298"/>
                  </a:lnTo>
                  <a:cubicBezTo>
                    <a:pt x="1215" y="298"/>
                    <a:pt x="1287" y="215"/>
                    <a:pt x="1287" y="143"/>
                  </a:cubicBezTo>
                  <a:cubicBezTo>
                    <a:pt x="1298" y="72"/>
                    <a:pt x="1227" y="0"/>
                    <a:pt x="1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1" name="Google Shape;4226;p39">
              <a:extLst>
                <a:ext uri="{FF2B5EF4-FFF2-40B4-BE49-F238E27FC236}">
                  <a16:creationId xmlns:a16="http://schemas.microsoft.com/office/drawing/2014/main" id="{1EC8EF25-BBD2-9113-EDEA-72C793DCAEAB}"/>
                </a:ext>
              </a:extLst>
            </p:cNvPr>
            <p:cNvSpPr/>
            <p:nvPr/>
          </p:nvSpPr>
          <p:spPr>
            <a:xfrm>
              <a:off x="7195727" y="2919170"/>
              <a:ext cx="9517" cy="40583"/>
            </a:xfrm>
            <a:custGeom>
              <a:avLst/>
              <a:gdLst/>
              <a:ahLst/>
              <a:cxnLst/>
              <a:rect l="l" t="t" r="r" b="b"/>
              <a:pathLst>
                <a:path w="299" h="1275" extrusionOk="0">
                  <a:moveTo>
                    <a:pt x="156" y="1"/>
                  </a:moveTo>
                  <a:cubicBezTo>
                    <a:pt x="60" y="1"/>
                    <a:pt x="1" y="72"/>
                    <a:pt x="1" y="144"/>
                  </a:cubicBezTo>
                  <a:lnTo>
                    <a:pt x="1" y="1132"/>
                  </a:lnTo>
                  <a:cubicBezTo>
                    <a:pt x="1" y="1215"/>
                    <a:pt x="84" y="1275"/>
                    <a:pt x="156" y="1275"/>
                  </a:cubicBezTo>
                  <a:cubicBezTo>
                    <a:pt x="227" y="1275"/>
                    <a:pt x="299" y="1204"/>
                    <a:pt x="299" y="1132"/>
                  </a:cubicBezTo>
                  <a:lnTo>
                    <a:pt x="299" y="144"/>
                  </a:lnTo>
                  <a:cubicBezTo>
                    <a:pt x="299" y="72"/>
                    <a:pt x="227" y="1"/>
                    <a:pt x="1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2" name="Google Shape;4227;p39">
              <a:extLst>
                <a:ext uri="{FF2B5EF4-FFF2-40B4-BE49-F238E27FC236}">
                  <a16:creationId xmlns:a16="http://schemas.microsoft.com/office/drawing/2014/main" id="{0CE283D1-1B36-B57C-9099-C90A70576B53}"/>
                </a:ext>
              </a:extLst>
            </p:cNvPr>
            <p:cNvSpPr/>
            <p:nvPr/>
          </p:nvSpPr>
          <p:spPr>
            <a:xfrm>
              <a:off x="7185128" y="3007116"/>
              <a:ext cx="30334" cy="92880"/>
            </a:xfrm>
            <a:custGeom>
              <a:avLst/>
              <a:gdLst/>
              <a:ahLst/>
              <a:cxnLst/>
              <a:rect l="l" t="t" r="r" b="b"/>
              <a:pathLst>
                <a:path w="953" h="2918" extrusionOk="0">
                  <a:moveTo>
                    <a:pt x="477" y="310"/>
                  </a:moveTo>
                  <a:cubicBezTo>
                    <a:pt x="512" y="310"/>
                    <a:pt x="560" y="334"/>
                    <a:pt x="596" y="357"/>
                  </a:cubicBezTo>
                  <a:cubicBezTo>
                    <a:pt x="620" y="393"/>
                    <a:pt x="632" y="429"/>
                    <a:pt x="632" y="476"/>
                  </a:cubicBezTo>
                  <a:lnTo>
                    <a:pt x="548" y="2608"/>
                  </a:lnTo>
                  <a:lnTo>
                    <a:pt x="405" y="2620"/>
                  </a:lnTo>
                  <a:cubicBezTo>
                    <a:pt x="405" y="2620"/>
                    <a:pt x="393" y="2620"/>
                    <a:pt x="393" y="2608"/>
                  </a:cubicBezTo>
                  <a:lnTo>
                    <a:pt x="310" y="476"/>
                  </a:lnTo>
                  <a:cubicBezTo>
                    <a:pt x="310" y="429"/>
                    <a:pt x="322" y="393"/>
                    <a:pt x="358" y="357"/>
                  </a:cubicBezTo>
                  <a:cubicBezTo>
                    <a:pt x="381" y="334"/>
                    <a:pt x="429" y="310"/>
                    <a:pt x="477" y="310"/>
                  </a:cubicBezTo>
                  <a:close/>
                  <a:moveTo>
                    <a:pt x="477" y="0"/>
                  </a:moveTo>
                  <a:cubicBezTo>
                    <a:pt x="334" y="0"/>
                    <a:pt x="215" y="48"/>
                    <a:pt x="131" y="155"/>
                  </a:cubicBezTo>
                  <a:cubicBezTo>
                    <a:pt x="36" y="238"/>
                    <a:pt x="0" y="357"/>
                    <a:pt x="0" y="488"/>
                  </a:cubicBezTo>
                  <a:lnTo>
                    <a:pt x="84" y="2620"/>
                  </a:lnTo>
                  <a:cubicBezTo>
                    <a:pt x="84" y="2786"/>
                    <a:pt x="239" y="2917"/>
                    <a:pt x="393" y="2917"/>
                  </a:cubicBezTo>
                  <a:lnTo>
                    <a:pt x="512" y="2917"/>
                  </a:lnTo>
                  <a:cubicBezTo>
                    <a:pt x="679" y="2917"/>
                    <a:pt x="822" y="2786"/>
                    <a:pt x="822" y="2620"/>
                  </a:cubicBezTo>
                  <a:lnTo>
                    <a:pt x="917" y="488"/>
                  </a:lnTo>
                  <a:cubicBezTo>
                    <a:pt x="953" y="369"/>
                    <a:pt x="905" y="238"/>
                    <a:pt x="810" y="155"/>
                  </a:cubicBezTo>
                  <a:cubicBezTo>
                    <a:pt x="727" y="60"/>
                    <a:pt x="608" y="0"/>
                    <a:pt x="4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3" name="Google Shape;4228;p39">
              <a:extLst>
                <a:ext uri="{FF2B5EF4-FFF2-40B4-BE49-F238E27FC236}">
                  <a16:creationId xmlns:a16="http://schemas.microsoft.com/office/drawing/2014/main" id="{F58BB3CE-49D1-8C55-2811-89663249AC83}"/>
                </a:ext>
              </a:extLst>
            </p:cNvPr>
            <p:cNvSpPr/>
            <p:nvPr/>
          </p:nvSpPr>
          <p:spPr>
            <a:xfrm>
              <a:off x="7187770" y="3111328"/>
              <a:ext cx="25814" cy="25814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310"/>
                  </a:moveTo>
                  <a:cubicBezTo>
                    <a:pt x="453" y="310"/>
                    <a:pt x="489" y="358"/>
                    <a:pt x="489" y="405"/>
                  </a:cubicBezTo>
                  <a:cubicBezTo>
                    <a:pt x="489" y="453"/>
                    <a:pt x="453" y="489"/>
                    <a:pt x="406" y="489"/>
                  </a:cubicBezTo>
                  <a:cubicBezTo>
                    <a:pt x="358" y="489"/>
                    <a:pt x="310" y="453"/>
                    <a:pt x="310" y="405"/>
                  </a:cubicBezTo>
                  <a:cubicBezTo>
                    <a:pt x="310" y="358"/>
                    <a:pt x="358" y="310"/>
                    <a:pt x="406" y="310"/>
                  </a:cubicBezTo>
                  <a:close/>
                  <a:moveTo>
                    <a:pt x="406" y="0"/>
                  </a:moveTo>
                  <a:cubicBezTo>
                    <a:pt x="179" y="0"/>
                    <a:pt x="1" y="179"/>
                    <a:pt x="1" y="405"/>
                  </a:cubicBezTo>
                  <a:cubicBezTo>
                    <a:pt x="1" y="631"/>
                    <a:pt x="179" y="810"/>
                    <a:pt x="406" y="810"/>
                  </a:cubicBezTo>
                  <a:cubicBezTo>
                    <a:pt x="632" y="810"/>
                    <a:pt x="810" y="631"/>
                    <a:pt x="810" y="405"/>
                  </a:cubicBezTo>
                  <a:cubicBezTo>
                    <a:pt x="787" y="179"/>
                    <a:pt x="608" y="0"/>
                    <a:pt x="4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4" name="Google Shape;4229;p39">
              <a:extLst>
                <a:ext uri="{FF2B5EF4-FFF2-40B4-BE49-F238E27FC236}">
                  <a16:creationId xmlns:a16="http://schemas.microsoft.com/office/drawing/2014/main" id="{4B366234-21F5-39B8-B1C0-675A1D1398B2}"/>
                </a:ext>
              </a:extLst>
            </p:cNvPr>
            <p:cNvSpPr/>
            <p:nvPr/>
          </p:nvSpPr>
          <p:spPr>
            <a:xfrm>
              <a:off x="7249552" y="2951477"/>
              <a:ext cx="18971" cy="23077"/>
            </a:xfrm>
            <a:custGeom>
              <a:avLst/>
              <a:gdLst/>
              <a:ahLst/>
              <a:cxnLst/>
              <a:rect l="l" t="t" r="r" b="b"/>
              <a:pathLst>
                <a:path w="596" h="725" extrusionOk="0">
                  <a:moveTo>
                    <a:pt x="417" y="0"/>
                  </a:moveTo>
                  <a:cubicBezTo>
                    <a:pt x="362" y="0"/>
                    <a:pt x="307" y="32"/>
                    <a:pt x="274" y="81"/>
                  </a:cubicBezTo>
                  <a:lnTo>
                    <a:pt x="36" y="498"/>
                  </a:lnTo>
                  <a:cubicBezTo>
                    <a:pt x="1" y="570"/>
                    <a:pt x="24" y="665"/>
                    <a:pt x="96" y="700"/>
                  </a:cubicBezTo>
                  <a:cubicBezTo>
                    <a:pt x="132" y="724"/>
                    <a:pt x="143" y="724"/>
                    <a:pt x="179" y="724"/>
                  </a:cubicBezTo>
                  <a:cubicBezTo>
                    <a:pt x="239" y="724"/>
                    <a:pt x="274" y="689"/>
                    <a:pt x="310" y="641"/>
                  </a:cubicBezTo>
                  <a:lnTo>
                    <a:pt x="548" y="224"/>
                  </a:lnTo>
                  <a:cubicBezTo>
                    <a:pt x="596" y="153"/>
                    <a:pt x="560" y="69"/>
                    <a:pt x="489" y="22"/>
                  </a:cubicBezTo>
                  <a:cubicBezTo>
                    <a:pt x="466" y="7"/>
                    <a:pt x="442" y="0"/>
                    <a:pt x="4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5" name="Google Shape;4230;p39">
              <a:extLst>
                <a:ext uri="{FF2B5EF4-FFF2-40B4-BE49-F238E27FC236}">
                  <a16:creationId xmlns:a16="http://schemas.microsoft.com/office/drawing/2014/main" id="{78E3ECD9-AF48-CEF2-A96E-0256C878BA67}"/>
                </a:ext>
              </a:extLst>
            </p:cNvPr>
            <p:cNvSpPr/>
            <p:nvPr/>
          </p:nvSpPr>
          <p:spPr>
            <a:xfrm>
              <a:off x="7132831" y="3153852"/>
              <a:ext cx="18589" cy="22695"/>
            </a:xfrm>
            <a:custGeom>
              <a:avLst/>
              <a:gdLst/>
              <a:ahLst/>
              <a:cxnLst/>
              <a:rect l="l" t="t" r="r" b="b"/>
              <a:pathLst>
                <a:path w="584" h="713" extrusionOk="0">
                  <a:moveTo>
                    <a:pt x="419" y="0"/>
                  </a:moveTo>
                  <a:cubicBezTo>
                    <a:pt x="368" y="0"/>
                    <a:pt x="319" y="32"/>
                    <a:pt x="286" y="81"/>
                  </a:cubicBezTo>
                  <a:lnTo>
                    <a:pt x="48" y="498"/>
                  </a:lnTo>
                  <a:cubicBezTo>
                    <a:pt x="0" y="569"/>
                    <a:pt x="36" y="665"/>
                    <a:pt x="108" y="700"/>
                  </a:cubicBezTo>
                  <a:cubicBezTo>
                    <a:pt x="131" y="712"/>
                    <a:pt x="155" y="712"/>
                    <a:pt x="179" y="712"/>
                  </a:cubicBezTo>
                  <a:cubicBezTo>
                    <a:pt x="239" y="712"/>
                    <a:pt x="286" y="689"/>
                    <a:pt x="310" y="641"/>
                  </a:cubicBezTo>
                  <a:lnTo>
                    <a:pt x="548" y="224"/>
                  </a:lnTo>
                  <a:cubicBezTo>
                    <a:pt x="584" y="153"/>
                    <a:pt x="572" y="69"/>
                    <a:pt x="489" y="22"/>
                  </a:cubicBezTo>
                  <a:cubicBezTo>
                    <a:pt x="466" y="7"/>
                    <a:pt x="443" y="0"/>
                    <a:pt x="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6" name="Google Shape;4231;p39">
              <a:extLst>
                <a:ext uri="{FF2B5EF4-FFF2-40B4-BE49-F238E27FC236}">
                  <a16:creationId xmlns:a16="http://schemas.microsoft.com/office/drawing/2014/main" id="{057C0421-3FD9-70CA-A570-281E3BBC0D8F}"/>
                </a:ext>
              </a:extLst>
            </p:cNvPr>
            <p:cNvSpPr/>
            <p:nvPr/>
          </p:nvSpPr>
          <p:spPr>
            <a:xfrm>
              <a:off x="7132449" y="2951477"/>
              <a:ext cx="18971" cy="23077"/>
            </a:xfrm>
            <a:custGeom>
              <a:avLst/>
              <a:gdLst/>
              <a:ahLst/>
              <a:cxnLst/>
              <a:rect l="l" t="t" r="r" b="b"/>
              <a:pathLst>
                <a:path w="596" h="725" extrusionOk="0">
                  <a:moveTo>
                    <a:pt x="177" y="0"/>
                  </a:moveTo>
                  <a:cubicBezTo>
                    <a:pt x="154" y="0"/>
                    <a:pt x="130" y="7"/>
                    <a:pt x="108" y="22"/>
                  </a:cubicBezTo>
                  <a:cubicBezTo>
                    <a:pt x="24" y="69"/>
                    <a:pt x="1" y="153"/>
                    <a:pt x="48" y="236"/>
                  </a:cubicBezTo>
                  <a:lnTo>
                    <a:pt x="274" y="653"/>
                  </a:lnTo>
                  <a:cubicBezTo>
                    <a:pt x="310" y="689"/>
                    <a:pt x="358" y="724"/>
                    <a:pt x="417" y="724"/>
                  </a:cubicBezTo>
                  <a:cubicBezTo>
                    <a:pt x="441" y="724"/>
                    <a:pt x="477" y="724"/>
                    <a:pt x="489" y="712"/>
                  </a:cubicBezTo>
                  <a:cubicBezTo>
                    <a:pt x="584" y="665"/>
                    <a:pt x="596" y="570"/>
                    <a:pt x="548" y="498"/>
                  </a:cubicBezTo>
                  <a:lnTo>
                    <a:pt x="310" y="81"/>
                  </a:lnTo>
                  <a:cubicBezTo>
                    <a:pt x="277" y="32"/>
                    <a:pt x="228" y="0"/>
                    <a:pt x="1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7" name="Google Shape;4232;p39">
              <a:extLst>
                <a:ext uri="{FF2B5EF4-FFF2-40B4-BE49-F238E27FC236}">
                  <a16:creationId xmlns:a16="http://schemas.microsoft.com/office/drawing/2014/main" id="{0E32D70B-BD6B-CD13-4B9D-310454FC279C}"/>
                </a:ext>
              </a:extLst>
            </p:cNvPr>
            <p:cNvSpPr/>
            <p:nvPr/>
          </p:nvSpPr>
          <p:spPr>
            <a:xfrm>
              <a:off x="7249552" y="3153852"/>
              <a:ext cx="18971" cy="22695"/>
            </a:xfrm>
            <a:custGeom>
              <a:avLst/>
              <a:gdLst/>
              <a:ahLst/>
              <a:cxnLst/>
              <a:rect l="l" t="t" r="r" b="b"/>
              <a:pathLst>
                <a:path w="596" h="713" extrusionOk="0">
                  <a:moveTo>
                    <a:pt x="173" y="0"/>
                  </a:moveTo>
                  <a:cubicBezTo>
                    <a:pt x="148" y="0"/>
                    <a:pt x="122" y="7"/>
                    <a:pt x="96" y="22"/>
                  </a:cubicBezTo>
                  <a:cubicBezTo>
                    <a:pt x="24" y="69"/>
                    <a:pt x="1" y="153"/>
                    <a:pt x="36" y="224"/>
                  </a:cubicBezTo>
                  <a:lnTo>
                    <a:pt x="274" y="641"/>
                  </a:lnTo>
                  <a:cubicBezTo>
                    <a:pt x="310" y="689"/>
                    <a:pt x="358" y="712"/>
                    <a:pt x="417" y="712"/>
                  </a:cubicBezTo>
                  <a:cubicBezTo>
                    <a:pt x="441" y="712"/>
                    <a:pt x="477" y="712"/>
                    <a:pt x="489" y="700"/>
                  </a:cubicBezTo>
                  <a:cubicBezTo>
                    <a:pt x="560" y="665"/>
                    <a:pt x="596" y="569"/>
                    <a:pt x="548" y="498"/>
                  </a:cubicBezTo>
                  <a:lnTo>
                    <a:pt x="310" y="81"/>
                  </a:lnTo>
                  <a:cubicBezTo>
                    <a:pt x="277" y="32"/>
                    <a:pt x="228" y="0"/>
                    <a:pt x="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8" name="Google Shape;4233;p39">
              <a:extLst>
                <a:ext uri="{FF2B5EF4-FFF2-40B4-BE49-F238E27FC236}">
                  <a16:creationId xmlns:a16="http://schemas.microsoft.com/office/drawing/2014/main" id="{1C20F606-788E-56E6-0336-74510EA13A20}"/>
                </a:ext>
              </a:extLst>
            </p:cNvPr>
            <p:cNvSpPr/>
            <p:nvPr/>
          </p:nvSpPr>
          <p:spPr>
            <a:xfrm>
              <a:off x="7289721" y="3113969"/>
              <a:ext cx="24286" cy="17093"/>
            </a:xfrm>
            <a:custGeom>
              <a:avLst/>
              <a:gdLst/>
              <a:ahLst/>
              <a:cxnLst/>
              <a:rect l="l" t="t" r="r" b="b"/>
              <a:pathLst>
                <a:path w="763" h="537" extrusionOk="0">
                  <a:moveTo>
                    <a:pt x="172" y="0"/>
                  </a:moveTo>
                  <a:cubicBezTo>
                    <a:pt x="121" y="0"/>
                    <a:pt x="72" y="29"/>
                    <a:pt x="48" y="84"/>
                  </a:cubicBezTo>
                  <a:cubicBezTo>
                    <a:pt x="1" y="156"/>
                    <a:pt x="24" y="239"/>
                    <a:pt x="108" y="287"/>
                  </a:cubicBezTo>
                  <a:lnTo>
                    <a:pt x="524" y="525"/>
                  </a:lnTo>
                  <a:cubicBezTo>
                    <a:pt x="548" y="537"/>
                    <a:pt x="560" y="537"/>
                    <a:pt x="596" y="537"/>
                  </a:cubicBezTo>
                  <a:cubicBezTo>
                    <a:pt x="655" y="537"/>
                    <a:pt x="703" y="513"/>
                    <a:pt x="727" y="465"/>
                  </a:cubicBezTo>
                  <a:cubicBezTo>
                    <a:pt x="763" y="394"/>
                    <a:pt x="739" y="310"/>
                    <a:pt x="667" y="263"/>
                  </a:cubicBezTo>
                  <a:lnTo>
                    <a:pt x="251" y="25"/>
                  </a:lnTo>
                  <a:cubicBezTo>
                    <a:pt x="226" y="8"/>
                    <a:pt x="199" y="0"/>
                    <a:pt x="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9" name="Google Shape;4234;p39">
              <a:extLst>
                <a:ext uri="{FF2B5EF4-FFF2-40B4-BE49-F238E27FC236}">
                  <a16:creationId xmlns:a16="http://schemas.microsoft.com/office/drawing/2014/main" id="{0F792123-EEE5-3065-0B0D-FC60B23454E5}"/>
                </a:ext>
              </a:extLst>
            </p:cNvPr>
            <p:cNvSpPr/>
            <p:nvPr/>
          </p:nvSpPr>
          <p:spPr>
            <a:xfrm>
              <a:off x="7086964" y="2996931"/>
              <a:ext cx="24668" cy="17411"/>
            </a:xfrm>
            <a:custGeom>
              <a:avLst/>
              <a:gdLst/>
              <a:ahLst/>
              <a:cxnLst/>
              <a:rect l="l" t="t" r="r" b="b"/>
              <a:pathLst>
                <a:path w="775" h="547" extrusionOk="0">
                  <a:moveTo>
                    <a:pt x="179" y="1"/>
                  </a:moveTo>
                  <a:cubicBezTo>
                    <a:pt x="125" y="1"/>
                    <a:pt x="73" y="33"/>
                    <a:pt x="48" y="82"/>
                  </a:cubicBezTo>
                  <a:cubicBezTo>
                    <a:pt x="1" y="154"/>
                    <a:pt x="25" y="249"/>
                    <a:pt x="108" y="285"/>
                  </a:cubicBezTo>
                  <a:lnTo>
                    <a:pt x="525" y="535"/>
                  </a:lnTo>
                  <a:cubicBezTo>
                    <a:pt x="548" y="546"/>
                    <a:pt x="560" y="546"/>
                    <a:pt x="596" y="546"/>
                  </a:cubicBezTo>
                  <a:cubicBezTo>
                    <a:pt x="656" y="546"/>
                    <a:pt x="703" y="511"/>
                    <a:pt x="727" y="475"/>
                  </a:cubicBezTo>
                  <a:cubicBezTo>
                    <a:pt x="775" y="415"/>
                    <a:pt x="739" y="308"/>
                    <a:pt x="668" y="261"/>
                  </a:cubicBezTo>
                  <a:lnTo>
                    <a:pt x="251" y="23"/>
                  </a:lnTo>
                  <a:cubicBezTo>
                    <a:pt x="228" y="8"/>
                    <a:pt x="204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0" name="Google Shape;4235;p39">
              <a:extLst>
                <a:ext uri="{FF2B5EF4-FFF2-40B4-BE49-F238E27FC236}">
                  <a16:creationId xmlns:a16="http://schemas.microsoft.com/office/drawing/2014/main" id="{F5314576-03A5-1DDE-C426-AFF565D13AC1}"/>
                </a:ext>
              </a:extLst>
            </p:cNvPr>
            <p:cNvSpPr/>
            <p:nvPr/>
          </p:nvSpPr>
          <p:spPr>
            <a:xfrm>
              <a:off x="7289339" y="2996931"/>
              <a:ext cx="24668" cy="17411"/>
            </a:xfrm>
            <a:custGeom>
              <a:avLst/>
              <a:gdLst/>
              <a:ahLst/>
              <a:cxnLst/>
              <a:rect l="l" t="t" r="r" b="b"/>
              <a:pathLst>
                <a:path w="775" h="547" extrusionOk="0">
                  <a:moveTo>
                    <a:pt x="590" y="1"/>
                  </a:moveTo>
                  <a:cubicBezTo>
                    <a:pt x="565" y="1"/>
                    <a:pt x="539" y="8"/>
                    <a:pt x="513" y="23"/>
                  </a:cubicBezTo>
                  <a:lnTo>
                    <a:pt x="96" y="261"/>
                  </a:lnTo>
                  <a:cubicBezTo>
                    <a:pt x="25" y="308"/>
                    <a:pt x="1" y="392"/>
                    <a:pt x="36" y="475"/>
                  </a:cubicBezTo>
                  <a:cubicBezTo>
                    <a:pt x="72" y="511"/>
                    <a:pt x="108" y="546"/>
                    <a:pt x="179" y="546"/>
                  </a:cubicBezTo>
                  <a:cubicBezTo>
                    <a:pt x="203" y="546"/>
                    <a:pt x="239" y="546"/>
                    <a:pt x="251" y="535"/>
                  </a:cubicBezTo>
                  <a:lnTo>
                    <a:pt x="667" y="285"/>
                  </a:lnTo>
                  <a:cubicBezTo>
                    <a:pt x="751" y="249"/>
                    <a:pt x="775" y="154"/>
                    <a:pt x="727" y="82"/>
                  </a:cubicBezTo>
                  <a:cubicBezTo>
                    <a:pt x="694" y="33"/>
                    <a:pt x="645" y="1"/>
                    <a:pt x="5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1" name="Google Shape;4236;p39">
              <a:extLst>
                <a:ext uri="{FF2B5EF4-FFF2-40B4-BE49-F238E27FC236}">
                  <a16:creationId xmlns:a16="http://schemas.microsoft.com/office/drawing/2014/main" id="{37A8BF73-BC82-D5BA-AE45-DFB2004D7340}"/>
                </a:ext>
              </a:extLst>
            </p:cNvPr>
            <p:cNvSpPr/>
            <p:nvPr/>
          </p:nvSpPr>
          <p:spPr>
            <a:xfrm>
              <a:off x="7086964" y="3113587"/>
              <a:ext cx="24668" cy="17093"/>
            </a:xfrm>
            <a:custGeom>
              <a:avLst/>
              <a:gdLst/>
              <a:ahLst/>
              <a:cxnLst/>
              <a:rect l="l" t="t" r="r" b="b"/>
              <a:pathLst>
                <a:path w="775" h="537" extrusionOk="0">
                  <a:moveTo>
                    <a:pt x="597" y="0"/>
                  </a:moveTo>
                  <a:cubicBezTo>
                    <a:pt x="570" y="0"/>
                    <a:pt x="541" y="8"/>
                    <a:pt x="513" y="25"/>
                  </a:cubicBezTo>
                  <a:lnTo>
                    <a:pt x="108" y="263"/>
                  </a:lnTo>
                  <a:cubicBezTo>
                    <a:pt x="25" y="299"/>
                    <a:pt x="1" y="394"/>
                    <a:pt x="36" y="465"/>
                  </a:cubicBezTo>
                  <a:cubicBezTo>
                    <a:pt x="72" y="513"/>
                    <a:pt x="120" y="537"/>
                    <a:pt x="179" y="537"/>
                  </a:cubicBezTo>
                  <a:cubicBezTo>
                    <a:pt x="203" y="537"/>
                    <a:pt x="239" y="537"/>
                    <a:pt x="251" y="525"/>
                  </a:cubicBezTo>
                  <a:lnTo>
                    <a:pt x="668" y="287"/>
                  </a:lnTo>
                  <a:cubicBezTo>
                    <a:pt x="739" y="263"/>
                    <a:pt x="775" y="156"/>
                    <a:pt x="727" y="84"/>
                  </a:cubicBezTo>
                  <a:cubicBezTo>
                    <a:pt x="696" y="29"/>
                    <a:pt x="649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92" name="Google Shape;4528;p39">
            <a:extLst>
              <a:ext uri="{FF2B5EF4-FFF2-40B4-BE49-F238E27FC236}">
                <a16:creationId xmlns:a16="http://schemas.microsoft.com/office/drawing/2014/main" id="{FD5C36EC-CE69-A31E-6657-4C8EFB3A26C3}"/>
              </a:ext>
            </a:extLst>
          </p:cNvPr>
          <p:cNvGrpSpPr/>
          <p:nvPr/>
        </p:nvGrpSpPr>
        <p:grpSpPr>
          <a:xfrm>
            <a:off x="9615228" y="2103526"/>
            <a:ext cx="410034" cy="366890"/>
            <a:chOff x="4670239" y="1541599"/>
            <a:chExt cx="359679" cy="321833"/>
          </a:xfrm>
        </p:grpSpPr>
        <p:sp>
          <p:nvSpPr>
            <p:cNvPr id="94" name="Google Shape;4530;p39">
              <a:extLst>
                <a:ext uri="{FF2B5EF4-FFF2-40B4-BE49-F238E27FC236}">
                  <a16:creationId xmlns:a16="http://schemas.microsoft.com/office/drawing/2014/main" id="{A15442BE-CCF1-0131-F374-901E4AAC7C09}"/>
                </a:ext>
              </a:extLst>
            </p:cNvPr>
            <p:cNvSpPr/>
            <p:nvPr/>
          </p:nvSpPr>
          <p:spPr>
            <a:xfrm>
              <a:off x="4875256" y="1557896"/>
              <a:ext cx="82281" cy="82663"/>
            </a:xfrm>
            <a:custGeom>
              <a:avLst/>
              <a:gdLst/>
              <a:ahLst/>
              <a:cxnLst/>
              <a:rect l="l" t="t" r="r" b="b"/>
              <a:pathLst>
                <a:path w="2585" h="2597" extrusionOk="0">
                  <a:moveTo>
                    <a:pt x="1287" y="310"/>
                  </a:moveTo>
                  <a:cubicBezTo>
                    <a:pt x="1823" y="310"/>
                    <a:pt x="2275" y="751"/>
                    <a:pt x="2275" y="1299"/>
                  </a:cubicBezTo>
                  <a:cubicBezTo>
                    <a:pt x="2263" y="1834"/>
                    <a:pt x="1823" y="2275"/>
                    <a:pt x="1287" y="2275"/>
                  </a:cubicBezTo>
                  <a:cubicBezTo>
                    <a:pt x="751" y="2275"/>
                    <a:pt x="310" y="1846"/>
                    <a:pt x="310" y="1299"/>
                  </a:cubicBezTo>
                  <a:cubicBezTo>
                    <a:pt x="310" y="763"/>
                    <a:pt x="739" y="310"/>
                    <a:pt x="1287" y="310"/>
                  </a:cubicBezTo>
                  <a:close/>
                  <a:moveTo>
                    <a:pt x="1287" y="1"/>
                  </a:moveTo>
                  <a:cubicBezTo>
                    <a:pt x="572" y="1"/>
                    <a:pt x="1" y="584"/>
                    <a:pt x="1" y="1299"/>
                  </a:cubicBezTo>
                  <a:cubicBezTo>
                    <a:pt x="1" y="2013"/>
                    <a:pt x="572" y="2596"/>
                    <a:pt x="1287" y="2596"/>
                  </a:cubicBezTo>
                  <a:cubicBezTo>
                    <a:pt x="2001" y="2596"/>
                    <a:pt x="2585" y="2013"/>
                    <a:pt x="2585" y="1299"/>
                  </a:cubicBezTo>
                  <a:cubicBezTo>
                    <a:pt x="2585" y="584"/>
                    <a:pt x="2001" y="1"/>
                    <a:pt x="1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5" name="Google Shape;4531;p39">
              <a:extLst>
                <a:ext uri="{FF2B5EF4-FFF2-40B4-BE49-F238E27FC236}">
                  <a16:creationId xmlns:a16="http://schemas.microsoft.com/office/drawing/2014/main" id="{6B34E336-A2A5-EFA4-C18F-FD5C5F9AC850}"/>
                </a:ext>
              </a:extLst>
            </p:cNvPr>
            <p:cNvSpPr/>
            <p:nvPr/>
          </p:nvSpPr>
          <p:spPr>
            <a:xfrm>
              <a:off x="4775215" y="1541599"/>
              <a:ext cx="199001" cy="147850"/>
            </a:xfrm>
            <a:custGeom>
              <a:avLst/>
              <a:gdLst/>
              <a:ahLst/>
              <a:cxnLst/>
              <a:rect l="l" t="t" r="r" b="b"/>
              <a:pathLst>
                <a:path w="6252" h="4645" extrusionOk="0">
                  <a:moveTo>
                    <a:pt x="1834" y="1811"/>
                  </a:moveTo>
                  <a:cubicBezTo>
                    <a:pt x="2168" y="1811"/>
                    <a:pt x="2465" y="1989"/>
                    <a:pt x="2644" y="2239"/>
                  </a:cubicBezTo>
                  <a:cubicBezTo>
                    <a:pt x="2680" y="2394"/>
                    <a:pt x="2739" y="2525"/>
                    <a:pt x="2799" y="2656"/>
                  </a:cubicBezTo>
                  <a:cubicBezTo>
                    <a:pt x="2799" y="2704"/>
                    <a:pt x="2811" y="2751"/>
                    <a:pt x="2811" y="2787"/>
                  </a:cubicBezTo>
                  <a:cubicBezTo>
                    <a:pt x="2811" y="3335"/>
                    <a:pt x="2382" y="3775"/>
                    <a:pt x="1834" y="3775"/>
                  </a:cubicBezTo>
                  <a:cubicBezTo>
                    <a:pt x="1298" y="3775"/>
                    <a:pt x="846" y="3347"/>
                    <a:pt x="846" y="2787"/>
                  </a:cubicBezTo>
                  <a:cubicBezTo>
                    <a:pt x="846" y="2251"/>
                    <a:pt x="1275" y="1811"/>
                    <a:pt x="1834" y="1811"/>
                  </a:cubicBezTo>
                  <a:close/>
                  <a:moveTo>
                    <a:pt x="1834" y="1263"/>
                  </a:moveTo>
                  <a:cubicBezTo>
                    <a:pt x="2108" y="1263"/>
                    <a:pt x="2382" y="1334"/>
                    <a:pt x="2620" y="1489"/>
                  </a:cubicBezTo>
                  <a:cubicBezTo>
                    <a:pt x="2608" y="1561"/>
                    <a:pt x="2608" y="1644"/>
                    <a:pt x="2584" y="1727"/>
                  </a:cubicBezTo>
                  <a:cubicBezTo>
                    <a:pt x="2382" y="1572"/>
                    <a:pt x="2108" y="1465"/>
                    <a:pt x="1822" y="1465"/>
                  </a:cubicBezTo>
                  <a:cubicBezTo>
                    <a:pt x="1120" y="1465"/>
                    <a:pt x="536" y="2049"/>
                    <a:pt x="536" y="2763"/>
                  </a:cubicBezTo>
                  <a:cubicBezTo>
                    <a:pt x="536" y="3477"/>
                    <a:pt x="1108" y="4061"/>
                    <a:pt x="1822" y="4061"/>
                  </a:cubicBezTo>
                  <a:cubicBezTo>
                    <a:pt x="2453" y="4061"/>
                    <a:pt x="2953" y="3632"/>
                    <a:pt x="3096" y="3049"/>
                  </a:cubicBezTo>
                  <a:cubicBezTo>
                    <a:pt x="3156" y="3108"/>
                    <a:pt x="3215" y="3156"/>
                    <a:pt x="3275" y="3216"/>
                  </a:cubicBezTo>
                  <a:cubicBezTo>
                    <a:pt x="3084" y="3870"/>
                    <a:pt x="2501" y="4299"/>
                    <a:pt x="1834" y="4299"/>
                  </a:cubicBezTo>
                  <a:cubicBezTo>
                    <a:pt x="1001" y="4299"/>
                    <a:pt x="310" y="3608"/>
                    <a:pt x="310" y="2775"/>
                  </a:cubicBezTo>
                  <a:cubicBezTo>
                    <a:pt x="310" y="1942"/>
                    <a:pt x="1001" y="1263"/>
                    <a:pt x="1834" y="1263"/>
                  </a:cubicBezTo>
                  <a:close/>
                  <a:moveTo>
                    <a:pt x="4430" y="1"/>
                  </a:moveTo>
                  <a:cubicBezTo>
                    <a:pt x="3644" y="1"/>
                    <a:pt x="2977" y="501"/>
                    <a:pt x="2703" y="1203"/>
                  </a:cubicBezTo>
                  <a:cubicBezTo>
                    <a:pt x="2441" y="1049"/>
                    <a:pt x="2144" y="977"/>
                    <a:pt x="1834" y="977"/>
                  </a:cubicBezTo>
                  <a:cubicBezTo>
                    <a:pt x="822" y="977"/>
                    <a:pt x="1" y="1799"/>
                    <a:pt x="1" y="2811"/>
                  </a:cubicBezTo>
                  <a:cubicBezTo>
                    <a:pt x="1" y="3823"/>
                    <a:pt x="822" y="4644"/>
                    <a:pt x="1834" y="4644"/>
                  </a:cubicBezTo>
                  <a:cubicBezTo>
                    <a:pt x="2608" y="4644"/>
                    <a:pt x="3287" y="4168"/>
                    <a:pt x="3561" y="3430"/>
                  </a:cubicBezTo>
                  <a:cubicBezTo>
                    <a:pt x="3811" y="3573"/>
                    <a:pt x="4108" y="3656"/>
                    <a:pt x="4430" y="3656"/>
                  </a:cubicBezTo>
                  <a:cubicBezTo>
                    <a:pt x="4846" y="3656"/>
                    <a:pt x="5251" y="3513"/>
                    <a:pt x="5585" y="3251"/>
                  </a:cubicBezTo>
                  <a:cubicBezTo>
                    <a:pt x="5894" y="3001"/>
                    <a:pt x="6132" y="2632"/>
                    <a:pt x="6216" y="2239"/>
                  </a:cubicBezTo>
                  <a:cubicBezTo>
                    <a:pt x="6228" y="2144"/>
                    <a:pt x="6192" y="2049"/>
                    <a:pt x="6097" y="2037"/>
                  </a:cubicBezTo>
                  <a:cubicBezTo>
                    <a:pt x="6086" y="2035"/>
                    <a:pt x="6076" y="2035"/>
                    <a:pt x="6065" y="2035"/>
                  </a:cubicBezTo>
                  <a:cubicBezTo>
                    <a:pt x="5991" y="2035"/>
                    <a:pt x="5917" y="2072"/>
                    <a:pt x="5906" y="2156"/>
                  </a:cubicBezTo>
                  <a:cubicBezTo>
                    <a:pt x="5739" y="2835"/>
                    <a:pt x="5144" y="3335"/>
                    <a:pt x="4430" y="3335"/>
                  </a:cubicBezTo>
                  <a:cubicBezTo>
                    <a:pt x="3882" y="3335"/>
                    <a:pt x="3394" y="3037"/>
                    <a:pt x="3120" y="2561"/>
                  </a:cubicBezTo>
                  <a:cubicBezTo>
                    <a:pt x="3096" y="2406"/>
                    <a:pt x="3037" y="2263"/>
                    <a:pt x="2965" y="2120"/>
                  </a:cubicBezTo>
                  <a:cubicBezTo>
                    <a:pt x="2763" y="1191"/>
                    <a:pt x="3477" y="310"/>
                    <a:pt x="4430" y="310"/>
                  </a:cubicBezTo>
                  <a:cubicBezTo>
                    <a:pt x="5144" y="310"/>
                    <a:pt x="5739" y="787"/>
                    <a:pt x="5906" y="1489"/>
                  </a:cubicBezTo>
                  <a:cubicBezTo>
                    <a:pt x="5916" y="1560"/>
                    <a:pt x="5986" y="1613"/>
                    <a:pt x="6058" y="1613"/>
                  </a:cubicBezTo>
                  <a:cubicBezTo>
                    <a:pt x="6071" y="1613"/>
                    <a:pt x="6084" y="1612"/>
                    <a:pt x="6097" y="1608"/>
                  </a:cubicBezTo>
                  <a:cubicBezTo>
                    <a:pt x="6192" y="1584"/>
                    <a:pt x="6251" y="1501"/>
                    <a:pt x="6216" y="1406"/>
                  </a:cubicBezTo>
                  <a:cubicBezTo>
                    <a:pt x="6132" y="1013"/>
                    <a:pt x="5906" y="656"/>
                    <a:pt x="5585" y="394"/>
                  </a:cubicBezTo>
                  <a:cubicBezTo>
                    <a:pt x="5251" y="132"/>
                    <a:pt x="4846" y="1"/>
                    <a:pt x="4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7" name="Google Shape;4533;p39">
              <a:extLst>
                <a:ext uri="{FF2B5EF4-FFF2-40B4-BE49-F238E27FC236}">
                  <a16:creationId xmlns:a16="http://schemas.microsoft.com/office/drawing/2014/main" id="{46D71CA1-CAE2-45EA-A3CD-3C93EFECD728}"/>
                </a:ext>
              </a:extLst>
            </p:cNvPr>
            <p:cNvSpPr/>
            <p:nvPr/>
          </p:nvSpPr>
          <p:spPr>
            <a:xfrm>
              <a:off x="4670239" y="1657269"/>
              <a:ext cx="359679" cy="206163"/>
            </a:xfrm>
            <a:custGeom>
              <a:avLst/>
              <a:gdLst/>
              <a:ahLst/>
              <a:cxnLst/>
              <a:rect l="l" t="t" r="r" b="b"/>
              <a:pathLst>
                <a:path w="11300" h="6477" extrusionOk="0">
                  <a:moveTo>
                    <a:pt x="3590" y="1935"/>
                  </a:moveTo>
                  <a:cubicBezTo>
                    <a:pt x="3607" y="1935"/>
                    <a:pt x="3623" y="1948"/>
                    <a:pt x="3632" y="1975"/>
                  </a:cubicBezTo>
                  <a:cubicBezTo>
                    <a:pt x="3715" y="2129"/>
                    <a:pt x="4727" y="4832"/>
                    <a:pt x="4751" y="4939"/>
                  </a:cubicBezTo>
                  <a:cubicBezTo>
                    <a:pt x="4775" y="4951"/>
                    <a:pt x="4751" y="4975"/>
                    <a:pt x="4727" y="4987"/>
                  </a:cubicBezTo>
                  <a:lnTo>
                    <a:pt x="4013" y="5261"/>
                  </a:lnTo>
                  <a:cubicBezTo>
                    <a:pt x="3965" y="5130"/>
                    <a:pt x="2941" y="2403"/>
                    <a:pt x="2870" y="2213"/>
                  </a:cubicBezTo>
                  <a:lnTo>
                    <a:pt x="3572" y="1939"/>
                  </a:lnTo>
                  <a:cubicBezTo>
                    <a:pt x="3578" y="1936"/>
                    <a:pt x="3584" y="1935"/>
                    <a:pt x="3590" y="1935"/>
                  </a:cubicBezTo>
                  <a:close/>
                  <a:moveTo>
                    <a:pt x="2584" y="2308"/>
                  </a:moveTo>
                  <a:lnTo>
                    <a:pt x="3727" y="5368"/>
                  </a:lnTo>
                  <a:cubicBezTo>
                    <a:pt x="3180" y="5570"/>
                    <a:pt x="1810" y="6082"/>
                    <a:pt x="1584" y="6166"/>
                  </a:cubicBezTo>
                  <a:cubicBezTo>
                    <a:pt x="1577" y="6172"/>
                    <a:pt x="1569" y="6175"/>
                    <a:pt x="1560" y="6175"/>
                  </a:cubicBezTo>
                  <a:cubicBezTo>
                    <a:pt x="1537" y="6175"/>
                    <a:pt x="1509" y="6156"/>
                    <a:pt x="1501" y="6130"/>
                  </a:cubicBezTo>
                  <a:lnTo>
                    <a:pt x="394" y="3201"/>
                  </a:lnTo>
                  <a:cubicBezTo>
                    <a:pt x="382" y="3177"/>
                    <a:pt x="394" y="3130"/>
                    <a:pt x="441" y="3118"/>
                  </a:cubicBezTo>
                  <a:cubicBezTo>
                    <a:pt x="1144" y="2844"/>
                    <a:pt x="2096" y="2487"/>
                    <a:pt x="2584" y="2308"/>
                  </a:cubicBezTo>
                  <a:close/>
                  <a:moveTo>
                    <a:pt x="10358" y="1"/>
                  </a:moveTo>
                  <a:cubicBezTo>
                    <a:pt x="10108" y="1"/>
                    <a:pt x="9869" y="131"/>
                    <a:pt x="9692" y="308"/>
                  </a:cubicBezTo>
                  <a:lnTo>
                    <a:pt x="7966" y="1737"/>
                  </a:lnTo>
                  <a:cubicBezTo>
                    <a:pt x="7883" y="1522"/>
                    <a:pt x="7668" y="1308"/>
                    <a:pt x="7263" y="1308"/>
                  </a:cubicBezTo>
                  <a:cubicBezTo>
                    <a:pt x="6756" y="1308"/>
                    <a:pt x="6387" y="1304"/>
                    <a:pt x="6108" y="1304"/>
                  </a:cubicBezTo>
                  <a:cubicBezTo>
                    <a:pt x="5503" y="1304"/>
                    <a:pt x="5318" y="1321"/>
                    <a:pt x="5049" y="1427"/>
                  </a:cubicBezTo>
                  <a:lnTo>
                    <a:pt x="3953" y="1868"/>
                  </a:lnTo>
                  <a:lnTo>
                    <a:pt x="3930" y="1820"/>
                  </a:lnTo>
                  <a:cubicBezTo>
                    <a:pt x="3875" y="1675"/>
                    <a:pt x="3745" y="1592"/>
                    <a:pt x="3597" y="1592"/>
                  </a:cubicBezTo>
                  <a:cubicBezTo>
                    <a:pt x="3550" y="1592"/>
                    <a:pt x="3502" y="1600"/>
                    <a:pt x="3453" y="1618"/>
                  </a:cubicBezTo>
                  <a:lnTo>
                    <a:pt x="2620" y="1927"/>
                  </a:lnTo>
                  <a:cubicBezTo>
                    <a:pt x="2251" y="2058"/>
                    <a:pt x="1108" y="2510"/>
                    <a:pt x="298" y="2808"/>
                  </a:cubicBezTo>
                  <a:cubicBezTo>
                    <a:pt x="96" y="2880"/>
                    <a:pt x="1" y="3106"/>
                    <a:pt x="84" y="3308"/>
                  </a:cubicBezTo>
                  <a:lnTo>
                    <a:pt x="1179" y="6225"/>
                  </a:lnTo>
                  <a:cubicBezTo>
                    <a:pt x="1234" y="6389"/>
                    <a:pt x="1379" y="6476"/>
                    <a:pt x="1540" y="6476"/>
                  </a:cubicBezTo>
                  <a:cubicBezTo>
                    <a:pt x="1590" y="6476"/>
                    <a:pt x="1641" y="6468"/>
                    <a:pt x="1691" y="6451"/>
                  </a:cubicBezTo>
                  <a:cubicBezTo>
                    <a:pt x="1941" y="6368"/>
                    <a:pt x="3608" y="5725"/>
                    <a:pt x="3977" y="5594"/>
                  </a:cubicBezTo>
                  <a:lnTo>
                    <a:pt x="4858" y="5261"/>
                  </a:lnTo>
                  <a:cubicBezTo>
                    <a:pt x="5049" y="5189"/>
                    <a:pt x="5144" y="4975"/>
                    <a:pt x="5061" y="4785"/>
                  </a:cubicBezTo>
                  <a:lnTo>
                    <a:pt x="5049" y="4737"/>
                  </a:lnTo>
                  <a:cubicBezTo>
                    <a:pt x="5620" y="4499"/>
                    <a:pt x="5632" y="4475"/>
                    <a:pt x="6228" y="4475"/>
                  </a:cubicBezTo>
                  <a:cubicBezTo>
                    <a:pt x="6311" y="4475"/>
                    <a:pt x="6394" y="4404"/>
                    <a:pt x="6394" y="4308"/>
                  </a:cubicBezTo>
                  <a:cubicBezTo>
                    <a:pt x="6394" y="4225"/>
                    <a:pt x="6311" y="4142"/>
                    <a:pt x="6228" y="4142"/>
                  </a:cubicBezTo>
                  <a:cubicBezTo>
                    <a:pt x="5585" y="4142"/>
                    <a:pt x="5525" y="4189"/>
                    <a:pt x="4930" y="4439"/>
                  </a:cubicBezTo>
                  <a:lnTo>
                    <a:pt x="4073" y="2153"/>
                  </a:lnTo>
                  <a:lnTo>
                    <a:pt x="5168" y="1689"/>
                  </a:lnTo>
                  <a:cubicBezTo>
                    <a:pt x="5361" y="1615"/>
                    <a:pt x="5513" y="1601"/>
                    <a:pt x="5986" y="1601"/>
                  </a:cubicBezTo>
                  <a:cubicBezTo>
                    <a:pt x="6270" y="1601"/>
                    <a:pt x="6670" y="1606"/>
                    <a:pt x="7263" y="1606"/>
                  </a:cubicBezTo>
                  <a:cubicBezTo>
                    <a:pt x="7442" y="1606"/>
                    <a:pt x="7561" y="1665"/>
                    <a:pt x="7644" y="1784"/>
                  </a:cubicBezTo>
                  <a:cubicBezTo>
                    <a:pt x="7704" y="1868"/>
                    <a:pt x="7704" y="1963"/>
                    <a:pt x="7716" y="1987"/>
                  </a:cubicBezTo>
                  <a:cubicBezTo>
                    <a:pt x="7716" y="2046"/>
                    <a:pt x="7668" y="2344"/>
                    <a:pt x="7382" y="2391"/>
                  </a:cubicBezTo>
                  <a:cubicBezTo>
                    <a:pt x="6942" y="2463"/>
                    <a:pt x="5989" y="2594"/>
                    <a:pt x="5978" y="2594"/>
                  </a:cubicBezTo>
                  <a:cubicBezTo>
                    <a:pt x="5882" y="2606"/>
                    <a:pt x="5823" y="2689"/>
                    <a:pt x="5835" y="2772"/>
                  </a:cubicBezTo>
                  <a:cubicBezTo>
                    <a:pt x="5858" y="2844"/>
                    <a:pt x="5918" y="2903"/>
                    <a:pt x="6001" y="2903"/>
                  </a:cubicBezTo>
                  <a:lnTo>
                    <a:pt x="6037" y="2903"/>
                  </a:lnTo>
                  <a:cubicBezTo>
                    <a:pt x="6049" y="2903"/>
                    <a:pt x="7001" y="2772"/>
                    <a:pt x="7442" y="2701"/>
                  </a:cubicBezTo>
                  <a:cubicBezTo>
                    <a:pt x="7859" y="2630"/>
                    <a:pt x="8014" y="2284"/>
                    <a:pt x="8037" y="2046"/>
                  </a:cubicBezTo>
                  <a:lnTo>
                    <a:pt x="9919" y="498"/>
                  </a:lnTo>
                  <a:cubicBezTo>
                    <a:pt x="10039" y="385"/>
                    <a:pt x="10193" y="287"/>
                    <a:pt x="10356" y="287"/>
                  </a:cubicBezTo>
                  <a:cubicBezTo>
                    <a:pt x="10451" y="287"/>
                    <a:pt x="10549" y="320"/>
                    <a:pt x="10645" y="403"/>
                  </a:cubicBezTo>
                  <a:cubicBezTo>
                    <a:pt x="10942" y="701"/>
                    <a:pt x="10681" y="1058"/>
                    <a:pt x="10597" y="1141"/>
                  </a:cubicBezTo>
                  <a:cubicBezTo>
                    <a:pt x="10526" y="1213"/>
                    <a:pt x="8240" y="3677"/>
                    <a:pt x="8240" y="3677"/>
                  </a:cubicBezTo>
                  <a:cubicBezTo>
                    <a:pt x="7906" y="4070"/>
                    <a:pt x="7466" y="4130"/>
                    <a:pt x="7263" y="4130"/>
                  </a:cubicBezTo>
                  <a:lnTo>
                    <a:pt x="6966" y="4130"/>
                  </a:lnTo>
                  <a:cubicBezTo>
                    <a:pt x="6882" y="4130"/>
                    <a:pt x="6811" y="4201"/>
                    <a:pt x="6811" y="4296"/>
                  </a:cubicBezTo>
                  <a:cubicBezTo>
                    <a:pt x="6811" y="4380"/>
                    <a:pt x="6882" y="4463"/>
                    <a:pt x="6966" y="4463"/>
                  </a:cubicBezTo>
                  <a:lnTo>
                    <a:pt x="7287" y="4463"/>
                  </a:lnTo>
                  <a:cubicBezTo>
                    <a:pt x="7502" y="4439"/>
                    <a:pt x="8061" y="4368"/>
                    <a:pt x="8478" y="3892"/>
                  </a:cubicBezTo>
                  <a:lnTo>
                    <a:pt x="10835" y="1344"/>
                  </a:lnTo>
                  <a:cubicBezTo>
                    <a:pt x="11062" y="1153"/>
                    <a:pt x="11300" y="629"/>
                    <a:pt x="10871" y="213"/>
                  </a:cubicBezTo>
                  <a:cubicBezTo>
                    <a:pt x="10706" y="62"/>
                    <a:pt x="10530" y="1"/>
                    <a:pt x="10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4F7E6824-FA72-CE60-A867-164DB6F194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634911" y="3822279"/>
            <a:ext cx="366430" cy="360520"/>
          </a:xfrm>
          <a:prstGeom prst="rect">
            <a:avLst/>
          </a:prstGeom>
        </p:spPr>
      </p:pic>
      <p:grpSp>
        <p:nvGrpSpPr>
          <p:cNvPr id="100" name="Google Shape;1482;p35">
            <a:extLst>
              <a:ext uri="{FF2B5EF4-FFF2-40B4-BE49-F238E27FC236}">
                <a16:creationId xmlns:a16="http://schemas.microsoft.com/office/drawing/2014/main" id="{A1ECEA07-CF55-5F5F-055A-75EBCE08B221}"/>
              </a:ext>
            </a:extLst>
          </p:cNvPr>
          <p:cNvGrpSpPr/>
          <p:nvPr/>
        </p:nvGrpSpPr>
        <p:grpSpPr>
          <a:xfrm>
            <a:off x="9615228" y="5417450"/>
            <a:ext cx="392946" cy="546755"/>
            <a:chOff x="910723" y="1508212"/>
            <a:chExt cx="251660" cy="350166"/>
          </a:xfrm>
        </p:grpSpPr>
        <p:sp>
          <p:nvSpPr>
            <p:cNvPr id="101" name="Google Shape;1483;p35">
              <a:extLst>
                <a:ext uri="{FF2B5EF4-FFF2-40B4-BE49-F238E27FC236}">
                  <a16:creationId xmlns:a16="http://schemas.microsoft.com/office/drawing/2014/main" id="{EF5F7C71-3FFD-4C66-5B8F-7DD130C0710B}"/>
                </a:ext>
              </a:extLst>
            </p:cNvPr>
            <p:cNvSpPr/>
            <p:nvPr/>
          </p:nvSpPr>
          <p:spPr>
            <a:xfrm>
              <a:off x="910723" y="1508212"/>
              <a:ext cx="251660" cy="350166"/>
            </a:xfrm>
            <a:custGeom>
              <a:avLst/>
              <a:gdLst/>
              <a:ahLst/>
              <a:cxnLst/>
              <a:rect l="l" t="t" r="r" b="b"/>
              <a:pathLst>
                <a:path w="7907" h="11002" extrusionOk="0">
                  <a:moveTo>
                    <a:pt x="3942" y="334"/>
                  </a:moveTo>
                  <a:cubicBezTo>
                    <a:pt x="4132" y="334"/>
                    <a:pt x="4299" y="441"/>
                    <a:pt x="4394" y="608"/>
                  </a:cubicBezTo>
                  <a:cubicBezTo>
                    <a:pt x="4418" y="644"/>
                    <a:pt x="4466" y="679"/>
                    <a:pt x="4525" y="679"/>
                  </a:cubicBezTo>
                  <a:lnTo>
                    <a:pt x="5132" y="679"/>
                  </a:lnTo>
                  <a:cubicBezTo>
                    <a:pt x="5240" y="679"/>
                    <a:pt x="5311" y="763"/>
                    <a:pt x="5311" y="858"/>
                  </a:cubicBezTo>
                  <a:lnTo>
                    <a:pt x="5311" y="1382"/>
                  </a:lnTo>
                  <a:lnTo>
                    <a:pt x="2573" y="1382"/>
                  </a:lnTo>
                  <a:lnTo>
                    <a:pt x="2573" y="858"/>
                  </a:lnTo>
                  <a:cubicBezTo>
                    <a:pt x="2573" y="751"/>
                    <a:pt x="2668" y="679"/>
                    <a:pt x="2751" y="679"/>
                  </a:cubicBezTo>
                  <a:lnTo>
                    <a:pt x="3358" y="679"/>
                  </a:lnTo>
                  <a:cubicBezTo>
                    <a:pt x="3418" y="679"/>
                    <a:pt x="3466" y="644"/>
                    <a:pt x="3501" y="608"/>
                  </a:cubicBezTo>
                  <a:cubicBezTo>
                    <a:pt x="3585" y="441"/>
                    <a:pt x="3763" y="334"/>
                    <a:pt x="3942" y="334"/>
                  </a:cubicBezTo>
                  <a:close/>
                  <a:moveTo>
                    <a:pt x="7240" y="1013"/>
                  </a:moveTo>
                  <a:cubicBezTo>
                    <a:pt x="7442" y="1013"/>
                    <a:pt x="7609" y="1179"/>
                    <a:pt x="7609" y="1370"/>
                  </a:cubicBezTo>
                  <a:lnTo>
                    <a:pt x="7609" y="10323"/>
                  </a:lnTo>
                  <a:lnTo>
                    <a:pt x="7585" y="10323"/>
                  </a:lnTo>
                  <a:cubicBezTo>
                    <a:pt x="7585" y="10514"/>
                    <a:pt x="7430" y="10681"/>
                    <a:pt x="7228" y="10681"/>
                  </a:cubicBezTo>
                  <a:lnTo>
                    <a:pt x="691" y="10681"/>
                  </a:lnTo>
                  <a:cubicBezTo>
                    <a:pt x="501" y="10681"/>
                    <a:pt x="334" y="10514"/>
                    <a:pt x="334" y="10323"/>
                  </a:cubicBezTo>
                  <a:lnTo>
                    <a:pt x="334" y="1370"/>
                  </a:lnTo>
                  <a:cubicBezTo>
                    <a:pt x="334" y="1179"/>
                    <a:pt x="501" y="1013"/>
                    <a:pt x="691" y="1013"/>
                  </a:cubicBezTo>
                  <a:lnTo>
                    <a:pt x="2263" y="1013"/>
                  </a:lnTo>
                  <a:lnTo>
                    <a:pt x="2263" y="1537"/>
                  </a:lnTo>
                  <a:cubicBezTo>
                    <a:pt x="2263" y="1632"/>
                    <a:pt x="2335" y="1703"/>
                    <a:pt x="2418" y="1703"/>
                  </a:cubicBezTo>
                  <a:lnTo>
                    <a:pt x="5525" y="1703"/>
                  </a:lnTo>
                  <a:cubicBezTo>
                    <a:pt x="5609" y="1703"/>
                    <a:pt x="5680" y="1632"/>
                    <a:pt x="5680" y="1537"/>
                  </a:cubicBezTo>
                  <a:lnTo>
                    <a:pt x="5680" y="1013"/>
                  </a:lnTo>
                  <a:close/>
                  <a:moveTo>
                    <a:pt x="3954" y="1"/>
                  </a:moveTo>
                  <a:cubicBezTo>
                    <a:pt x="3692" y="1"/>
                    <a:pt x="3442" y="144"/>
                    <a:pt x="3275" y="346"/>
                  </a:cubicBezTo>
                  <a:lnTo>
                    <a:pt x="2751" y="346"/>
                  </a:lnTo>
                  <a:cubicBezTo>
                    <a:pt x="2525" y="346"/>
                    <a:pt x="2335" y="501"/>
                    <a:pt x="2275" y="691"/>
                  </a:cubicBezTo>
                  <a:lnTo>
                    <a:pt x="680" y="691"/>
                  </a:lnTo>
                  <a:cubicBezTo>
                    <a:pt x="310" y="691"/>
                    <a:pt x="1" y="989"/>
                    <a:pt x="1" y="1382"/>
                  </a:cubicBezTo>
                  <a:lnTo>
                    <a:pt x="1" y="10323"/>
                  </a:lnTo>
                  <a:cubicBezTo>
                    <a:pt x="1" y="10692"/>
                    <a:pt x="299" y="11002"/>
                    <a:pt x="680" y="11002"/>
                  </a:cubicBezTo>
                  <a:lnTo>
                    <a:pt x="7216" y="11002"/>
                  </a:lnTo>
                  <a:cubicBezTo>
                    <a:pt x="7585" y="11002"/>
                    <a:pt x="7907" y="10704"/>
                    <a:pt x="7907" y="10323"/>
                  </a:cubicBezTo>
                  <a:lnTo>
                    <a:pt x="7907" y="1382"/>
                  </a:lnTo>
                  <a:cubicBezTo>
                    <a:pt x="7907" y="989"/>
                    <a:pt x="7609" y="691"/>
                    <a:pt x="7228" y="691"/>
                  </a:cubicBezTo>
                  <a:lnTo>
                    <a:pt x="5644" y="691"/>
                  </a:lnTo>
                  <a:cubicBezTo>
                    <a:pt x="5561" y="501"/>
                    <a:pt x="5383" y="346"/>
                    <a:pt x="5168" y="346"/>
                  </a:cubicBezTo>
                  <a:lnTo>
                    <a:pt x="4644" y="346"/>
                  </a:lnTo>
                  <a:cubicBezTo>
                    <a:pt x="4478" y="144"/>
                    <a:pt x="4228" y="1"/>
                    <a:pt x="39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484;p35">
              <a:extLst>
                <a:ext uri="{FF2B5EF4-FFF2-40B4-BE49-F238E27FC236}">
                  <a16:creationId xmlns:a16="http://schemas.microsoft.com/office/drawing/2014/main" id="{9F873D72-DFA2-A4AE-EC0A-4BDB48F53505}"/>
                </a:ext>
              </a:extLst>
            </p:cNvPr>
            <p:cNvSpPr/>
            <p:nvPr/>
          </p:nvSpPr>
          <p:spPr>
            <a:xfrm>
              <a:off x="1031604" y="1530205"/>
              <a:ext cx="10280" cy="10248"/>
            </a:xfrm>
            <a:custGeom>
              <a:avLst/>
              <a:gdLst/>
              <a:ahLst/>
              <a:cxnLst/>
              <a:rect l="l" t="t" r="r" b="b"/>
              <a:pathLst>
                <a:path w="323" h="322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cubicBezTo>
                    <a:pt x="251" y="322"/>
                    <a:pt x="322" y="250"/>
                    <a:pt x="322" y="167"/>
                  </a:cubicBez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485;p35">
              <a:extLst>
                <a:ext uri="{FF2B5EF4-FFF2-40B4-BE49-F238E27FC236}">
                  <a16:creationId xmlns:a16="http://schemas.microsoft.com/office/drawing/2014/main" id="{29FDD66D-9767-1042-E426-5A6CB8F4A2BD}"/>
                </a:ext>
              </a:extLst>
            </p:cNvPr>
            <p:cNvSpPr/>
            <p:nvPr/>
          </p:nvSpPr>
          <p:spPr>
            <a:xfrm>
              <a:off x="932334" y="1551784"/>
              <a:ext cx="208088" cy="273653"/>
            </a:xfrm>
            <a:custGeom>
              <a:avLst/>
              <a:gdLst/>
              <a:ahLst/>
              <a:cxnLst/>
              <a:rect l="l" t="t" r="r" b="b"/>
              <a:pathLst>
                <a:path w="6538" h="8598" extrusionOk="0">
                  <a:moveTo>
                    <a:pt x="167" y="1"/>
                  </a:moveTo>
                  <a:cubicBezTo>
                    <a:pt x="72" y="1"/>
                    <a:pt x="1" y="84"/>
                    <a:pt x="1" y="168"/>
                  </a:cubicBezTo>
                  <a:lnTo>
                    <a:pt x="1" y="8430"/>
                  </a:lnTo>
                  <a:cubicBezTo>
                    <a:pt x="1" y="8526"/>
                    <a:pt x="72" y="8597"/>
                    <a:pt x="167" y="8597"/>
                  </a:cubicBezTo>
                  <a:lnTo>
                    <a:pt x="6358" y="8597"/>
                  </a:lnTo>
                  <a:cubicBezTo>
                    <a:pt x="6442" y="8597"/>
                    <a:pt x="6525" y="8526"/>
                    <a:pt x="6525" y="8430"/>
                  </a:cubicBezTo>
                  <a:lnTo>
                    <a:pt x="6525" y="168"/>
                  </a:lnTo>
                  <a:cubicBezTo>
                    <a:pt x="6537" y="84"/>
                    <a:pt x="6466" y="13"/>
                    <a:pt x="6370" y="13"/>
                  </a:cubicBezTo>
                  <a:lnTo>
                    <a:pt x="5513" y="13"/>
                  </a:lnTo>
                  <a:cubicBezTo>
                    <a:pt x="5418" y="13"/>
                    <a:pt x="5346" y="84"/>
                    <a:pt x="5346" y="168"/>
                  </a:cubicBezTo>
                  <a:cubicBezTo>
                    <a:pt x="5346" y="263"/>
                    <a:pt x="5418" y="334"/>
                    <a:pt x="5513" y="334"/>
                  </a:cubicBezTo>
                  <a:lnTo>
                    <a:pt x="6204" y="334"/>
                  </a:lnTo>
                  <a:lnTo>
                    <a:pt x="6204" y="8264"/>
                  </a:lnTo>
                  <a:lnTo>
                    <a:pt x="334" y="8264"/>
                  </a:lnTo>
                  <a:lnTo>
                    <a:pt x="334" y="334"/>
                  </a:lnTo>
                  <a:lnTo>
                    <a:pt x="1024" y="334"/>
                  </a:lnTo>
                  <a:cubicBezTo>
                    <a:pt x="1120" y="334"/>
                    <a:pt x="1191" y="263"/>
                    <a:pt x="1191" y="168"/>
                  </a:cubicBezTo>
                  <a:cubicBezTo>
                    <a:pt x="1191" y="84"/>
                    <a:pt x="1120" y="1"/>
                    <a:pt x="10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486;p35">
              <a:extLst>
                <a:ext uri="{FF2B5EF4-FFF2-40B4-BE49-F238E27FC236}">
                  <a16:creationId xmlns:a16="http://schemas.microsoft.com/office/drawing/2014/main" id="{02424445-BCC5-236F-8985-CE0846EF8E76}"/>
                </a:ext>
              </a:extLst>
            </p:cNvPr>
            <p:cNvSpPr/>
            <p:nvPr/>
          </p:nvSpPr>
          <p:spPr>
            <a:xfrm>
              <a:off x="965689" y="1661302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346"/>
                  </a:moveTo>
                  <a:cubicBezTo>
                    <a:pt x="608" y="346"/>
                    <a:pt x="679" y="441"/>
                    <a:pt x="679" y="525"/>
                  </a:cubicBezTo>
                  <a:cubicBezTo>
                    <a:pt x="703" y="620"/>
                    <a:pt x="608" y="703"/>
                    <a:pt x="500" y="703"/>
                  </a:cubicBezTo>
                  <a:cubicBezTo>
                    <a:pt x="405" y="703"/>
                    <a:pt x="322" y="620"/>
                    <a:pt x="322" y="525"/>
                  </a:cubicBezTo>
                  <a:cubicBezTo>
                    <a:pt x="322" y="417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513"/>
                  </a:cubicBezTo>
                  <a:cubicBezTo>
                    <a:pt x="0" y="787"/>
                    <a:pt x="227" y="1013"/>
                    <a:pt x="500" y="1013"/>
                  </a:cubicBezTo>
                  <a:cubicBezTo>
                    <a:pt x="786" y="1013"/>
                    <a:pt x="1012" y="787"/>
                    <a:pt x="1012" y="513"/>
                  </a:cubicBezTo>
                  <a:cubicBezTo>
                    <a:pt x="1012" y="227"/>
                    <a:pt x="786" y="1"/>
                    <a:pt x="5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487;p35">
              <a:extLst>
                <a:ext uri="{FF2B5EF4-FFF2-40B4-BE49-F238E27FC236}">
                  <a16:creationId xmlns:a16="http://schemas.microsoft.com/office/drawing/2014/main" id="{358D7426-09A5-7F1D-8987-12382F6D2441}"/>
                </a:ext>
              </a:extLst>
            </p:cNvPr>
            <p:cNvSpPr/>
            <p:nvPr/>
          </p:nvSpPr>
          <p:spPr>
            <a:xfrm>
              <a:off x="965689" y="1710571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346"/>
                  </a:moveTo>
                  <a:cubicBezTo>
                    <a:pt x="608" y="346"/>
                    <a:pt x="679" y="441"/>
                    <a:pt x="679" y="524"/>
                  </a:cubicBezTo>
                  <a:cubicBezTo>
                    <a:pt x="679" y="608"/>
                    <a:pt x="608" y="703"/>
                    <a:pt x="500" y="703"/>
                  </a:cubicBezTo>
                  <a:cubicBezTo>
                    <a:pt x="405" y="703"/>
                    <a:pt x="322" y="608"/>
                    <a:pt x="322" y="524"/>
                  </a:cubicBezTo>
                  <a:cubicBezTo>
                    <a:pt x="322" y="441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513"/>
                  </a:cubicBezTo>
                  <a:cubicBezTo>
                    <a:pt x="0" y="786"/>
                    <a:pt x="227" y="1013"/>
                    <a:pt x="500" y="1013"/>
                  </a:cubicBezTo>
                  <a:cubicBezTo>
                    <a:pt x="786" y="1013"/>
                    <a:pt x="1012" y="786"/>
                    <a:pt x="1012" y="513"/>
                  </a:cubicBezTo>
                  <a:cubicBezTo>
                    <a:pt x="1012" y="227"/>
                    <a:pt x="786" y="1"/>
                    <a:pt x="5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488;p35">
              <a:extLst>
                <a:ext uri="{FF2B5EF4-FFF2-40B4-BE49-F238E27FC236}">
                  <a16:creationId xmlns:a16="http://schemas.microsoft.com/office/drawing/2014/main" id="{35F877D3-CB38-47A3-138A-A7673ED2F7C9}"/>
                </a:ext>
              </a:extLst>
            </p:cNvPr>
            <p:cNvSpPr/>
            <p:nvPr/>
          </p:nvSpPr>
          <p:spPr>
            <a:xfrm>
              <a:off x="965689" y="1760604"/>
              <a:ext cx="32241" cy="31859"/>
            </a:xfrm>
            <a:custGeom>
              <a:avLst/>
              <a:gdLst/>
              <a:ahLst/>
              <a:cxnLst/>
              <a:rect l="l" t="t" r="r" b="b"/>
              <a:pathLst>
                <a:path w="1013" h="1001" extrusionOk="0">
                  <a:moveTo>
                    <a:pt x="500" y="322"/>
                  </a:moveTo>
                  <a:cubicBezTo>
                    <a:pt x="608" y="322"/>
                    <a:pt x="679" y="417"/>
                    <a:pt x="679" y="500"/>
                  </a:cubicBezTo>
                  <a:cubicBezTo>
                    <a:pt x="703" y="596"/>
                    <a:pt x="608" y="679"/>
                    <a:pt x="500" y="679"/>
                  </a:cubicBezTo>
                  <a:cubicBezTo>
                    <a:pt x="405" y="679"/>
                    <a:pt x="322" y="584"/>
                    <a:pt x="322" y="500"/>
                  </a:cubicBezTo>
                  <a:cubicBezTo>
                    <a:pt x="322" y="393"/>
                    <a:pt x="417" y="322"/>
                    <a:pt x="500" y="322"/>
                  </a:cubicBezTo>
                  <a:close/>
                  <a:moveTo>
                    <a:pt x="500" y="0"/>
                  </a:moveTo>
                  <a:cubicBezTo>
                    <a:pt x="227" y="0"/>
                    <a:pt x="0" y="215"/>
                    <a:pt x="0" y="500"/>
                  </a:cubicBezTo>
                  <a:cubicBezTo>
                    <a:pt x="0" y="786"/>
                    <a:pt x="227" y="1000"/>
                    <a:pt x="500" y="1000"/>
                  </a:cubicBezTo>
                  <a:cubicBezTo>
                    <a:pt x="786" y="1000"/>
                    <a:pt x="1012" y="786"/>
                    <a:pt x="1012" y="500"/>
                  </a:cubicBezTo>
                  <a:cubicBezTo>
                    <a:pt x="1012" y="215"/>
                    <a:pt x="786" y="0"/>
                    <a:pt x="5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489;p35">
              <a:extLst>
                <a:ext uri="{FF2B5EF4-FFF2-40B4-BE49-F238E27FC236}">
                  <a16:creationId xmlns:a16="http://schemas.microsoft.com/office/drawing/2014/main" id="{B8F13F60-2B91-D20A-7CAA-8A095A9FF955}"/>
                </a:ext>
              </a:extLst>
            </p:cNvPr>
            <p:cNvSpPr/>
            <p:nvPr/>
          </p:nvSpPr>
          <p:spPr>
            <a:xfrm>
              <a:off x="1009643" y="1661302"/>
              <a:ext cx="59899" cy="10662"/>
            </a:xfrm>
            <a:custGeom>
              <a:avLst/>
              <a:gdLst/>
              <a:ahLst/>
              <a:cxnLst/>
              <a:rect l="l" t="t" r="r" b="b"/>
              <a:pathLst>
                <a:path w="1882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1715" y="334"/>
                  </a:lnTo>
                  <a:cubicBezTo>
                    <a:pt x="1798" y="334"/>
                    <a:pt x="1882" y="263"/>
                    <a:pt x="1882" y="167"/>
                  </a:cubicBezTo>
                  <a:cubicBezTo>
                    <a:pt x="1882" y="72"/>
                    <a:pt x="1798" y="1"/>
                    <a:pt x="1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490;p35">
              <a:extLst>
                <a:ext uri="{FF2B5EF4-FFF2-40B4-BE49-F238E27FC236}">
                  <a16:creationId xmlns:a16="http://schemas.microsoft.com/office/drawing/2014/main" id="{A2014A81-D81B-1A1B-CFD5-717798074031}"/>
                </a:ext>
              </a:extLst>
            </p:cNvPr>
            <p:cNvSpPr/>
            <p:nvPr/>
          </p:nvSpPr>
          <p:spPr>
            <a:xfrm>
              <a:off x="1009643" y="1683677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2917" y="334"/>
                  </a:lnTo>
                  <a:cubicBezTo>
                    <a:pt x="3013" y="334"/>
                    <a:pt x="3084" y="250"/>
                    <a:pt x="3084" y="167"/>
                  </a:cubicBezTo>
                  <a:cubicBezTo>
                    <a:pt x="3084" y="72"/>
                    <a:pt x="3013" y="0"/>
                    <a:pt x="29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491;p35">
              <a:extLst>
                <a:ext uri="{FF2B5EF4-FFF2-40B4-BE49-F238E27FC236}">
                  <a16:creationId xmlns:a16="http://schemas.microsoft.com/office/drawing/2014/main" id="{87F88442-60F1-81F0-953A-8703ACE37804}"/>
                </a:ext>
              </a:extLst>
            </p:cNvPr>
            <p:cNvSpPr/>
            <p:nvPr/>
          </p:nvSpPr>
          <p:spPr>
            <a:xfrm>
              <a:off x="1009643" y="1710571"/>
              <a:ext cx="59899" cy="10630"/>
            </a:xfrm>
            <a:custGeom>
              <a:avLst/>
              <a:gdLst/>
              <a:ahLst/>
              <a:cxnLst/>
              <a:rect l="l" t="t" r="r" b="b"/>
              <a:pathLst>
                <a:path w="1882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1715" y="334"/>
                  </a:lnTo>
                  <a:cubicBezTo>
                    <a:pt x="1798" y="334"/>
                    <a:pt x="1882" y="263"/>
                    <a:pt x="1882" y="167"/>
                  </a:cubicBezTo>
                  <a:cubicBezTo>
                    <a:pt x="1882" y="84"/>
                    <a:pt x="1798" y="1"/>
                    <a:pt x="1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492;p35">
              <a:extLst>
                <a:ext uri="{FF2B5EF4-FFF2-40B4-BE49-F238E27FC236}">
                  <a16:creationId xmlns:a16="http://schemas.microsoft.com/office/drawing/2014/main" id="{C56ED075-A787-798C-931F-3E6540F8C09D}"/>
                </a:ext>
              </a:extLst>
            </p:cNvPr>
            <p:cNvSpPr/>
            <p:nvPr/>
          </p:nvSpPr>
          <p:spPr>
            <a:xfrm>
              <a:off x="1009643" y="1732946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2917" y="333"/>
                  </a:lnTo>
                  <a:cubicBezTo>
                    <a:pt x="3013" y="333"/>
                    <a:pt x="3084" y="250"/>
                    <a:pt x="3084" y="167"/>
                  </a:cubicBezTo>
                  <a:cubicBezTo>
                    <a:pt x="3084" y="71"/>
                    <a:pt x="3013" y="0"/>
                    <a:pt x="29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493;p35">
              <a:extLst>
                <a:ext uri="{FF2B5EF4-FFF2-40B4-BE49-F238E27FC236}">
                  <a16:creationId xmlns:a16="http://schemas.microsoft.com/office/drawing/2014/main" id="{DD8AD054-A0B2-C615-7A3E-7D4870D78236}"/>
                </a:ext>
              </a:extLst>
            </p:cNvPr>
            <p:cNvSpPr/>
            <p:nvPr/>
          </p:nvSpPr>
          <p:spPr>
            <a:xfrm>
              <a:off x="1009643" y="1760604"/>
              <a:ext cx="59899" cy="10248"/>
            </a:xfrm>
            <a:custGeom>
              <a:avLst/>
              <a:gdLst/>
              <a:ahLst/>
              <a:cxnLst/>
              <a:rect l="l" t="t" r="r" b="b"/>
              <a:pathLst>
                <a:path w="1882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715" y="322"/>
                  </a:lnTo>
                  <a:cubicBezTo>
                    <a:pt x="1798" y="322"/>
                    <a:pt x="1882" y="250"/>
                    <a:pt x="1882" y="155"/>
                  </a:cubicBezTo>
                  <a:cubicBezTo>
                    <a:pt x="1882" y="72"/>
                    <a:pt x="1798" y="0"/>
                    <a:pt x="17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494;p35">
              <a:extLst>
                <a:ext uri="{FF2B5EF4-FFF2-40B4-BE49-F238E27FC236}">
                  <a16:creationId xmlns:a16="http://schemas.microsoft.com/office/drawing/2014/main" id="{606283B7-5A04-8033-8B88-34A3CEB6361D}"/>
                </a:ext>
              </a:extLst>
            </p:cNvPr>
            <p:cNvSpPr/>
            <p:nvPr/>
          </p:nvSpPr>
          <p:spPr>
            <a:xfrm>
              <a:off x="1009643" y="1782183"/>
              <a:ext cx="98188" cy="10662"/>
            </a:xfrm>
            <a:custGeom>
              <a:avLst/>
              <a:gdLst/>
              <a:ahLst/>
              <a:cxnLst/>
              <a:rect l="l" t="t" r="r" b="b"/>
              <a:pathLst>
                <a:path w="3085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2917" y="334"/>
                  </a:lnTo>
                  <a:cubicBezTo>
                    <a:pt x="3013" y="334"/>
                    <a:pt x="3084" y="251"/>
                    <a:pt x="3084" y="168"/>
                  </a:cubicBezTo>
                  <a:cubicBezTo>
                    <a:pt x="3084" y="72"/>
                    <a:pt x="3013" y="1"/>
                    <a:pt x="2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495;p35">
              <a:extLst>
                <a:ext uri="{FF2B5EF4-FFF2-40B4-BE49-F238E27FC236}">
                  <a16:creationId xmlns:a16="http://schemas.microsoft.com/office/drawing/2014/main" id="{1E7B763C-B9EF-19B6-D3D5-F1BD1B45AA65}"/>
                </a:ext>
              </a:extLst>
            </p:cNvPr>
            <p:cNvSpPr/>
            <p:nvPr/>
          </p:nvSpPr>
          <p:spPr>
            <a:xfrm>
              <a:off x="1009643" y="1579473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2917" y="333"/>
                  </a:lnTo>
                  <a:cubicBezTo>
                    <a:pt x="3013" y="333"/>
                    <a:pt x="3084" y="250"/>
                    <a:pt x="3084" y="167"/>
                  </a:cubicBezTo>
                  <a:cubicBezTo>
                    <a:pt x="3084" y="71"/>
                    <a:pt x="3013" y="0"/>
                    <a:pt x="29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496;p35">
              <a:extLst>
                <a:ext uri="{FF2B5EF4-FFF2-40B4-BE49-F238E27FC236}">
                  <a16:creationId xmlns:a16="http://schemas.microsoft.com/office/drawing/2014/main" id="{FC4EC387-13B7-FBE0-0EB9-404F0E764C76}"/>
                </a:ext>
              </a:extLst>
            </p:cNvPr>
            <p:cNvSpPr/>
            <p:nvPr/>
          </p:nvSpPr>
          <p:spPr>
            <a:xfrm>
              <a:off x="965689" y="1628711"/>
              <a:ext cx="142142" cy="10662"/>
            </a:xfrm>
            <a:custGeom>
              <a:avLst/>
              <a:gdLst/>
              <a:ahLst/>
              <a:cxnLst/>
              <a:rect l="l" t="t" r="r" b="b"/>
              <a:pathLst>
                <a:path w="4466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55" y="334"/>
                  </a:cubicBezTo>
                  <a:lnTo>
                    <a:pt x="4298" y="334"/>
                  </a:lnTo>
                  <a:cubicBezTo>
                    <a:pt x="4394" y="334"/>
                    <a:pt x="4465" y="251"/>
                    <a:pt x="4465" y="168"/>
                  </a:cubicBezTo>
                  <a:cubicBezTo>
                    <a:pt x="4465" y="72"/>
                    <a:pt x="4394" y="1"/>
                    <a:pt x="4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497;p35">
              <a:extLst>
                <a:ext uri="{FF2B5EF4-FFF2-40B4-BE49-F238E27FC236}">
                  <a16:creationId xmlns:a16="http://schemas.microsoft.com/office/drawing/2014/main" id="{E015F269-B80B-1496-AB42-F4870DD726C2}"/>
                </a:ext>
              </a:extLst>
            </p:cNvPr>
            <p:cNvSpPr/>
            <p:nvPr/>
          </p:nvSpPr>
          <p:spPr>
            <a:xfrm>
              <a:off x="1009643" y="1601434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691" y="322"/>
                  </a:lnTo>
                  <a:cubicBezTo>
                    <a:pt x="774" y="322"/>
                    <a:pt x="846" y="251"/>
                    <a:pt x="846" y="155"/>
                  </a:cubicBezTo>
                  <a:cubicBezTo>
                    <a:pt x="846" y="72"/>
                    <a:pt x="762" y="1"/>
                    <a:pt x="6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498;p35">
              <a:extLst>
                <a:ext uri="{FF2B5EF4-FFF2-40B4-BE49-F238E27FC236}">
                  <a16:creationId xmlns:a16="http://schemas.microsoft.com/office/drawing/2014/main" id="{36F30BCA-1C93-0642-5D80-F4DC674C86A1}"/>
                </a:ext>
              </a:extLst>
            </p:cNvPr>
            <p:cNvSpPr/>
            <p:nvPr/>
          </p:nvSpPr>
          <p:spPr>
            <a:xfrm>
              <a:off x="1047550" y="1601434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67" y="1"/>
                  </a:moveTo>
                  <a:cubicBezTo>
                    <a:pt x="71" y="1"/>
                    <a:pt x="0" y="72"/>
                    <a:pt x="0" y="155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691" y="322"/>
                  </a:lnTo>
                  <a:cubicBezTo>
                    <a:pt x="774" y="322"/>
                    <a:pt x="845" y="251"/>
                    <a:pt x="845" y="155"/>
                  </a:cubicBezTo>
                  <a:cubicBezTo>
                    <a:pt x="845" y="72"/>
                    <a:pt x="774" y="1"/>
                    <a:pt x="6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499;p35">
              <a:extLst>
                <a:ext uri="{FF2B5EF4-FFF2-40B4-BE49-F238E27FC236}">
                  <a16:creationId xmlns:a16="http://schemas.microsoft.com/office/drawing/2014/main" id="{288CBF17-37D5-7DDB-B7D5-1FB034D49394}"/>
                </a:ext>
              </a:extLst>
            </p:cNvPr>
            <p:cNvSpPr/>
            <p:nvPr/>
          </p:nvSpPr>
          <p:spPr>
            <a:xfrm>
              <a:off x="966071" y="1579473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691" y="310"/>
                  </a:moveTo>
                  <a:lnTo>
                    <a:pt x="691" y="691"/>
                  </a:lnTo>
                  <a:lnTo>
                    <a:pt x="310" y="691"/>
                  </a:lnTo>
                  <a:lnTo>
                    <a:pt x="310" y="310"/>
                  </a:lnTo>
                  <a:close/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lnTo>
                    <a:pt x="0" y="845"/>
                  </a:lnTo>
                  <a:cubicBezTo>
                    <a:pt x="0" y="941"/>
                    <a:pt x="72" y="1012"/>
                    <a:pt x="167" y="1012"/>
                  </a:cubicBezTo>
                  <a:lnTo>
                    <a:pt x="846" y="1012"/>
                  </a:lnTo>
                  <a:cubicBezTo>
                    <a:pt x="941" y="1012"/>
                    <a:pt x="1012" y="941"/>
                    <a:pt x="1012" y="845"/>
                  </a:cubicBezTo>
                  <a:lnTo>
                    <a:pt x="1012" y="167"/>
                  </a:lnTo>
                  <a:cubicBezTo>
                    <a:pt x="1000" y="71"/>
                    <a:pt x="941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4BE29383-7395-33D2-EA72-E052A9CE78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322353" y="1996086"/>
            <a:ext cx="558933" cy="601928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:a16="http://schemas.microsoft.com/office/drawing/2014/main" id="{B9252F23-DF09-B994-2158-04D38EEBD5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322353" y="3697121"/>
            <a:ext cx="558933" cy="601928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id="{2BF68DEB-7F95-37B0-42A0-5EF534E37D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322353" y="5398156"/>
            <a:ext cx="558933" cy="601928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id="{4E88B6F7-5865-D033-BEEA-36702F42C6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flipH="1">
            <a:off x="8706580" y="1996086"/>
            <a:ext cx="558933" cy="601928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:a16="http://schemas.microsoft.com/office/drawing/2014/main" id="{B27F09B6-54EB-4A6A-FE2A-A91759898B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flipH="1">
            <a:off x="8706580" y="3697121"/>
            <a:ext cx="558933" cy="601928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:a16="http://schemas.microsoft.com/office/drawing/2014/main" id="{579E5A3A-57D6-F242-2779-C68D219F7F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flipH="1">
            <a:off x="8706580" y="5398156"/>
            <a:ext cx="558933" cy="601928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id="{FE539E5A-3A8A-BB12-10E6-50CAC11619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979359" y="2409352"/>
            <a:ext cx="4517781" cy="318843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053456" y="5292244"/>
            <a:ext cx="195724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b="1" dirty="0">
                <a:solidFill>
                  <a:schemeClr val="bg1"/>
                </a:solidFill>
                <a:ea typeface="Open Sans Medium" pitchFamily="2" charset="0"/>
                <a:cs typeface="Open Sans Medium" pitchFamily="2" charset="0"/>
              </a:rPr>
              <a:t>Уверенность </a:t>
            </a:r>
            <a:r>
              <a:rPr lang="en-US" sz="1600" b="1" dirty="0">
                <a:solidFill>
                  <a:schemeClr val="bg1"/>
                </a:solidFill>
                <a:ea typeface="Open Sans Medium" pitchFamily="2" charset="0"/>
                <a:cs typeface="Open Sans Medium" pitchFamily="2" charset="0"/>
              </a:rPr>
              <a:t/>
            </a:r>
            <a:br>
              <a:rPr lang="en-US" sz="1600" b="1" dirty="0">
                <a:solidFill>
                  <a:schemeClr val="bg1"/>
                </a:solidFill>
                <a:ea typeface="Open Sans Medium" pitchFamily="2" charset="0"/>
                <a:cs typeface="Open Sans Medium" pitchFamily="2" charset="0"/>
              </a:rPr>
            </a:br>
            <a:r>
              <a:rPr lang="ru-RU" sz="1600" b="1" dirty="0">
                <a:solidFill>
                  <a:schemeClr val="bg1"/>
                </a:solidFill>
                <a:ea typeface="Open Sans Medium" pitchFamily="2" charset="0"/>
                <a:cs typeface="Open Sans Medium" pitchFamily="2" charset="0"/>
              </a:rPr>
              <a:t>в завтрашнем дне</a:t>
            </a:r>
          </a:p>
        </p:txBody>
      </p:sp>
    </p:spTree>
    <p:extLst>
      <p:ext uri="{BB962C8B-B14F-4D97-AF65-F5344CB8AC3E}">
        <p14:creationId xmlns:p14="http://schemas.microsoft.com/office/powerpoint/2010/main" val="1590926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5743C4B-AAFD-E2B6-F91F-E9455801D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63171" y="1151412"/>
            <a:ext cx="3665863" cy="5303404"/>
          </a:xfrm>
          <a:prstGeom prst="rect">
            <a:avLst/>
          </a:prstGeom>
        </p:spPr>
      </p:pic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9D5ADED1-1E50-1711-8E46-775E794CE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5</a:t>
            </a:fld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7F7A08E-966F-126B-4760-396477D93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030" y="-11714"/>
            <a:ext cx="9701938" cy="1533861"/>
          </a:xfrm>
        </p:spPr>
        <p:txBody>
          <a:bodyPr>
            <a:normAutofit/>
          </a:bodyPr>
          <a:lstStyle/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ПРЕИМУЩЕСТВА ПДС </a:t>
            </a:r>
          </a:p>
        </p:txBody>
      </p:sp>
      <p:sp>
        <p:nvSpPr>
          <p:cNvPr id="50" name="Объект 2">
            <a:extLst>
              <a:ext uri="{FF2B5EF4-FFF2-40B4-BE49-F238E27FC236}">
                <a16:creationId xmlns:a16="http://schemas.microsoft.com/office/drawing/2014/main" id="{73580F89-EB8C-A4A9-9BC5-0F1BB7C4C9DD}"/>
              </a:ext>
            </a:extLst>
          </p:cNvPr>
          <p:cNvSpPr txBox="1">
            <a:spLocks/>
          </p:cNvSpPr>
          <p:nvPr/>
        </p:nvSpPr>
        <p:spPr>
          <a:xfrm>
            <a:off x="1623230" y="1709289"/>
            <a:ext cx="2042860" cy="6760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Font typeface="Arial" panose="020B0604020202020204" pitchFamily="34" charset="0"/>
              <a:buNone/>
            </a:pPr>
            <a:r>
              <a:rPr lang="ru-RU" sz="1600" b="1" kern="100" dirty="0">
                <a:solidFill>
                  <a:srgbClr val="14102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Перевод пенсионных накоплений</a:t>
            </a:r>
          </a:p>
        </p:txBody>
      </p: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AF8652B8-AA26-DEDF-85B5-1D455A271A75}"/>
              </a:ext>
            </a:extLst>
          </p:cNvPr>
          <p:cNvGrpSpPr/>
          <p:nvPr/>
        </p:nvGrpSpPr>
        <p:grpSpPr>
          <a:xfrm>
            <a:off x="719823" y="1765794"/>
            <a:ext cx="799591" cy="799591"/>
            <a:chOff x="1239804" y="3012475"/>
            <a:chExt cx="799591" cy="799591"/>
          </a:xfrm>
        </p:grpSpPr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id="{30273731-965B-E664-D6AA-1CDB3EF4297B}"/>
                </a:ext>
              </a:extLst>
            </p:cNvPr>
            <p:cNvSpPr/>
            <p:nvPr/>
          </p:nvSpPr>
          <p:spPr>
            <a:xfrm>
              <a:off x="1239804" y="3012475"/>
              <a:ext cx="799591" cy="799591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4" name="Группа 63">
              <a:extLst>
                <a:ext uri="{FF2B5EF4-FFF2-40B4-BE49-F238E27FC236}">
                  <a16:creationId xmlns:a16="http://schemas.microsoft.com/office/drawing/2014/main" id="{040D2417-85B6-910E-7538-9C71ED6CF327}"/>
                </a:ext>
              </a:extLst>
            </p:cNvPr>
            <p:cNvGrpSpPr/>
            <p:nvPr/>
          </p:nvGrpSpPr>
          <p:grpSpPr>
            <a:xfrm>
              <a:off x="1395240" y="3178964"/>
              <a:ext cx="488718" cy="466612"/>
              <a:chOff x="7390435" y="3215893"/>
              <a:chExt cx="372073" cy="355244"/>
            </a:xfrm>
          </p:grpSpPr>
          <p:grpSp>
            <p:nvGrpSpPr>
              <p:cNvPr id="66" name="Google Shape;943;p33">
                <a:extLst>
                  <a:ext uri="{FF2B5EF4-FFF2-40B4-BE49-F238E27FC236}">
                    <a16:creationId xmlns:a16="http://schemas.microsoft.com/office/drawing/2014/main" id="{C40551D0-1F13-9F04-DFE5-6F6D7F4C43AD}"/>
                  </a:ext>
                </a:extLst>
              </p:cNvPr>
              <p:cNvGrpSpPr/>
              <p:nvPr/>
            </p:nvGrpSpPr>
            <p:grpSpPr>
              <a:xfrm>
                <a:off x="7390435" y="3215893"/>
                <a:ext cx="372073" cy="355244"/>
                <a:chOff x="7390435" y="3680868"/>
                <a:chExt cx="372073" cy="355244"/>
              </a:xfrm>
            </p:grpSpPr>
            <p:sp>
              <p:nvSpPr>
                <p:cNvPr id="68" name="Google Shape;944;p33">
                  <a:extLst>
                    <a:ext uri="{FF2B5EF4-FFF2-40B4-BE49-F238E27FC236}">
                      <a16:creationId xmlns:a16="http://schemas.microsoft.com/office/drawing/2014/main" id="{D5FB106F-9BCF-EEE8-6393-EA987F6EC670}"/>
                    </a:ext>
                  </a:extLst>
                </p:cNvPr>
                <p:cNvSpPr/>
                <p:nvPr/>
              </p:nvSpPr>
              <p:spPr>
                <a:xfrm>
                  <a:off x="7390435" y="3744950"/>
                  <a:ext cx="294178" cy="291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4" h="9169" extrusionOk="0">
                      <a:moveTo>
                        <a:pt x="4668" y="0"/>
                      </a:moveTo>
                      <a:cubicBezTo>
                        <a:pt x="3441" y="0"/>
                        <a:pt x="2287" y="477"/>
                        <a:pt x="1417" y="1334"/>
                      </a:cubicBezTo>
                      <a:cubicBezTo>
                        <a:pt x="1358" y="1393"/>
                        <a:pt x="1358" y="1501"/>
                        <a:pt x="1417" y="1572"/>
                      </a:cubicBezTo>
                      <a:cubicBezTo>
                        <a:pt x="1447" y="1602"/>
                        <a:pt x="1489" y="1617"/>
                        <a:pt x="1532" y="1617"/>
                      </a:cubicBezTo>
                      <a:cubicBezTo>
                        <a:pt x="1575" y="1617"/>
                        <a:pt x="1620" y="1602"/>
                        <a:pt x="1655" y="1572"/>
                      </a:cubicBezTo>
                      <a:cubicBezTo>
                        <a:pt x="2465" y="774"/>
                        <a:pt x="3537" y="322"/>
                        <a:pt x="4668" y="322"/>
                      </a:cubicBezTo>
                      <a:cubicBezTo>
                        <a:pt x="5799" y="322"/>
                        <a:pt x="6870" y="774"/>
                        <a:pt x="7668" y="1572"/>
                      </a:cubicBezTo>
                      <a:cubicBezTo>
                        <a:pt x="8478" y="2382"/>
                        <a:pt x="8918" y="3453"/>
                        <a:pt x="8918" y="4584"/>
                      </a:cubicBezTo>
                      <a:cubicBezTo>
                        <a:pt x="8918" y="5715"/>
                        <a:pt x="8478" y="6787"/>
                        <a:pt x="7668" y="7585"/>
                      </a:cubicBezTo>
                      <a:cubicBezTo>
                        <a:pt x="6841" y="8412"/>
                        <a:pt x="5751" y="8826"/>
                        <a:pt x="4662" y="8826"/>
                      </a:cubicBezTo>
                      <a:cubicBezTo>
                        <a:pt x="3572" y="8826"/>
                        <a:pt x="2483" y="8412"/>
                        <a:pt x="1655" y="7585"/>
                      </a:cubicBezTo>
                      <a:cubicBezTo>
                        <a:pt x="953" y="6882"/>
                        <a:pt x="524" y="5965"/>
                        <a:pt x="441" y="4977"/>
                      </a:cubicBezTo>
                      <a:cubicBezTo>
                        <a:pt x="346" y="4013"/>
                        <a:pt x="596" y="3037"/>
                        <a:pt x="1132" y="2227"/>
                      </a:cubicBezTo>
                      <a:cubicBezTo>
                        <a:pt x="1179" y="2155"/>
                        <a:pt x="1167" y="2048"/>
                        <a:pt x="1096" y="1989"/>
                      </a:cubicBezTo>
                      <a:cubicBezTo>
                        <a:pt x="1066" y="1972"/>
                        <a:pt x="1035" y="1964"/>
                        <a:pt x="1005" y="1964"/>
                      </a:cubicBezTo>
                      <a:cubicBezTo>
                        <a:pt x="950" y="1964"/>
                        <a:pt x="896" y="1990"/>
                        <a:pt x="858" y="2036"/>
                      </a:cubicBezTo>
                      <a:cubicBezTo>
                        <a:pt x="274" y="2894"/>
                        <a:pt x="1" y="3953"/>
                        <a:pt x="108" y="5013"/>
                      </a:cubicBezTo>
                      <a:cubicBezTo>
                        <a:pt x="215" y="6073"/>
                        <a:pt x="679" y="7085"/>
                        <a:pt x="1429" y="7823"/>
                      </a:cubicBezTo>
                      <a:cubicBezTo>
                        <a:pt x="2322" y="8716"/>
                        <a:pt x="3501" y="9168"/>
                        <a:pt x="4680" y="9168"/>
                      </a:cubicBezTo>
                      <a:cubicBezTo>
                        <a:pt x="5858" y="9168"/>
                        <a:pt x="7025" y="8716"/>
                        <a:pt x="7918" y="7823"/>
                      </a:cubicBezTo>
                      <a:cubicBezTo>
                        <a:pt x="8787" y="6966"/>
                        <a:pt x="9264" y="5799"/>
                        <a:pt x="9264" y="4584"/>
                      </a:cubicBezTo>
                      <a:cubicBezTo>
                        <a:pt x="9264" y="3358"/>
                        <a:pt x="8787" y="2203"/>
                        <a:pt x="7906" y="1334"/>
                      </a:cubicBezTo>
                      <a:cubicBezTo>
                        <a:pt x="7049" y="477"/>
                        <a:pt x="5882" y="0"/>
                        <a:pt x="466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945;p33">
                  <a:extLst>
                    <a:ext uri="{FF2B5EF4-FFF2-40B4-BE49-F238E27FC236}">
                      <a16:creationId xmlns:a16="http://schemas.microsoft.com/office/drawing/2014/main" id="{53A0245D-9EAB-ACC5-4AC7-7D9BF4D20ED2}"/>
                    </a:ext>
                  </a:extLst>
                </p:cNvPr>
                <p:cNvSpPr/>
                <p:nvPr/>
              </p:nvSpPr>
              <p:spPr>
                <a:xfrm>
                  <a:off x="7408948" y="3772259"/>
                  <a:ext cx="259407" cy="236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9" h="7440" extrusionOk="0">
                      <a:moveTo>
                        <a:pt x="4085" y="319"/>
                      </a:moveTo>
                      <a:cubicBezTo>
                        <a:pt x="4942" y="319"/>
                        <a:pt x="5823" y="653"/>
                        <a:pt x="6478" y="1319"/>
                      </a:cubicBezTo>
                      <a:cubicBezTo>
                        <a:pt x="7800" y="2653"/>
                        <a:pt x="7800" y="4796"/>
                        <a:pt x="6478" y="6117"/>
                      </a:cubicBezTo>
                      <a:cubicBezTo>
                        <a:pt x="5817" y="6778"/>
                        <a:pt x="4951" y="7109"/>
                        <a:pt x="4083" y="7109"/>
                      </a:cubicBezTo>
                      <a:cubicBezTo>
                        <a:pt x="3216" y="7109"/>
                        <a:pt x="2346" y="6778"/>
                        <a:pt x="1680" y="6117"/>
                      </a:cubicBezTo>
                      <a:cubicBezTo>
                        <a:pt x="358" y="4796"/>
                        <a:pt x="358" y="2653"/>
                        <a:pt x="1680" y="1319"/>
                      </a:cubicBezTo>
                      <a:cubicBezTo>
                        <a:pt x="2335" y="664"/>
                        <a:pt x="3216" y="319"/>
                        <a:pt x="4085" y="319"/>
                      </a:cubicBezTo>
                      <a:close/>
                      <a:moveTo>
                        <a:pt x="4088" y="1"/>
                      </a:moveTo>
                      <a:cubicBezTo>
                        <a:pt x="3132" y="1"/>
                        <a:pt x="2174" y="361"/>
                        <a:pt x="1442" y="1081"/>
                      </a:cubicBezTo>
                      <a:cubicBezTo>
                        <a:pt x="1" y="2534"/>
                        <a:pt x="1" y="4891"/>
                        <a:pt x="1442" y="6356"/>
                      </a:cubicBezTo>
                      <a:cubicBezTo>
                        <a:pt x="2180" y="7082"/>
                        <a:pt x="3120" y="7439"/>
                        <a:pt x="4085" y="7439"/>
                      </a:cubicBezTo>
                      <a:cubicBezTo>
                        <a:pt x="5037" y="7439"/>
                        <a:pt x="5978" y="7082"/>
                        <a:pt x="6716" y="6356"/>
                      </a:cubicBezTo>
                      <a:cubicBezTo>
                        <a:pt x="8169" y="4891"/>
                        <a:pt x="8169" y="2546"/>
                        <a:pt x="6716" y="1081"/>
                      </a:cubicBezTo>
                      <a:cubicBezTo>
                        <a:pt x="5996" y="361"/>
                        <a:pt x="5043" y="1"/>
                        <a:pt x="408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946;p33">
                  <a:extLst>
                    <a:ext uri="{FF2B5EF4-FFF2-40B4-BE49-F238E27FC236}">
                      <a16:creationId xmlns:a16="http://schemas.microsoft.com/office/drawing/2014/main" id="{09A85CD6-26C8-75AF-C67F-28EF37674535}"/>
                    </a:ext>
                  </a:extLst>
                </p:cNvPr>
                <p:cNvSpPr/>
                <p:nvPr/>
              </p:nvSpPr>
              <p:spPr>
                <a:xfrm>
                  <a:off x="7487986" y="3680868"/>
                  <a:ext cx="274522" cy="259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5" h="8174" extrusionOk="0">
                      <a:moveTo>
                        <a:pt x="3614" y="0"/>
                      </a:moveTo>
                      <a:cubicBezTo>
                        <a:pt x="2438" y="0"/>
                        <a:pt x="1262" y="447"/>
                        <a:pt x="369" y="1340"/>
                      </a:cubicBezTo>
                      <a:cubicBezTo>
                        <a:pt x="262" y="1447"/>
                        <a:pt x="167" y="1566"/>
                        <a:pt x="60" y="1685"/>
                      </a:cubicBezTo>
                      <a:cubicBezTo>
                        <a:pt x="0" y="1756"/>
                        <a:pt x="12" y="1864"/>
                        <a:pt x="84" y="1923"/>
                      </a:cubicBezTo>
                      <a:cubicBezTo>
                        <a:pt x="118" y="1948"/>
                        <a:pt x="155" y="1960"/>
                        <a:pt x="191" y="1960"/>
                      </a:cubicBezTo>
                      <a:cubicBezTo>
                        <a:pt x="240" y="1960"/>
                        <a:pt x="287" y="1936"/>
                        <a:pt x="322" y="1887"/>
                      </a:cubicBezTo>
                      <a:cubicBezTo>
                        <a:pt x="417" y="1792"/>
                        <a:pt x="500" y="1685"/>
                        <a:pt x="608" y="1578"/>
                      </a:cubicBezTo>
                      <a:cubicBezTo>
                        <a:pt x="1435" y="750"/>
                        <a:pt x="2524" y="337"/>
                        <a:pt x="3614" y="337"/>
                      </a:cubicBezTo>
                      <a:cubicBezTo>
                        <a:pt x="4703" y="337"/>
                        <a:pt x="5793" y="750"/>
                        <a:pt x="6620" y="1578"/>
                      </a:cubicBezTo>
                      <a:cubicBezTo>
                        <a:pt x="8275" y="3233"/>
                        <a:pt x="8275" y="5936"/>
                        <a:pt x="6620" y="7591"/>
                      </a:cubicBezTo>
                      <a:cubicBezTo>
                        <a:pt x="6513" y="7698"/>
                        <a:pt x="6418" y="7781"/>
                        <a:pt x="6311" y="7876"/>
                      </a:cubicBezTo>
                      <a:cubicBezTo>
                        <a:pt x="6239" y="7936"/>
                        <a:pt x="6215" y="8043"/>
                        <a:pt x="6275" y="8114"/>
                      </a:cubicBezTo>
                      <a:cubicBezTo>
                        <a:pt x="6311" y="8162"/>
                        <a:pt x="6358" y="8174"/>
                        <a:pt x="6418" y="8174"/>
                      </a:cubicBezTo>
                      <a:cubicBezTo>
                        <a:pt x="6454" y="8174"/>
                        <a:pt x="6489" y="8162"/>
                        <a:pt x="6513" y="8126"/>
                      </a:cubicBezTo>
                      <a:cubicBezTo>
                        <a:pt x="6632" y="8043"/>
                        <a:pt x="6751" y="7936"/>
                        <a:pt x="6858" y="7817"/>
                      </a:cubicBezTo>
                      <a:cubicBezTo>
                        <a:pt x="8644" y="6031"/>
                        <a:pt x="8644" y="3126"/>
                        <a:pt x="6858" y="1340"/>
                      </a:cubicBezTo>
                      <a:cubicBezTo>
                        <a:pt x="5965" y="447"/>
                        <a:pt x="4790" y="0"/>
                        <a:pt x="361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947;p33">
                  <a:extLst>
                    <a:ext uri="{FF2B5EF4-FFF2-40B4-BE49-F238E27FC236}">
                      <a16:creationId xmlns:a16="http://schemas.microsoft.com/office/drawing/2014/main" id="{B7679A22-FC8C-23B3-683F-1BAC07BA5FD3}"/>
                    </a:ext>
                  </a:extLst>
                </p:cNvPr>
                <p:cNvSpPr/>
                <p:nvPr/>
              </p:nvSpPr>
              <p:spPr>
                <a:xfrm>
                  <a:off x="7691758" y="3789502"/>
                  <a:ext cx="34073" cy="102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" h="3241" extrusionOk="0">
                      <a:moveTo>
                        <a:pt x="589" y="1"/>
                      </a:moveTo>
                      <a:cubicBezTo>
                        <a:pt x="580" y="1"/>
                        <a:pt x="570" y="1"/>
                        <a:pt x="560" y="2"/>
                      </a:cubicBezTo>
                      <a:cubicBezTo>
                        <a:pt x="477" y="38"/>
                        <a:pt x="429" y="121"/>
                        <a:pt x="441" y="217"/>
                      </a:cubicBezTo>
                      <a:cubicBezTo>
                        <a:pt x="715" y="1157"/>
                        <a:pt x="560" y="2145"/>
                        <a:pt x="37" y="2967"/>
                      </a:cubicBezTo>
                      <a:cubicBezTo>
                        <a:pt x="1" y="3038"/>
                        <a:pt x="13" y="3146"/>
                        <a:pt x="84" y="3205"/>
                      </a:cubicBezTo>
                      <a:cubicBezTo>
                        <a:pt x="120" y="3217"/>
                        <a:pt x="144" y="3241"/>
                        <a:pt x="167" y="3241"/>
                      </a:cubicBezTo>
                      <a:cubicBezTo>
                        <a:pt x="239" y="3241"/>
                        <a:pt x="275" y="3205"/>
                        <a:pt x="310" y="3158"/>
                      </a:cubicBezTo>
                      <a:cubicBezTo>
                        <a:pt x="906" y="2265"/>
                        <a:pt x="1072" y="1169"/>
                        <a:pt x="775" y="121"/>
                      </a:cubicBezTo>
                      <a:cubicBezTo>
                        <a:pt x="743" y="47"/>
                        <a:pt x="672" y="1"/>
                        <a:pt x="58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948;p33">
                  <a:extLst>
                    <a:ext uri="{FF2B5EF4-FFF2-40B4-BE49-F238E27FC236}">
                      <a16:creationId xmlns:a16="http://schemas.microsoft.com/office/drawing/2014/main" id="{D1952D32-BF1F-43E1-D492-3E36A0FE5B2E}"/>
                    </a:ext>
                  </a:extLst>
                </p:cNvPr>
                <p:cNvSpPr/>
                <p:nvPr/>
              </p:nvSpPr>
              <p:spPr>
                <a:xfrm>
                  <a:off x="7536000" y="3708082"/>
                  <a:ext cx="173192" cy="72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4" h="2269" extrusionOk="0">
                      <a:moveTo>
                        <a:pt x="2121" y="0"/>
                      </a:moveTo>
                      <a:cubicBezTo>
                        <a:pt x="1410" y="0"/>
                        <a:pt x="707" y="204"/>
                        <a:pt x="108" y="590"/>
                      </a:cubicBezTo>
                      <a:cubicBezTo>
                        <a:pt x="36" y="638"/>
                        <a:pt x="0" y="733"/>
                        <a:pt x="60" y="828"/>
                      </a:cubicBezTo>
                      <a:cubicBezTo>
                        <a:pt x="91" y="874"/>
                        <a:pt x="147" y="906"/>
                        <a:pt x="205" y="906"/>
                      </a:cubicBezTo>
                      <a:cubicBezTo>
                        <a:pt x="237" y="906"/>
                        <a:pt x="269" y="897"/>
                        <a:pt x="298" y="876"/>
                      </a:cubicBezTo>
                      <a:cubicBezTo>
                        <a:pt x="841" y="534"/>
                        <a:pt x="1478" y="344"/>
                        <a:pt x="2123" y="344"/>
                      </a:cubicBezTo>
                      <a:cubicBezTo>
                        <a:pt x="2241" y="344"/>
                        <a:pt x="2359" y="351"/>
                        <a:pt x="2477" y="364"/>
                      </a:cubicBezTo>
                      <a:cubicBezTo>
                        <a:pt x="3251" y="435"/>
                        <a:pt x="3977" y="792"/>
                        <a:pt x="4513" y="1328"/>
                      </a:cubicBezTo>
                      <a:cubicBezTo>
                        <a:pt x="4763" y="1590"/>
                        <a:pt x="4977" y="1864"/>
                        <a:pt x="5120" y="2185"/>
                      </a:cubicBezTo>
                      <a:cubicBezTo>
                        <a:pt x="5156" y="2245"/>
                        <a:pt x="5215" y="2269"/>
                        <a:pt x="5275" y="2269"/>
                      </a:cubicBezTo>
                      <a:cubicBezTo>
                        <a:pt x="5299" y="2269"/>
                        <a:pt x="5323" y="2269"/>
                        <a:pt x="5346" y="2257"/>
                      </a:cubicBezTo>
                      <a:cubicBezTo>
                        <a:pt x="5418" y="2197"/>
                        <a:pt x="5453" y="2102"/>
                        <a:pt x="5406" y="2019"/>
                      </a:cubicBezTo>
                      <a:cubicBezTo>
                        <a:pt x="5227" y="1673"/>
                        <a:pt x="5001" y="1364"/>
                        <a:pt x="4739" y="1102"/>
                      </a:cubicBezTo>
                      <a:cubicBezTo>
                        <a:pt x="4144" y="507"/>
                        <a:pt x="3334" y="114"/>
                        <a:pt x="2489" y="18"/>
                      </a:cubicBezTo>
                      <a:cubicBezTo>
                        <a:pt x="2366" y="6"/>
                        <a:pt x="2243" y="0"/>
                        <a:pt x="212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pic>
            <p:nvPicPr>
              <p:cNvPr id="67" name="Рисунок 66">
                <a:extLst>
                  <a:ext uri="{FF2B5EF4-FFF2-40B4-BE49-F238E27FC236}">
                    <a16:creationId xmlns:a16="http://schemas.microsoft.com/office/drawing/2014/main" id="{5421A61D-B44A-E754-AA4D-0A56D94B7A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7499914" y="3369295"/>
                <a:ext cx="85748" cy="116929"/>
              </a:xfrm>
              <a:prstGeom prst="rect">
                <a:avLst/>
              </a:prstGeom>
            </p:spPr>
          </p:pic>
        </p:grp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5B37B472-B90F-8D8D-1E7B-40085622BABB}"/>
              </a:ext>
            </a:extLst>
          </p:cNvPr>
          <p:cNvGrpSpPr/>
          <p:nvPr/>
        </p:nvGrpSpPr>
        <p:grpSpPr>
          <a:xfrm>
            <a:off x="1600583" y="3586591"/>
            <a:ext cx="2602288" cy="1097137"/>
            <a:chOff x="3056210" y="4057570"/>
            <a:chExt cx="2602288" cy="1097137"/>
          </a:xfrm>
        </p:grpSpPr>
        <p:sp>
          <p:nvSpPr>
            <p:cNvPr id="11" name="Объект 2">
              <a:extLst>
                <a:ext uri="{FF2B5EF4-FFF2-40B4-BE49-F238E27FC236}">
                  <a16:creationId xmlns:a16="http://schemas.microsoft.com/office/drawing/2014/main" id="{5FC7D805-A59A-9002-F213-3991F02F7BB8}"/>
                </a:ext>
              </a:extLst>
            </p:cNvPr>
            <p:cNvSpPr txBox="1">
              <a:spLocks/>
            </p:cNvSpPr>
            <p:nvPr/>
          </p:nvSpPr>
          <p:spPr>
            <a:xfrm>
              <a:off x="3056210" y="4639257"/>
              <a:ext cx="2080189" cy="51545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ru-RU" sz="1400" kern="100" dirty="0">
                  <a:ea typeface="Times New Roman" panose="02020603050405020304" pitchFamily="18" charset="0"/>
                  <a:cs typeface="Arial" panose="020B0604020202020204" pitchFamily="34" charset="0"/>
                </a:rPr>
                <a:t>ежегодно до 36 000 </a:t>
              </a:r>
              <a:r>
                <a:rPr lang="ru-RU" sz="1400" kern="100" dirty="0"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₽ </a:t>
              </a:r>
              <a:br>
                <a:rPr lang="ru-RU" sz="1400" kern="100" dirty="0"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</a:br>
              <a:r>
                <a:rPr lang="ru-RU" sz="1400" kern="100" dirty="0">
                  <a:ea typeface="Times New Roman" panose="02020603050405020304" pitchFamily="18" charset="0"/>
                  <a:cs typeface="Arial" panose="020B0604020202020204" pitchFamily="34" charset="0"/>
                </a:rPr>
                <a:t>в течение 10 лет </a:t>
              </a:r>
            </a:p>
          </p:txBody>
        </p:sp>
        <p:sp>
          <p:nvSpPr>
            <p:cNvPr id="12" name="Объект 2">
              <a:extLst>
                <a:ext uri="{FF2B5EF4-FFF2-40B4-BE49-F238E27FC236}">
                  <a16:creationId xmlns:a16="http://schemas.microsoft.com/office/drawing/2014/main" id="{AF891AF3-8A9F-5E36-C0CA-7774AB1D62EE}"/>
                </a:ext>
              </a:extLst>
            </p:cNvPr>
            <p:cNvSpPr txBox="1">
              <a:spLocks/>
            </p:cNvSpPr>
            <p:nvPr/>
          </p:nvSpPr>
          <p:spPr>
            <a:xfrm>
              <a:off x="3091534" y="4057570"/>
              <a:ext cx="2566964" cy="59751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800"/>
                </a:lnSpc>
                <a:buFont typeface="Arial" panose="020B0604020202020204" pitchFamily="34" charset="0"/>
                <a:buNone/>
              </a:pPr>
              <a:r>
                <a:rPr lang="ru-RU" sz="1600" b="1" kern="100" dirty="0">
                  <a:solidFill>
                    <a:srgbClr val="14102E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Софинансирование </a:t>
              </a:r>
              <a:br>
                <a:rPr lang="ru-RU" sz="1600" b="1" kern="100" dirty="0">
                  <a:solidFill>
                    <a:srgbClr val="14102E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</a:br>
              <a:r>
                <a:rPr lang="ru-RU" sz="1600" b="1" kern="100" dirty="0">
                  <a:solidFill>
                    <a:srgbClr val="14102E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государства</a:t>
              </a:r>
            </a:p>
          </p:txBody>
        </p:sp>
      </p:grpSp>
      <p:sp>
        <p:nvSpPr>
          <p:cNvPr id="73" name="Овал 72">
            <a:extLst>
              <a:ext uri="{FF2B5EF4-FFF2-40B4-BE49-F238E27FC236}">
                <a16:creationId xmlns:a16="http://schemas.microsoft.com/office/drawing/2014/main" id="{40476CE1-4A44-C600-FE02-5ED6D4A99308}"/>
              </a:ext>
            </a:extLst>
          </p:cNvPr>
          <p:cNvSpPr/>
          <p:nvPr/>
        </p:nvSpPr>
        <p:spPr>
          <a:xfrm>
            <a:off x="726964" y="3559411"/>
            <a:ext cx="799591" cy="799591"/>
          </a:xfrm>
          <a:prstGeom prst="ellipse">
            <a:avLst/>
          </a:prstGeom>
          <a:solidFill>
            <a:srgbClr val="3A76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88" name="Google Shape;4528;p39">
            <a:extLst>
              <a:ext uri="{FF2B5EF4-FFF2-40B4-BE49-F238E27FC236}">
                <a16:creationId xmlns:a16="http://schemas.microsoft.com/office/drawing/2014/main" id="{FE11D4F9-9CF0-7F3D-CCF1-8B40A680C312}"/>
              </a:ext>
            </a:extLst>
          </p:cNvPr>
          <p:cNvGrpSpPr/>
          <p:nvPr/>
        </p:nvGrpSpPr>
        <p:grpSpPr>
          <a:xfrm>
            <a:off x="882400" y="3738438"/>
            <a:ext cx="488718" cy="437295"/>
            <a:chOff x="4670239" y="1541599"/>
            <a:chExt cx="359679" cy="321833"/>
          </a:xfrm>
        </p:grpSpPr>
        <p:sp>
          <p:nvSpPr>
            <p:cNvPr id="90" name="Google Shape;4530;p39">
              <a:extLst>
                <a:ext uri="{FF2B5EF4-FFF2-40B4-BE49-F238E27FC236}">
                  <a16:creationId xmlns:a16="http://schemas.microsoft.com/office/drawing/2014/main" id="{4DCA8F71-5571-7921-0886-1763DF4EC34C}"/>
                </a:ext>
              </a:extLst>
            </p:cNvPr>
            <p:cNvSpPr/>
            <p:nvPr/>
          </p:nvSpPr>
          <p:spPr>
            <a:xfrm>
              <a:off x="4875256" y="1557896"/>
              <a:ext cx="82281" cy="82663"/>
            </a:xfrm>
            <a:custGeom>
              <a:avLst/>
              <a:gdLst/>
              <a:ahLst/>
              <a:cxnLst/>
              <a:rect l="l" t="t" r="r" b="b"/>
              <a:pathLst>
                <a:path w="2585" h="2597" extrusionOk="0">
                  <a:moveTo>
                    <a:pt x="1287" y="310"/>
                  </a:moveTo>
                  <a:cubicBezTo>
                    <a:pt x="1823" y="310"/>
                    <a:pt x="2275" y="751"/>
                    <a:pt x="2275" y="1299"/>
                  </a:cubicBezTo>
                  <a:cubicBezTo>
                    <a:pt x="2263" y="1834"/>
                    <a:pt x="1823" y="2275"/>
                    <a:pt x="1287" y="2275"/>
                  </a:cubicBezTo>
                  <a:cubicBezTo>
                    <a:pt x="751" y="2275"/>
                    <a:pt x="310" y="1846"/>
                    <a:pt x="310" y="1299"/>
                  </a:cubicBezTo>
                  <a:cubicBezTo>
                    <a:pt x="310" y="763"/>
                    <a:pt x="739" y="310"/>
                    <a:pt x="1287" y="310"/>
                  </a:cubicBezTo>
                  <a:close/>
                  <a:moveTo>
                    <a:pt x="1287" y="1"/>
                  </a:moveTo>
                  <a:cubicBezTo>
                    <a:pt x="572" y="1"/>
                    <a:pt x="1" y="584"/>
                    <a:pt x="1" y="1299"/>
                  </a:cubicBezTo>
                  <a:cubicBezTo>
                    <a:pt x="1" y="2013"/>
                    <a:pt x="572" y="2596"/>
                    <a:pt x="1287" y="2596"/>
                  </a:cubicBezTo>
                  <a:cubicBezTo>
                    <a:pt x="2001" y="2596"/>
                    <a:pt x="2585" y="2013"/>
                    <a:pt x="2585" y="1299"/>
                  </a:cubicBezTo>
                  <a:cubicBezTo>
                    <a:pt x="2585" y="584"/>
                    <a:pt x="2001" y="1"/>
                    <a:pt x="1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1" name="Google Shape;4531;p39">
              <a:extLst>
                <a:ext uri="{FF2B5EF4-FFF2-40B4-BE49-F238E27FC236}">
                  <a16:creationId xmlns:a16="http://schemas.microsoft.com/office/drawing/2014/main" id="{C9403C70-7EA2-2F94-F905-CE7D4455CB82}"/>
                </a:ext>
              </a:extLst>
            </p:cNvPr>
            <p:cNvSpPr/>
            <p:nvPr/>
          </p:nvSpPr>
          <p:spPr>
            <a:xfrm>
              <a:off x="4775215" y="1541599"/>
              <a:ext cx="199001" cy="147850"/>
            </a:xfrm>
            <a:custGeom>
              <a:avLst/>
              <a:gdLst/>
              <a:ahLst/>
              <a:cxnLst/>
              <a:rect l="l" t="t" r="r" b="b"/>
              <a:pathLst>
                <a:path w="6252" h="4645" extrusionOk="0">
                  <a:moveTo>
                    <a:pt x="1834" y="1811"/>
                  </a:moveTo>
                  <a:cubicBezTo>
                    <a:pt x="2168" y="1811"/>
                    <a:pt x="2465" y="1989"/>
                    <a:pt x="2644" y="2239"/>
                  </a:cubicBezTo>
                  <a:cubicBezTo>
                    <a:pt x="2680" y="2394"/>
                    <a:pt x="2739" y="2525"/>
                    <a:pt x="2799" y="2656"/>
                  </a:cubicBezTo>
                  <a:cubicBezTo>
                    <a:pt x="2799" y="2704"/>
                    <a:pt x="2811" y="2751"/>
                    <a:pt x="2811" y="2787"/>
                  </a:cubicBezTo>
                  <a:cubicBezTo>
                    <a:pt x="2811" y="3335"/>
                    <a:pt x="2382" y="3775"/>
                    <a:pt x="1834" y="3775"/>
                  </a:cubicBezTo>
                  <a:cubicBezTo>
                    <a:pt x="1298" y="3775"/>
                    <a:pt x="846" y="3347"/>
                    <a:pt x="846" y="2787"/>
                  </a:cubicBezTo>
                  <a:cubicBezTo>
                    <a:pt x="846" y="2251"/>
                    <a:pt x="1275" y="1811"/>
                    <a:pt x="1834" y="1811"/>
                  </a:cubicBezTo>
                  <a:close/>
                  <a:moveTo>
                    <a:pt x="1834" y="1263"/>
                  </a:moveTo>
                  <a:cubicBezTo>
                    <a:pt x="2108" y="1263"/>
                    <a:pt x="2382" y="1334"/>
                    <a:pt x="2620" y="1489"/>
                  </a:cubicBezTo>
                  <a:cubicBezTo>
                    <a:pt x="2608" y="1561"/>
                    <a:pt x="2608" y="1644"/>
                    <a:pt x="2584" y="1727"/>
                  </a:cubicBezTo>
                  <a:cubicBezTo>
                    <a:pt x="2382" y="1572"/>
                    <a:pt x="2108" y="1465"/>
                    <a:pt x="1822" y="1465"/>
                  </a:cubicBezTo>
                  <a:cubicBezTo>
                    <a:pt x="1120" y="1465"/>
                    <a:pt x="536" y="2049"/>
                    <a:pt x="536" y="2763"/>
                  </a:cubicBezTo>
                  <a:cubicBezTo>
                    <a:pt x="536" y="3477"/>
                    <a:pt x="1108" y="4061"/>
                    <a:pt x="1822" y="4061"/>
                  </a:cubicBezTo>
                  <a:cubicBezTo>
                    <a:pt x="2453" y="4061"/>
                    <a:pt x="2953" y="3632"/>
                    <a:pt x="3096" y="3049"/>
                  </a:cubicBezTo>
                  <a:cubicBezTo>
                    <a:pt x="3156" y="3108"/>
                    <a:pt x="3215" y="3156"/>
                    <a:pt x="3275" y="3216"/>
                  </a:cubicBezTo>
                  <a:cubicBezTo>
                    <a:pt x="3084" y="3870"/>
                    <a:pt x="2501" y="4299"/>
                    <a:pt x="1834" y="4299"/>
                  </a:cubicBezTo>
                  <a:cubicBezTo>
                    <a:pt x="1001" y="4299"/>
                    <a:pt x="310" y="3608"/>
                    <a:pt x="310" y="2775"/>
                  </a:cubicBezTo>
                  <a:cubicBezTo>
                    <a:pt x="310" y="1942"/>
                    <a:pt x="1001" y="1263"/>
                    <a:pt x="1834" y="1263"/>
                  </a:cubicBezTo>
                  <a:close/>
                  <a:moveTo>
                    <a:pt x="4430" y="1"/>
                  </a:moveTo>
                  <a:cubicBezTo>
                    <a:pt x="3644" y="1"/>
                    <a:pt x="2977" y="501"/>
                    <a:pt x="2703" y="1203"/>
                  </a:cubicBezTo>
                  <a:cubicBezTo>
                    <a:pt x="2441" y="1049"/>
                    <a:pt x="2144" y="977"/>
                    <a:pt x="1834" y="977"/>
                  </a:cubicBezTo>
                  <a:cubicBezTo>
                    <a:pt x="822" y="977"/>
                    <a:pt x="1" y="1799"/>
                    <a:pt x="1" y="2811"/>
                  </a:cubicBezTo>
                  <a:cubicBezTo>
                    <a:pt x="1" y="3823"/>
                    <a:pt x="822" y="4644"/>
                    <a:pt x="1834" y="4644"/>
                  </a:cubicBezTo>
                  <a:cubicBezTo>
                    <a:pt x="2608" y="4644"/>
                    <a:pt x="3287" y="4168"/>
                    <a:pt x="3561" y="3430"/>
                  </a:cubicBezTo>
                  <a:cubicBezTo>
                    <a:pt x="3811" y="3573"/>
                    <a:pt x="4108" y="3656"/>
                    <a:pt x="4430" y="3656"/>
                  </a:cubicBezTo>
                  <a:cubicBezTo>
                    <a:pt x="4846" y="3656"/>
                    <a:pt x="5251" y="3513"/>
                    <a:pt x="5585" y="3251"/>
                  </a:cubicBezTo>
                  <a:cubicBezTo>
                    <a:pt x="5894" y="3001"/>
                    <a:pt x="6132" y="2632"/>
                    <a:pt x="6216" y="2239"/>
                  </a:cubicBezTo>
                  <a:cubicBezTo>
                    <a:pt x="6228" y="2144"/>
                    <a:pt x="6192" y="2049"/>
                    <a:pt x="6097" y="2037"/>
                  </a:cubicBezTo>
                  <a:cubicBezTo>
                    <a:pt x="6086" y="2035"/>
                    <a:pt x="6076" y="2035"/>
                    <a:pt x="6065" y="2035"/>
                  </a:cubicBezTo>
                  <a:cubicBezTo>
                    <a:pt x="5991" y="2035"/>
                    <a:pt x="5917" y="2072"/>
                    <a:pt x="5906" y="2156"/>
                  </a:cubicBezTo>
                  <a:cubicBezTo>
                    <a:pt x="5739" y="2835"/>
                    <a:pt x="5144" y="3335"/>
                    <a:pt x="4430" y="3335"/>
                  </a:cubicBezTo>
                  <a:cubicBezTo>
                    <a:pt x="3882" y="3335"/>
                    <a:pt x="3394" y="3037"/>
                    <a:pt x="3120" y="2561"/>
                  </a:cubicBezTo>
                  <a:cubicBezTo>
                    <a:pt x="3096" y="2406"/>
                    <a:pt x="3037" y="2263"/>
                    <a:pt x="2965" y="2120"/>
                  </a:cubicBezTo>
                  <a:cubicBezTo>
                    <a:pt x="2763" y="1191"/>
                    <a:pt x="3477" y="310"/>
                    <a:pt x="4430" y="310"/>
                  </a:cubicBezTo>
                  <a:cubicBezTo>
                    <a:pt x="5144" y="310"/>
                    <a:pt x="5739" y="787"/>
                    <a:pt x="5906" y="1489"/>
                  </a:cubicBezTo>
                  <a:cubicBezTo>
                    <a:pt x="5916" y="1560"/>
                    <a:pt x="5986" y="1613"/>
                    <a:pt x="6058" y="1613"/>
                  </a:cubicBezTo>
                  <a:cubicBezTo>
                    <a:pt x="6071" y="1613"/>
                    <a:pt x="6084" y="1612"/>
                    <a:pt x="6097" y="1608"/>
                  </a:cubicBezTo>
                  <a:cubicBezTo>
                    <a:pt x="6192" y="1584"/>
                    <a:pt x="6251" y="1501"/>
                    <a:pt x="6216" y="1406"/>
                  </a:cubicBezTo>
                  <a:cubicBezTo>
                    <a:pt x="6132" y="1013"/>
                    <a:pt x="5906" y="656"/>
                    <a:pt x="5585" y="394"/>
                  </a:cubicBezTo>
                  <a:cubicBezTo>
                    <a:pt x="5251" y="132"/>
                    <a:pt x="4846" y="1"/>
                    <a:pt x="4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3" name="Google Shape;4533;p39">
              <a:extLst>
                <a:ext uri="{FF2B5EF4-FFF2-40B4-BE49-F238E27FC236}">
                  <a16:creationId xmlns:a16="http://schemas.microsoft.com/office/drawing/2014/main" id="{FF1F507F-B132-2E28-F263-9AA937819B05}"/>
                </a:ext>
              </a:extLst>
            </p:cNvPr>
            <p:cNvSpPr/>
            <p:nvPr/>
          </p:nvSpPr>
          <p:spPr>
            <a:xfrm>
              <a:off x="4670239" y="1657269"/>
              <a:ext cx="359679" cy="206163"/>
            </a:xfrm>
            <a:custGeom>
              <a:avLst/>
              <a:gdLst/>
              <a:ahLst/>
              <a:cxnLst/>
              <a:rect l="l" t="t" r="r" b="b"/>
              <a:pathLst>
                <a:path w="11300" h="6477" extrusionOk="0">
                  <a:moveTo>
                    <a:pt x="3590" y="1935"/>
                  </a:moveTo>
                  <a:cubicBezTo>
                    <a:pt x="3607" y="1935"/>
                    <a:pt x="3623" y="1948"/>
                    <a:pt x="3632" y="1975"/>
                  </a:cubicBezTo>
                  <a:cubicBezTo>
                    <a:pt x="3715" y="2129"/>
                    <a:pt x="4727" y="4832"/>
                    <a:pt x="4751" y="4939"/>
                  </a:cubicBezTo>
                  <a:cubicBezTo>
                    <a:pt x="4775" y="4951"/>
                    <a:pt x="4751" y="4975"/>
                    <a:pt x="4727" y="4987"/>
                  </a:cubicBezTo>
                  <a:lnTo>
                    <a:pt x="4013" y="5261"/>
                  </a:lnTo>
                  <a:cubicBezTo>
                    <a:pt x="3965" y="5130"/>
                    <a:pt x="2941" y="2403"/>
                    <a:pt x="2870" y="2213"/>
                  </a:cubicBezTo>
                  <a:lnTo>
                    <a:pt x="3572" y="1939"/>
                  </a:lnTo>
                  <a:cubicBezTo>
                    <a:pt x="3578" y="1936"/>
                    <a:pt x="3584" y="1935"/>
                    <a:pt x="3590" y="1935"/>
                  </a:cubicBezTo>
                  <a:close/>
                  <a:moveTo>
                    <a:pt x="2584" y="2308"/>
                  </a:moveTo>
                  <a:lnTo>
                    <a:pt x="3727" y="5368"/>
                  </a:lnTo>
                  <a:cubicBezTo>
                    <a:pt x="3180" y="5570"/>
                    <a:pt x="1810" y="6082"/>
                    <a:pt x="1584" y="6166"/>
                  </a:cubicBezTo>
                  <a:cubicBezTo>
                    <a:pt x="1577" y="6172"/>
                    <a:pt x="1569" y="6175"/>
                    <a:pt x="1560" y="6175"/>
                  </a:cubicBezTo>
                  <a:cubicBezTo>
                    <a:pt x="1537" y="6175"/>
                    <a:pt x="1509" y="6156"/>
                    <a:pt x="1501" y="6130"/>
                  </a:cubicBezTo>
                  <a:lnTo>
                    <a:pt x="394" y="3201"/>
                  </a:lnTo>
                  <a:cubicBezTo>
                    <a:pt x="382" y="3177"/>
                    <a:pt x="394" y="3130"/>
                    <a:pt x="441" y="3118"/>
                  </a:cubicBezTo>
                  <a:cubicBezTo>
                    <a:pt x="1144" y="2844"/>
                    <a:pt x="2096" y="2487"/>
                    <a:pt x="2584" y="2308"/>
                  </a:cubicBezTo>
                  <a:close/>
                  <a:moveTo>
                    <a:pt x="10358" y="1"/>
                  </a:moveTo>
                  <a:cubicBezTo>
                    <a:pt x="10108" y="1"/>
                    <a:pt x="9869" y="131"/>
                    <a:pt x="9692" y="308"/>
                  </a:cubicBezTo>
                  <a:lnTo>
                    <a:pt x="7966" y="1737"/>
                  </a:lnTo>
                  <a:cubicBezTo>
                    <a:pt x="7883" y="1522"/>
                    <a:pt x="7668" y="1308"/>
                    <a:pt x="7263" y="1308"/>
                  </a:cubicBezTo>
                  <a:cubicBezTo>
                    <a:pt x="6756" y="1308"/>
                    <a:pt x="6387" y="1304"/>
                    <a:pt x="6108" y="1304"/>
                  </a:cubicBezTo>
                  <a:cubicBezTo>
                    <a:pt x="5503" y="1304"/>
                    <a:pt x="5318" y="1321"/>
                    <a:pt x="5049" y="1427"/>
                  </a:cubicBezTo>
                  <a:lnTo>
                    <a:pt x="3953" y="1868"/>
                  </a:lnTo>
                  <a:lnTo>
                    <a:pt x="3930" y="1820"/>
                  </a:lnTo>
                  <a:cubicBezTo>
                    <a:pt x="3875" y="1675"/>
                    <a:pt x="3745" y="1592"/>
                    <a:pt x="3597" y="1592"/>
                  </a:cubicBezTo>
                  <a:cubicBezTo>
                    <a:pt x="3550" y="1592"/>
                    <a:pt x="3502" y="1600"/>
                    <a:pt x="3453" y="1618"/>
                  </a:cubicBezTo>
                  <a:lnTo>
                    <a:pt x="2620" y="1927"/>
                  </a:lnTo>
                  <a:cubicBezTo>
                    <a:pt x="2251" y="2058"/>
                    <a:pt x="1108" y="2510"/>
                    <a:pt x="298" y="2808"/>
                  </a:cubicBezTo>
                  <a:cubicBezTo>
                    <a:pt x="96" y="2880"/>
                    <a:pt x="1" y="3106"/>
                    <a:pt x="84" y="3308"/>
                  </a:cubicBezTo>
                  <a:lnTo>
                    <a:pt x="1179" y="6225"/>
                  </a:lnTo>
                  <a:cubicBezTo>
                    <a:pt x="1234" y="6389"/>
                    <a:pt x="1379" y="6476"/>
                    <a:pt x="1540" y="6476"/>
                  </a:cubicBezTo>
                  <a:cubicBezTo>
                    <a:pt x="1590" y="6476"/>
                    <a:pt x="1641" y="6468"/>
                    <a:pt x="1691" y="6451"/>
                  </a:cubicBezTo>
                  <a:cubicBezTo>
                    <a:pt x="1941" y="6368"/>
                    <a:pt x="3608" y="5725"/>
                    <a:pt x="3977" y="5594"/>
                  </a:cubicBezTo>
                  <a:lnTo>
                    <a:pt x="4858" y="5261"/>
                  </a:lnTo>
                  <a:cubicBezTo>
                    <a:pt x="5049" y="5189"/>
                    <a:pt x="5144" y="4975"/>
                    <a:pt x="5061" y="4785"/>
                  </a:cubicBezTo>
                  <a:lnTo>
                    <a:pt x="5049" y="4737"/>
                  </a:lnTo>
                  <a:cubicBezTo>
                    <a:pt x="5620" y="4499"/>
                    <a:pt x="5632" y="4475"/>
                    <a:pt x="6228" y="4475"/>
                  </a:cubicBezTo>
                  <a:cubicBezTo>
                    <a:pt x="6311" y="4475"/>
                    <a:pt x="6394" y="4404"/>
                    <a:pt x="6394" y="4308"/>
                  </a:cubicBezTo>
                  <a:cubicBezTo>
                    <a:pt x="6394" y="4225"/>
                    <a:pt x="6311" y="4142"/>
                    <a:pt x="6228" y="4142"/>
                  </a:cubicBezTo>
                  <a:cubicBezTo>
                    <a:pt x="5585" y="4142"/>
                    <a:pt x="5525" y="4189"/>
                    <a:pt x="4930" y="4439"/>
                  </a:cubicBezTo>
                  <a:lnTo>
                    <a:pt x="4073" y="2153"/>
                  </a:lnTo>
                  <a:lnTo>
                    <a:pt x="5168" y="1689"/>
                  </a:lnTo>
                  <a:cubicBezTo>
                    <a:pt x="5361" y="1615"/>
                    <a:pt x="5513" y="1601"/>
                    <a:pt x="5986" y="1601"/>
                  </a:cubicBezTo>
                  <a:cubicBezTo>
                    <a:pt x="6270" y="1601"/>
                    <a:pt x="6670" y="1606"/>
                    <a:pt x="7263" y="1606"/>
                  </a:cubicBezTo>
                  <a:cubicBezTo>
                    <a:pt x="7442" y="1606"/>
                    <a:pt x="7561" y="1665"/>
                    <a:pt x="7644" y="1784"/>
                  </a:cubicBezTo>
                  <a:cubicBezTo>
                    <a:pt x="7704" y="1868"/>
                    <a:pt x="7704" y="1963"/>
                    <a:pt x="7716" y="1987"/>
                  </a:cubicBezTo>
                  <a:cubicBezTo>
                    <a:pt x="7716" y="2046"/>
                    <a:pt x="7668" y="2344"/>
                    <a:pt x="7382" y="2391"/>
                  </a:cubicBezTo>
                  <a:cubicBezTo>
                    <a:pt x="6942" y="2463"/>
                    <a:pt x="5989" y="2594"/>
                    <a:pt x="5978" y="2594"/>
                  </a:cubicBezTo>
                  <a:cubicBezTo>
                    <a:pt x="5882" y="2606"/>
                    <a:pt x="5823" y="2689"/>
                    <a:pt x="5835" y="2772"/>
                  </a:cubicBezTo>
                  <a:cubicBezTo>
                    <a:pt x="5858" y="2844"/>
                    <a:pt x="5918" y="2903"/>
                    <a:pt x="6001" y="2903"/>
                  </a:cubicBezTo>
                  <a:lnTo>
                    <a:pt x="6037" y="2903"/>
                  </a:lnTo>
                  <a:cubicBezTo>
                    <a:pt x="6049" y="2903"/>
                    <a:pt x="7001" y="2772"/>
                    <a:pt x="7442" y="2701"/>
                  </a:cubicBezTo>
                  <a:cubicBezTo>
                    <a:pt x="7859" y="2630"/>
                    <a:pt x="8014" y="2284"/>
                    <a:pt x="8037" y="2046"/>
                  </a:cubicBezTo>
                  <a:lnTo>
                    <a:pt x="9919" y="498"/>
                  </a:lnTo>
                  <a:cubicBezTo>
                    <a:pt x="10039" y="385"/>
                    <a:pt x="10193" y="287"/>
                    <a:pt x="10356" y="287"/>
                  </a:cubicBezTo>
                  <a:cubicBezTo>
                    <a:pt x="10451" y="287"/>
                    <a:pt x="10549" y="320"/>
                    <a:pt x="10645" y="403"/>
                  </a:cubicBezTo>
                  <a:cubicBezTo>
                    <a:pt x="10942" y="701"/>
                    <a:pt x="10681" y="1058"/>
                    <a:pt x="10597" y="1141"/>
                  </a:cubicBezTo>
                  <a:cubicBezTo>
                    <a:pt x="10526" y="1213"/>
                    <a:pt x="8240" y="3677"/>
                    <a:pt x="8240" y="3677"/>
                  </a:cubicBezTo>
                  <a:cubicBezTo>
                    <a:pt x="7906" y="4070"/>
                    <a:pt x="7466" y="4130"/>
                    <a:pt x="7263" y="4130"/>
                  </a:cubicBezTo>
                  <a:lnTo>
                    <a:pt x="6966" y="4130"/>
                  </a:lnTo>
                  <a:cubicBezTo>
                    <a:pt x="6882" y="4130"/>
                    <a:pt x="6811" y="4201"/>
                    <a:pt x="6811" y="4296"/>
                  </a:cubicBezTo>
                  <a:cubicBezTo>
                    <a:pt x="6811" y="4380"/>
                    <a:pt x="6882" y="4463"/>
                    <a:pt x="6966" y="4463"/>
                  </a:cubicBezTo>
                  <a:lnTo>
                    <a:pt x="7287" y="4463"/>
                  </a:lnTo>
                  <a:cubicBezTo>
                    <a:pt x="7502" y="4439"/>
                    <a:pt x="8061" y="4368"/>
                    <a:pt x="8478" y="3892"/>
                  </a:cubicBezTo>
                  <a:lnTo>
                    <a:pt x="10835" y="1344"/>
                  </a:lnTo>
                  <a:cubicBezTo>
                    <a:pt x="11062" y="1153"/>
                    <a:pt x="11300" y="629"/>
                    <a:pt x="10871" y="213"/>
                  </a:cubicBezTo>
                  <a:cubicBezTo>
                    <a:pt x="10706" y="62"/>
                    <a:pt x="10530" y="1"/>
                    <a:pt x="10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CD1FA238-B3DE-8CB4-AE29-DE1FB78F0B69}"/>
              </a:ext>
            </a:extLst>
          </p:cNvPr>
          <p:cNvGrpSpPr/>
          <p:nvPr/>
        </p:nvGrpSpPr>
        <p:grpSpPr>
          <a:xfrm>
            <a:off x="1613184" y="5413800"/>
            <a:ext cx="2182719" cy="1096918"/>
            <a:chOff x="5136398" y="4057789"/>
            <a:chExt cx="2182719" cy="1096918"/>
          </a:xfrm>
        </p:grpSpPr>
        <p:sp>
          <p:nvSpPr>
            <p:cNvPr id="13" name="Объект 2">
              <a:extLst>
                <a:ext uri="{FF2B5EF4-FFF2-40B4-BE49-F238E27FC236}">
                  <a16:creationId xmlns:a16="http://schemas.microsoft.com/office/drawing/2014/main" id="{B0ACAE86-EE03-80FE-2528-BB3DD8F1AF73}"/>
                </a:ext>
              </a:extLst>
            </p:cNvPr>
            <p:cNvSpPr txBox="1">
              <a:spLocks/>
            </p:cNvSpPr>
            <p:nvPr/>
          </p:nvSpPr>
          <p:spPr>
            <a:xfrm>
              <a:off x="5136400" y="4639257"/>
              <a:ext cx="1919202" cy="51545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ru-RU" sz="1400" kern="100" dirty="0">
                  <a:ea typeface="Times New Roman" panose="02020603050405020304" pitchFamily="18" charset="0"/>
                  <a:cs typeface="Arial" panose="020B0604020202020204" pitchFamily="34" charset="0"/>
                </a:rPr>
                <a:t>с суммы взносов</a:t>
              </a:r>
              <a:r>
                <a:rPr lang="en-US" sz="1400" kern="100" dirty="0"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br>
                <a:rPr lang="en-US" sz="1400" kern="100" dirty="0">
                  <a:ea typeface="Times New Roman" panose="02020603050405020304" pitchFamily="18" charset="0"/>
                  <a:cs typeface="Arial" panose="020B0604020202020204" pitchFamily="34" charset="0"/>
                </a:rPr>
              </a:br>
              <a:r>
                <a:rPr lang="ru-RU" sz="1400" kern="100" dirty="0">
                  <a:ea typeface="Times New Roman" panose="02020603050405020304" pitchFamily="18" charset="0"/>
                  <a:cs typeface="Arial" panose="020B0604020202020204" pitchFamily="34" charset="0"/>
                </a:rPr>
                <a:t>до 400 тыс. </a:t>
              </a:r>
              <a:r>
                <a:rPr lang="ru-RU" sz="1400" kern="100" dirty="0"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₽</a:t>
              </a:r>
              <a:r>
                <a:rPr lang="ru-RU" sz="1400" kern="100" dirty="0">
                  <a:ea typeface="Times New Roman" panose="02020603050405020304" pitchFamily="18" charset="0"/>
                  <a:cs typeface="Arial" panose="020B0604020202020204" pitchFamily="34" charset="0"/>
                </a:rPr>
                <a:t> в год</a:t>
              </a:r>
            </a:p>
          </p:txBody>
        </p:sp>
        <p:sp>
          <p:nvSpPr>
            <p:cNvPr id="14" name="Объект 2">
              <a:extLst>
                <a:ext uri="{FF2B5EF4-FFF2-40B4-BE49-F238E27FC236}">
                  <a16:creationId xmlns:a16="http://schemas.microsoft.com/office/drawing/2014/main" id="{3DEB58EB-EC99-F1BD-0039-1A3B638C0532}"/>
                </a:ext>
              </a:extLst>
            </p:cNvPr>
            <p:cNvSpPr txBox="1">
              <a:spLocks/>
            </p:cNvSpPr>
            <p:nvPr/>
          </p:nvSpPr>
          <p:spPr>
            <a:xfrm>
              <a:off x="5136398" y="4057789"/>
              <a:ext cx="2182719" cy="59751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800"/>
                </a:lnSpc>
                <a:buFont typeface="Arial" panose="020B0604020202020204" pitchFamily="34" charset="0"/>
                <a:buNone/>
              </a:pPr>
              <a:r>
                <a:rPr lang="ru-RU" sz="1600" b="1" kern="100" dirty="0">
                  <a:solidFill>
                    <a:srgbClr val="14102E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Долгосрочный </a:t>
              </a:r>
              <a:r>
                <a:rPr lang="en-US" sz="1600" b="1" kern="100" dirty="0">
                  <a:solidFill>
                    <a:srgbClr val="14102E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/>
              </a:r>
              <a:br>
                <a:rPr lang="en-US" sz="1600" b="1" kern="100" dirty="0">
                  <a:solidFill>
                    <a:srgbClr val="14102E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</a:br>
              <a:r>
                <a:rPr lang="ru-RU" sz="1600" b="1" kern="100" dirty="0">
                  <a:solidFill>
                    <a:srgbClr val="14102E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налоговый вычет</a:t>
              </a:r>
            </a:p>
          </p:txBody>
        </p:sp>
      </p:grpSp>
      <p:grpSp>
        <p:nvGrpSpPr>
          <p:cNvPr id="136" name="Группа 135">
            <a:extLst>
              <a:ext uri="{FF2B5EF4-FFF2-40B4-BE49-F238E27FC236}">
                <a16:creationId xmlns:a16="http://schemas.microsoft.com/office/drawing/2014/main" id="{3D66F4F1-1831-99AD-3BEF-8916BC4E29CD}"/>
              </a:ext>
            </a:extLst>
          </p:cNvPr>
          <p:cNvGrpSpPr/>
          <p:nvPr/>
        </p:nvGrpSpPr>
        <p:grpSpPr>
          <a:xfrm>
            <a:off x="731062" y="5413800"/>
            <a:ext cx="799591" cy="799591"/>
            <a:chOff x="5632220" y="3012475"/>
            <a:chExt cx="799591" cy="799591"/>
          </a:xfrm>
        </p:grpSpPr>
        <p:sp>
          <p:nvSpPr>
            <p:cNvPr id="94" name="Овал 93">
              <a:extLst>
                <a:ext uri="{FF2B5EF4-FFF2-40B4-BE49-F238E27FC236}">
                  <a16:creationId xmlns:a16="http://schemas.microsoft.com/office/drawing/2014/main" id="{B3CDA5D9-FDF1-FBD0-E57F-AB4CB8AB6CB3}"/>
                </a:ext>
              </a:extLst>
            </p:cNvPr>
            <p:cNvSpPr/>
            <p:nvPr/>
          </p:nvSpPr>
          <p:spPr>
            <a:xfrm>
              <a:off x="5632220" y="3012475"/>
              <a:ext cx="799591" cy="799591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9" name="Google Shape;4269;p39">
              <a:extLst>
                <a:ext uri="{FF2B5EF4-FFF2-40B4-BE49-F238E27FC236}">
                  <a16:creationId xmlns:a16="http://schemas.microsoft.com/office/drawing/2014/main" id="{9C5C6D90-3D42-058C-D6F6-8DA8FB0DA3AB}"/>
                </a:ext>
              </a:extLst>
            </p:cNvPr>
            <p:cNvGrpSpPr/>
            <p:nvPr/>
          </p:nvGrpSpPr>
          <p:grpSpPr>
            <a:xfrm>
              <a:off x="5813549" y="3175372"/>
              <a:ext cx="439322" cy="439626"/>
              <a:chOff x="4206763" y="2450951"/>
              <a:chExt cx="322151" cy="322374"/>
            </a:xfrm>
          </p:grpSpPr>
          <p:sp>
            <p:nvSpPr>
              <p:cNvPr id="100" name="Google Shape;4270;p39">
                <a:extLst>
                  <a:ext uri="{FF2B5EF4-FFF2-40B4-BE49-F238E27FC236}">
                    <a16:creationId xmlns:a16="http://schemas.microsoft.com/office/drawing/2014/main" id="{D2CFFFC0-1E43-52DE-9517-C167B85D3D5F}"/>
                  </a:ext>
                </a:extLst>
              </p:cNvPr>
              <p:cNvSpPr/>
              <p:nvPr/>
            </p:nvSpPr>
            <p:spPr>
              <a:xfrm>
                <a:off x="4206763" y="2571650"/>
                <a:ext cx="322151" cy="201675"/>
              </a:xfrm>
              <a:custGeom>
                <a:avLst/>
                <a:gdLst/>
                <a:ahLst/>
                <a:cxnLst/>
                <a:rect l="l" t="t" r="r" b="b"/>
                <a:pathLst>
                  <a:path w="10121" h="6336" extrusionOk="0">
                    <a:moveTo>
                      <a:pt x="2691" y="2847"/>
                    </a:moveTo>
                    <a:lnTo>
                      <a:pt x="2691" y="6037"/>
                    </a:lnTo>
                    <a:lnTo>
                      <a:pt x="1393" y="6037"/>
                    </a:lnTo>
                    <a:lnTo>
                      <a:pt x="1393" y="2847"/>
                    </a:lnTo>
                    <a:close/>
                    <a:moveTo>
                      <a:pt x="5703" y="2049"/>
                    </a:moveTo>
                    <a:lnTo>
                      <a:pt x="5703" y="6037"/>
                    </a:lnTo>
                    <a:lnTo>
                      <a:pt x="4406" y="6037"/>
                    </a:lnTo>
                    <a:lnTo>
                      <a:pt x="4406" y="2049"/>
                    </a:lnTo>
                    <a:close/>
                    <a:moveTo>
                      <a:pt x="8704" y="299"/>
                    </a:moveTo>
                    <a:lnTo>
                      <a:pt x="8704" y="6037"/>
                    </a:lnTo>
                    <a:lnTo>
                      <a:pt x="7406" y="6037"/>
                    </a:lnTo>
                    <a:lnTo>
                      <a:pt x="7406" y="299"/>
                    </a:lnTo>
                    <a:close/>
                    <a:moveTo>
                      <a:pt x="7275" y="1"/>
                    </a:moveTo>
                    <a:cubicBezTo>
                      <a:pt x="7192" y="1"/>
                      <a:pt x="7132" y="61"/>
                      <a:pt x="7132" y="156"/>
                    </a:cubicBezTo>
                    <a:lnTo>
                      <a:pt x="7132" y="6037"/>
                    </a:lnTo>
                    <a:lnTo>
                      <a:pt x="6001" y="6037"/>
                    </a:lnTo>
                    <a:lnTo>
                      <a:pt x="6001" y="1894"/>
                    </a:lnTo>
                    <a:cubicBezTo>
                      <a:pt x="6001" y="1811"/>
                      <a:pt x="5941" y="1751"/>
                      <a:pt x="5846" y="1751"/>
                    </a:cubicBezTo>
                    <a:lnTo>
                      <a:pt x="4275" y="1751"/>
                    </a:lnTo>
                    <a:cubicBezTo>
                      <a:pt x="4179" y="1751"/>
                      <a:pt x="4120" y="1811"/>
                      <a:pt x="4120" y="1894"/>
                    </a:cubicBezTo>
                    <a:lnTo>
                      <a:pt x="4120" y="6037"/>
                    </a:lnTo>
                    <a:lnTo>
                      <a:pt x="2989" y="6037"/>
                    </a:lnTo>
                    <a:lnTo>
                      <a:pt x="2989" y="2704"/>
                    </a:lnTo>
                    <a:cubicBezTo>
                      <a:pt x="2989" y="2608"/>
                      <a:pt x="2929" y="2549"/>
                      <a:pt x="2846" y="2549"/>
                    </a:cubicBezTo>
                    <a:lnTo>
                      <a:pt x="1262" y="2549"/>
                    </a:lnTo>
                    <a:cubicBezTo>
                      <a:pt x="1167" y="2549"/>
                      <a:pt x="1119" y="2608"/>
                      <a:pt x="1119" y="2704"/>
                    </a:cubicBezTo>
                    <a:lnTo>
                      <a:pt x="1119" y="6037"/>
                    </a:lnTo>
                    <a:lnTo>
                      <a:pt x="143" y="6037"/>
                    </a:lnTo>
                    <a:cubicBezTo>
                      <a:pt x="60" y="6037"/>
                      <a:pt x="0" y="6097"/>
                      <a:pt x="0" y="6180"/>
                    </a:cubicBezTo>
                    <a:cubicBezTo>
                      <a:pt x="0" y="6276"/>
                      <a:pt x="60" y="6335"/>
                      <a:pt x="143" y="6335"/>
                    </a:cubicBezTo>
                    <a:lnTo>
                      <a:pt x="9966" y="6335"/>
                    </a:lnTo>
                    <a:cubicBezTo>
                      <a:pt x="10061" y="6335"/>
                      <a:pt x="10121" y="6276"/>
                      <a:pt x="10121" y="6180"/>
                    </a:cubicBezTo>
                    <a:cubicBezTo>
                      <a:pt x="10121" y="6109"/>
                      <a:pt x="10049" y="6037"/>
                      <a:pt x="9966" y="6037"/>
                    </a:cubicBezTo>
                    <a:lnTo>
                      <a:pt x="9001" y="6037"/>
                    </a:lnTo>
                    <a:lnTo>
                      <a:pt x="9001" y="156"/>
                    </a:lnTo>
                    <a:cubicBezTo>
                      <a:pt x="9001" y="61"/>
                      <a:pt x="8942" y="1"/>
                      <a:pt x="88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01" name="Google Shape;4271;p39">
                <a:extLst>
                  <a:ext uri="{FF2B5EF4-FFF2-40B4-BE49-F238E27FC236}">
                    <a16:creationId xmlns:a16="http://schemas.microsoft.com/office/drawing/2014/main" id="{E5D656EC-A498-8817-61FD-E285DC782447}"/>
                  </a:ext>
                </a:extLst>
              </p:cNvPr>
              <p:cNvSpPr/>
              <p:nvPr/>
            </p:nvSpPr>
            <p:spPr>
              <a:xfrm>
                <a:off x="4210933" y="2450951"/>
                <a:ext cx="308878" cy="185537"/>
              </a:xfrm>
              <a:custGeom>
                <a:avLst/>
                <a:gdLst/>
                <a:ahLst/>
                <a:cxnLst/>
                <a:rect l="l" t="t" r="r" b="b"/>
                <a:pathLst>
                  <a:path w="9704" h="5829" extrusionOk="0">
                    <a:moveTo>
                      <a:pt x="9212" y="1"/>
                    </a:moveTo>
                    <a:cubicBezTo>
                      <a:pt x="9189" y="1"/>
                      <a:pt x="9167" y="3"/>
                      <a:pt x="9144" y="7"/>
                    </a:cubicBezTo>
                    <a:lnTo>
                      <a:pt x="7870" y="162"/>
                    </a:lnTo>
                    <a:cubicBezTo>
                      <a:pt x="7620" y="197"/>
                      <a:pt x="7442" y="435"/>
                      <a:pt x="7477" y="685"/>
                    </a:cubicBezTo>
                    <a:cubicBezTo>
                      <a:pt x="7500" y="920"/>
                      <a:pt x="7711" y="1092"/>
                      <a:pt x="7944" y="1092"/>
                    </a:cubicBezTo>
                    <a:cubicBezTo>
                      <a:pt x="7959" y="1092"/>
                      <a:pt x="7974" y="1092"/>
                      <a:pt x="7989" y="1090"/>
                    </a:cubicBezTo>
                    <a:lnTo>
                      <a:pt x="8096" y="1066"/>
                    </a:lnTo>
                    <a:lnTo>
                      <a:pt x="8096" y="1066"/>
                    </a:lnTo>
                    <a:cubicBezTo>
                      <a:pt x="6537" y="2876"/>
                      <a:pt x="4691" y="3805"/>
                      <a:pt x="3382" y="4269"/>
                    </a:cubicBezTo>
                    <a:cubicBezTo>
                      <a:pt x="1739" y="4853"/>
                      <a:pt x="476" y="4912"/>
                      <a:pt x="465" y="4912"/>
                    </a:cubicBezTo>
                    <a:cubicBezTo>
                      <a:pt x="203" y="4924"/>
                      <a:pt x="0" y="5138"/>
                      <a:pt x="12" y="5388"/>
                    </a:cubicBezTo>
                    <a:cubicBezTo>
                      <a:pt x="36" y="5638"/>
                      <a:pt x="226" y="5829"/>
                      <a:pt x="476" y="5829"/>
                    </a:cubicBezTo>
                    <a:lnTo>
                      <a:pt x="488" y="5829"/>
                    </a:lnTo>
                    <a:cubicBezTo>
                      <a:pt x="548" y="5829"/>
                      <a:pt x="1893" y="5793"/>
                      <a:pt x="3667" y="5150"/>
                    </a:cubicBezTo>
                    <a:cubicBezTo>
                      <a:pt x="4656" y="4793"/>
                      <a:pt x="5596" y="4317"/>
                      <a:pt x="6442" y="3745"/>
                    </a:cubicBezTo>
                    <a:cubicBezTo>
                      <a:pt x="6525" y="3710"/>
                      <a:pt x="6537" y="3614"/>
                      <a:pt x="6489" y="3543"/>
                    </a:cubicBezTo>
                    <a:cubicBezTo>
                      <a:pt x="6458" y="3497"/>
                      <a:pt x="6413" y="3471"/>
                      <a:pt x="6365" y="3471"/>
                    </a:cubicBezTo>
                    <a:cubicBezTo>
                      <a:pt x="6339" y="3471"/>
                      <a:pt x="6312" y="3478"/>
                      <a:pt x="6287" y="3495"/>
                    </a:cubicBezTo>
                    <a:cubicBezTo>
                      <a:pt x="5453" y="4067"/>
                      <a:pt x="4537" y="4519"/>
                      <a:pt x="3560" y="4865"/>
                    </a:cubicBezTo>
                    <a:cubicBezTo>
                      <a:pt x="1834" y="5484"/>
                      <a:pt x="536" y="5519"/>
                      <a:pt x="476" y="5531"/>
                    </a:cubicBezTo>
                    <a:cubicBezTo>
                      <a:pt x="393" y="5531"/>
                      <a:pt x="310" y="5460"/>
                      <a:pt x="310" y="5377"/>
                    </a:cubicBezTo>
                    <a:cubicBezTo>
                      <a:pt x="310" y="5281"/>
                      <a:pt x="393" y="5210"/>
                      <a:pt x="476" y="5198"/>
                    </a:cubicBezTo>
                    <a:cubicBezTo>
                      <a:pt x="488" y="5198"/>
                      <a:pt x="1798" y="5150"/>
                      <a:pt x="3489" y="4543"/>
                    </a:cubicBezTo>
                    <a:cubicBezTo>
                      <a:pt x="4894" y="4031"/>
                      <a:pt x="6918" y="3007"/>
                      <a:pt x="8573" y="947"/>
                    </a:cubicBezTo>
                    <a:cubicBezTo>
                      <a:pt x="8664" y="856"/>
                      <a:pt x="8579" y="709"/>
                      <a:pt x="8456" y="709"/>
                    </a:cubicBezTo>
                    <a:cubicBezTo>
                      <a:pt x="8451" y="709"/>
                      <a:pt x="8447" y="709"/>
                      <a:pt x="8442" y="709"/>
                    </a:cubicBezTo>
                    <a:lnTo>
                      <a:pt x="7966" y="769"/>
                    </a:lnTo>
                    <a:cubicBezTo>
                      <a:pt x="7951" y="772"/>
                      <a:pt x="7937" y="774"/>
                      <a:pt x="7924" y="774"/>
                    </a:cubicBezTo>
                    <a:cubicBezTo>
                      <a:pt x="7850" y="774"/>
                      <a:pt x="7797" y="720"/>
                      <a:pt x="7787" y="650"/>
                    </a:cubicBezTo>
                    <a:cubicBezTo>
                      <a:pt x="7751" y="554"/>
                      <a:pt x="7835" y="459"/>
                      <a:pt x="7930" y="447"/>
                    </a:cubicBezTo>
                    <a:lnTo>
                      <a:pt x="9204" y="281"/>
                    </a:lnTo>
                    <a:cubicBezTo>
                      <a:pt x="9210" y="280"/>
                      <a:pt x="9216" y="280"/>
                      <a:pt x="9222" y="280"/>
                    </a:cubicBezTo>
                    <a:cubicBezTo>
                      <a:pt x="9311" y="280"/>
                      <a:pt x="9394" y="358"/>
                      <a:pt x="9394" y="447"/>
                    </a:cubicBezTo>
                    <a:lnTo>
                      <a:pt x="9394" y="1709"/>
                    </a:lnTo>
                    <a:cubicBezTo>
                      <a:pt x="9394" y="1805"/>
                      <a:pt x="9323" y="1876"/>
                      <a:pt x="9228" y="1876"/>
                    </a:cubicBezTo>
                    <a:cubicBezTo>
                      <a:pt x="9132" y="1876"/>
                      <a:pt x="9061" y="1805"/>
                      <a:pt x="9061" y="1709"/>
                    </a:cubicBezTo>
                    <a:lnTo>
                      <a:pt x="9061" y="1328"/>
                    </a:lnTo>
                    <a:cubicBezTo>
                      <a:pt x="9061" y="1269"/>
                      <a:pt x="9025" y="1209"/>
                      <a:pt x="8978" y="1186"/>
                    </a:cubicBezTo>
                    <a:cubicBezTo>
                      <a:pt x="8963" y="1183"/>
                      <a:pt x="8948" y="1181"/>
                      <a:pt x="8932" y="1181"/>
                    </a:cubicBezTo>
                    <a:cubicBezTo>
                      <a:pt x="8882" y="1181"/>
                      <a:pt x="8829" y="1197"/>
                      <a:pt x="8811" y="1233"/>
                    </a:cubicBezTo>
                    <a:cubicBezTo>
                      <a:pt x="8263" y="1924"/>
                      <a:pt x="7620" y="2531"/>
                      <a:pt x="6930" y="3067"/>
                    </a:cubicBezTo>
                    <a:cubicBezTo>
                      <a:pt x="6870" y="3114"/>
                      <a:pt x="6858" y="3210"/>
                      <a:pt x="6906" y="3269"/>
                    </a:cubicBezTo>
                    <a:cubicBezTo>
                      <a:pt x="6936" y="3307"/>
                      <a:pt x="6985" y="3330"/>
                      <a:pt x="7032" y="3330"/>
                    </a:cubicBezTo>
                    <a:cubicBezTo>
                      <a:pt x="7060" y="3330"/>
                      <a:pt x="7086" y="3322"/>
                      <a:pt x="7108" y="3305"/>
                    </a:cubicBezTo>
                    <a:cubicBezTo>
                      <a:pt x="7704" y="2840"/>
                      <a:pt x="8275" y="2305"/>
                      <a:pt x="8775" y="1745"/>
                    </a:cubicBezTo>
                    <a:cubicBezTo>
                      <a:pt x="8799" y="1995"/>
                      <a:pt x="8989" y="2186"/>
                      <a:pt x="9239" y="2186"/>
                    </a:cubicBezTo>
                    <a:cubicBezTo>
                      <a:pt x="9490" y="2186"/>
                      <a:pt x="9704" y="1983"/>
                      <a:pt x="9704" y="1721"/>
                    </a:cubicBezTo>
                    <a:lnTo>
                      <a:pt x="9704" y="459"/>
                    </a:lnTo>
                    <a:cubicBezTo>
                      <a:pt x="9680" y="328"/>
                      <a:pt x="9620" y="209"/>
                      <a:pt x="9513" y="126"/>
                    </a:cubicBezTo>
                    <a:cubicBezTo>
                      <a:pt x="9425" y="47"/>
                      <a:pt x="9319" y="1"/>
                      <a:pt x="92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sp>
        <p:nvSpPr>
          <p:cNvPr id="16" name="Объект 2">
            <a:extLst>
              <a:ext uri="{FF2B5EF4-FFF2-40B4-BE49-F238E27FC236}">
                <a16:creationId xmlns:a16="http://schemas.microsoft.com/office/drawing/2014/main" id="{70279CAE-2B40-B1BA-C8BA-76645A8F07BF}"/>
              </a:ext>
            </a:extLst>
          </p:cNvPr>
          <p:cNvSpPr txBox="1">
            <a:spLocks/>
          </p:cNvSpPr>
          <p:nvPr/>
        </p:nvSpPr>
        <p:spPr>
          <a:xfrm>
            <a:off x="5213507" y="1651137"/>
            <a:ext cx="2837421" cy="5975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222250">
              <a:lnSpc>
                <a:spcPts val="2100"/>
              </a:lnSpc>
              <a:spcBef>
                <a:spcPts val="600"/>
              </a:spcBef>
              <a:buNone/>
            </a:pPr>
            <a:r>
              <a:rPr lang="ru-RU" sz="1400" b="1" kern="100" dirty="0">
                <a:solidFill>
                  <a:srgbClr val="14102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Наследование – </a:t>
            </a:r>
            <a:r>
              <a:rPr lang="ru-RU" sz="1400" kern="100" dirty="0">
                <a:ea typeface="Times New Roman" panose="02020603050405020304" pitchFamily="18" charset="0"/>
                <a:cs typeface="Arial" panose="020B0604020202020204" pitchFamily="34" charset="0"/>
              </a:rPr>
              <a:t>100% средств на счете на этапе накопления и после назначения периодической выплаты</a:t>
            </a:r>
          </a:p>
        </p:txBody>
      </p:sp>
      <p:sp>
        <p:nvSpPr>
          <p:cNvPr id="102" name="Овал 101">
            <a:extLst>
              <a:ext uri="{FF2B5EF4-FFF2-40B4-BE49-F238E27FC236}">
                <a16:creationId xmlns:a16="http://schemas.microsoft.com/office/drawing/2014/main" id="{C7E77323-E668-2C5F-6443-08F796606714}"/>
              </a:ext>
            </a:extLst>
          </p:cNvPr>
          <p:cNvSpPr/>
          <p:nvPr/>
        </p:nvSpPr>
        <p:spPr>
          <a:xfrm>
            <a:off x="4295384" y="1730504"/>
            <a:ext cx="799591" cy="799591"/>
          </a:xfrm>
          <a:prstGeom prst="ellipse">
            <a:avLst/>
          </a:prstGeom>
          <a:solidFill>
            <a:srgbClr val="3A76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DFEDFF37-1DE8-7110-7618-0E1AE39FF64C}"/>
              </a:ext>
            </a:extLst>
          </p:cNvPr>
          <p:cNvGrpSpPr/>
          <p:nvPr/>
        </p:nvGrpSpPr>
        <p:grpSpPr>
          <a:xfrm>
            <a:off x="5226157" y="3435353"/>
            <a:ext cx="3701765" cy="1241955"/>
            <a:chOff x="9528728" y="3912751"/>
            <a:chExt cx="1925338" cy="1241955"/>
          </a:xfrm>
        </p:grpSpPr>
        <p:sp>
          <p:nvSpPr>
            <p:cNvPr id="17" name="Объект 2">
              <a:extLst>
                <a:ext uri="{FF2B5EF4-FFF2-40B4-BE49-F238E27FC236}">
                  <a16:creationId xmlns:a16="http://schemas.microsoft.com/office/drawing/2014/main" id="{F9BAFF02-FF02-832B-0FD1-A8840F4FE59E}"/>
                </a:ext>
              </a:extLst>
            </p:cNvPr>
            <p:cNvSpPr txBox="1">
              <a:spLocks/>
            </p:cNvSpPr>
            <p:nvPr/>
          </p:nvSpPr>
          <p:spPr>
            <a:xfrm>
              <a:off x="9528728" y="4639256"/>
              <a:ext cx="1919202" cy="51545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600"/>
                </a:lnSpc>
                <a:buFont typeface="Arial" panose="020B0604020202020204" pitchFamily="34" charset="0"/>
                <a:buNone/>
              </a:pPr>
              <a:endParaRPr lang="ru-RU" sz="1400" kern="100" dirty="0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8" name="Объект 2">
              <a:extLst>
                <a:ext uri="{FF2B5EF4-FFF2-40B4-BE49-F238E27FC236}">
                  <a16:creationId xmlns:a16="http://schemas.microsoft.com/office/drawing/2014/main" id="{2B02A7AB-D308-69A0-7080-6CC8C5A92D39}"/>
                </a:ext>
              </a:extLst>
            </p:cNvPr>
            <p:cNvSpPr txBox="1">
              <a:spLocks/>
            </p:cNvSpPr>
            <p:nvPr/>
          </p:nvSpPr>
          <p:spPr>
            <a:xfrm>
              <a:off x="9534864" y="3912751"/>
              <a:ext cx="1919202" cy="59751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25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2100"/>
                </a:lnSpc>
                <a:spcBef>
                  <a:spcPts val="0"/>
                </a:spcBef>
                <a:buNone/>
              </a:pPr>
              <a:r>
                <a:rPr lang="ru-RU" sz="5600" b="1" kern="100" dirty="0">
                  <a:solidFill>
                    <a:srgbClr val="14102E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Государственные гарантии сохранности - </a:t>
              </a:r>
              <a:r>
                <a:rPr lang="ru-RU" sz="5600" kern="100" dirty="0">
                  <a:ea typeface="Times New Roman" panose="02020603050405020304" pitchFamily="18" charset="0"/>
                  <a:cs typeface="Arial" panose="020B0604020202020204" pitchFamily="34" charset="0"/>
                </a:rPr>
                <a:t>до 2,8 млн руб. на собственные средства и инвестиционный доход, сверх этой суммы гарантируется сумма взноса из ОПС и средства софинансирования</a:t>
              </a:r>
            </a:p>
          </p:txBody>
        </p:sp>
      </p:grpSp>
      <p:grpSp>
        <p:nvGrpSpPr>
          <p:cNvPr id="134" name="Группа 133">
            <a:extLst>
              <a:ext uri="{FF2B5EF4-FFF2-40B4-BE49-F238E27FC236}">
                <a16:creationId xmlns:a16="http://schemas.microsoft.com/office/drawing/2014/main" id="{D350D327-15A3-384F-476E-391668E34DF0}"/>
              </a:ext>
            </a:extLst>
          </p:cNvPr>
          <p:cNvGrpSpPr/>
          <p:nvPr/>
        </p:nvGrpSpPr>
        <p:grpSpPr>
          <a:xfrm>
            <a:off x="4314323" y="3539535"/>
            <a:ext cx="799591" cy="799591"/>
            <a:chOff x="9997169" y="3012475"/>
            <a:chExt cx="799591" cy="799591"/>
          </a:xfrm>
        </p:grpSpPr>
        <p:sp>
          <p:nvSpPr>
            <p:cNvPr id="122" name="Овал 121">
              <a:extLst>
                <a:ext uri="{FF2B5EF4-FFF2-40B4-BE49-F238E27FC236}">
                  <a16:creationId xmlns:a16="http://schemas.microsoft.com/office/drawing/2014/main" id="{908193E5-ABDA-0358-CBCF-22CDBA06E4C0}"/>
                </a:ext>
              </a:extLst>
            </p:cNvPr>
            <p:cNvSpPr/>
            <p:nvPr/>
          </p:nvSpPr>
          <p:spPr>
            <a:xfrm>
              <a:off x="9997169" y="3012475"/>
              <a:ext cx="799591" cy="799591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8" name="Google Shape;890;p33">
              <a:extLst>
                <a:ext uri="{FF2B5EF4-FFF2-40B4-BE49-F238E27FC236}">
                  <a16:creationId xmlns:a16="http://schemas.microsoft.com/office/drawing/2014/main" id="{FE2B2D38-008C-F1D9-55AA-5CD814955C1B}"/>
                </a:ext>
              </a:extLst>
            </p:cNvPr>
            <p:cNvGrpSpPr/>
            <p:nvPr/>
          </p:nvGrpSpPr>
          <p:grpSpPr>
            <a:xfrm>
              <a:off x="10164386" y="3253525"/>
              <a:ext cx="465156" cy="324954"/>
              <a:chOff x="6849393" y="3733994"/>
              <a:chExt cx="355053" cy="248038"/>
            </a:xfrm>
          </p:grpSpPr>
          <p:sp>
            <p:nvSpPr>
              <p:cNvPr id="129" name="Google Shape;891;p33">
                <a:extLst>
                  <a:ext uri="{FF2B5EF4-FFF2-40B4-BE49-F238E27FC236}">
                    <a16:creationId xmlns:a16="http://schemas.microsoft.com/office/drawing/2014/main" id="{07F5DD4B-5C30-2061-E452-4B1CD3B9684C}"/>
                  </a:ext>
                </a:extLst>
              </p:cNvPr>
              <p:cNvSpPr/>
              <p:nvPr/>
            </p:nvSpPr>
            <p:spPr>
              <a:xfrm>
                <a:off x="6849393" y="3733994"/>
                <a:ext cx="355053" cy="248038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7811" extrusionOk="0">
                    <a:moveTo>
                      <a:pt x="10800" y="357"/>
                    </a:moveTo>
                    <a:cubicBezTo>
                      <a:pt x="10800" y="357"/>
                      <a:pt x="10823" y="357"/>
                      <a:pt x="10823" y="369"/>
                    </a:cubicBezTo>
                    <a:lnTo>
                      <a:pt x="10823" y="5227"/>
                    </a:lnTo>
                    <a:lnTo>
                      <a:pt x="346" y="5239"/>
                    </a:lnTo>
                    <a:cubicBezTo>
                      <a:pt x="346" y="5239"/>
                      <a:pt x="334" y="5239"/>
                      <a:pt x="334" y="5227"/>
                    </a:cubicBezTo>
                    <a:lnTo>
                      <a:pt x="334" y="369"/>
                    </a:lnTo>
                    <a:cubicBezTo>
                      <a:pt x="334" y="369"/>
                      <a:pt x="334" y="357"/>
                      <a:pt x="346" y="357"/>
                    </a:cubicBezTo>
                    <a:close/>
                    <a:moveTo>
                      <a:pt x="10835" y="5572"/>
                    </a:moveTo>
                    <a:lnTo>
                      <a:pt x="10823" y="5977"/>
                    </a:lnTo>
                    <a:lnTo>
                      <a:pt x="10252" y="5977"/>
                    </a:lnTo>
                    <a:cubicBezTo>
                      <a:pt x="10169" y="5977"/>
                      <a:pt x="10073" y="6060"/>
                      <a:pt x="10073" y="6156"/>
                    </a:cubicBezTo>
                    <a:cubicBezTo>
                      <a:pt x="10073" y="6263"/>
                      <a:pt x="10157" y="6334"/>
                      <a:pt x="10252" y="6334"/>
                    </a:cubicBezTo>
                    <a:lnTo>
                      <a:pt x="10823" y="6334"/>
                    </a:lnTo>
                    <a:lnTo>
                      <a:pt x="10823" y="6739"/>
                    </a:lnTo>
                    <a:lnTo>
                      <a:pt x="8014" y="6739"/>
                    </a:lnTo>
                    <a:cubicBezTo>
                      <a:pt x="7918" y="6739"/>
                      <a:pt x="7823" y="6811"/>
                      <a:pt x="7823" y="6918"/>
                    </a:cubicBezTo>
                    <a:cubicBezTo>
                      <a:pt x="7823" y="7013"/>
                      <a:pt x="7906" y="7096"/>
                      <a:pt x="8014" y="7096"/>
                    </a:cubicBezTo>
                    <a:lnTo>
                      <a:pt x="10823" y="7096"/>
                    </a:lnTo>
                    <a:lnTo>
                      <a:pt x="10823" y="7489"/>
                    </a:lnTo>
                    <a:cubicBezTo>
                      <a:pt x="10823" y="7489"/>
                      <a:pt x="10823" y="7501"/>
                      <a:pt x="10812" y="7501"/>
                    </a:cubicBezTo>
                    <a:lnTo>
                      <a:pt x="358" y="7501"/>
                    </a:lnTo>
                    <a:cubicBezTo>
                      <a:pt x="358" y="7501"/>
                      <a:pt x="346" y="7501"/>
                      <a:pt x="346" y="7489"/>
                    </a:cubicBezTo>
                    <a:lnTo>
                      <a:pt x="346" y="7096"/>
                    </a:lnTo>
                    <a:lnTo>
                      <a:pt x="7263" y="7096"/>
                    </a:lnTo>
                    <a:cubicBezTo>
                      <a:pt x="7359" y="7096"/>
                      <a:pt x="7442" y="7025"/>
                      <a:pt x="7442" y="6918"/>
                    </a:cubicBezTo>
                    <a:cubicBezTo>
                      <a:pt x="7442" y="6834"/>
                      <a:pt x="7371" y="6739"/>
                      <a:pt x="7263" y="6739"/>
                    </a:cubicBezTo>
                    <a:lnTo>
                      <a:pt x="346" y="6739"/>
                    </a:lnTo>
                    <a:lnTo>
                      <a:pt x="346" y="6334"/>
                    </a:lnTo>
                    <a:lnTo>
                      <a:pt x="9514" y="6334"/>
                    </a:lnTo>
                    <a:cubicBezTo>
                      <a:pt x="9597" y="6334"/>
                      <a:pt x="9692" y="6263"/>
                      <a:pt x="9692" y="6156"/>
                    </a:cubicBezTo>
                    <a:cubicBezTo>
                      <a:pt x="9692" y="6072"/>
                      <a:pt x="9621" y="5977"/>
                      <a:pt x="9514" y="5977"/>
                    </a:cubicBezTo>
                    <a:lnTo>
                      <a:pt x="346" y="5977"/>
                    </a:lnTo>
                    <a:lnTo>
                      <a:pt x="346" y="5572"/>
                    </a:lnTo>
                    <a:close/>
                    <a:moveTo>
                      <a:pt x="358" y="0"/>
                    </a:moveTo>
                    <a:cubicBezTo>
                      <a:pt x="167" y="0"/>
                      <a:pt x="1" y="167"/>
                      <a:pt x="1" y="357"/>
                    </a:cubicBezTo>
                    <a:lnTo>
                      <a:pt x="1" y="7453"/>
                    </a:lnTo>
                    <a:cubicBezTo>
                      <a:pt x="1" y="7644"/>
                      <a:pt x="167" y="7811"/>
                      <a:pt x="358" y="7811"/>
                    </a:cubicBezTo>
                    <a:lnTo>
                      <a:pt x="10823" y="7811"/>
                    </a:lnTo>
                    <a:cubicBezTo>
                      <a:pt x="11014" y="7811"/>
                      <a:pt x="11181" y="7644"/>
                      <a:pt x="11181" y="7453"/>
                    </a:cubicBezTo>
                    <a:lnTo>
                      <a:pt x="11181" y="357"/>
                    </a:lnTo>
                    <a:cubicBezTo>
                      <a:pt x="11181" y="167"/>
                      <a:pt x="11014" y="0"/>
                      <a:pt x="108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92;p33">
                <a:extLst>
                  <a:ext uri="{FF2B5EF4-FFF2-40B4-BE49-F238E27FC236}">
                    <a16:creationId xmlns:a16="http://schemas.microsoft.com/office/drawing/2014/main" id="{39612691-D2B1-A132-AE9E-DBF56FAD363B}"/>
                  </a:ext>
                </a:extLst>
              </p:cNvPr>
              <p:cNvSpPr/>
              <p:nvPr/>
            </p:nvSpPr>
            <p:spPr>
              <a:xfrm>
                <a:off x="7080411" y="3758192"/>
                <a:ext cx="100219" cy="129687"/>
              </a:xfrm>
              <a:custGeom>
                <a:avLst/>
                <a:gdLst/>
                <a:ahLst/>
                <a:cxnLst/>
                <a:rect l="l" t="t" r="r" b="b"/>
                <a:pathLst>
                  <a:path w="3156" h="4084" extrusionOk="0">
                    <a:moveTo>
                      <a:pt x="179" y="0"/>
                    </a:moveTo>
                    <a:cubicBezTo>
                      <a:pt x="96" y="0"/>
                      <a:pt x="0" y="72"/>
                      <a:pt x="0" y="179"/>
                    </a:cubicBezTo>
                    <a:cubicBezTo>
                      <a:pt x="0" y="274"/>
                      <a:pt x="84" y="357"/>
                      <a:pt x="179" y="357"/>
                    </a:cubicBezTo>
                    <a:lnTo>
                      <a:pt x="2072" y="357"/>
                    </a:lnTo>
                    <a:cubicBezTo>
                      <a:pt x="2144" y="726"/>
                      <a:pt x="2429" y="1012"/>
                      <a:pt x="2798" y="1084"/>
                    </a:cubicBezTo>
                    <a:lnTo>
                      <a:pt x="2798" y="3001"/>
                    </a:lnTo>
                    <a:cubicBezTo>
                      <a:pt x="2429" y="3072"/>
                      <a:pt x="2144" y="3358"/>
                      <a:pt x="2072" y="3727"/>
                    </a:cubicBezTo>
                    <a:lnTo>
                      <a:pt x="179" y="3727"/>
                    </a:lnTo>
                    <a:cubicBezTo>
                      <a:pt x="96" y="3727"/>
                      <a:pt x="0" y="3810"/>
                      <a:pt x="0" y="3905"/>
                    </a:cubicBezTo>
                    <a:cubicBezTo>
                      <a:pt x="0" y="4013"/>
                      <a:pt x="84" y="4084"/>
                      <a:pt x="179" y="4084"/>
                    </a:cubicBezTo>
                    <a:lnTo>
                      <a:pt x="2239" y="4084"/>
                    </a:lnTo>
                    <a:cubicBezTo>
                      <a:pt x="2322" y="4084"/>
                      <a:pt x="2417" y="4013"/>
                      <a:pt x="2417" y="3905"/>
                    </a:cubicBezTo>
                    <a:cubicBezTo>
                      <a:pt x="2417" y="3596"/>
                      <a:pt x="2667" y="3346"/>
                      <a:pt x="2977" y="3346"/>
                    </a:cubicBezTo>
                    <a:cubicBezTo>
                      <a:pt x="3072" y="3346"/>
                      <a:pt x="3156" y="3274"/>
                      <a:pt x="3156" y="3167"/>
                    </a:cubicBezTo>
                    <a:lnTo>
                      <a:pt x="3156" y="917"/>
                    </a:lnTo>
                    <a:cubicBezTo>
                      <a:pt x="3156" y="810"/>
                      <a:pt x="3072" y="738"/>
                      <a:pt x="2977" y="738"/>
                    </a:cubicBezTo>
                    <a:cubicBezTo>
                      <a:pt x="2667" y="738"/>
                      <a:pt x="2417" y="488"/>
                      <a:pt x="2417" y="179"/>
                    </a:cubicBezTo>
                    <a:cubicBezTo>
                      <a:pt x="2417" y="83"/>
                      <a:pt x="2346" y="0"/>
                      <a:pt x="2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93;p33">
                <a:extLst>
                  <a:ext uri="{FF2B5EF4-FFF2-40B4-BE49-F238E27FC236}">
                    <a16:creationId xmlns:a16="http://schemas.microsoft.com/office/drawing/2014/main" id="{271E6E06-B5F7-24D0-4D3F-735CA60816D5}"/>
                  </a:ext>
                </a:extLst>
              </p:cNvPr>
              <p:cNvSpPr/>
              <p:nvPr/>
            </p:nvSpPr>
            <p:spPr>
              <a:xfrm>
                <a:off x="6873209" y="3757811"/>
                <a:ext cx="100219" cy="130068"/>
              </a:xfrm>
              <a:custGeom>
                <a:avLst/>
                <a:gdLst/>
                <a:ahLst/>
                <a:cxnLst/>
                <a:rect l="l" t="t" r="r" b="b"/>
                <a:pathLst>
                  <a:path w="3156" h="4096" extrusionOk="0">
                    <a:moveTo>
                      <a:pt x="918" y="0"/>
                    </a:moveTo>
                    <a:cubicBezTo>
                      <a:pt x="834" y="0"/>
                      <a:pt x="739" y="84"/>
                      <a:pt x="739" y="191"/>
                    </a:cubicBezTo>
                    <a:cubicBezTo>
                      <a:pt x="739" y="500"/>
                      <a:pt x="489" y="750"/>
                      <a:pt x="179" y="750"/>
                    </a:cubicBezTo>
                    <a:cubicBezTo>
                      <a:pt x="84" y="750"/>
                      <a:pt x="1" y="822"/>
                      <a:pt x="1" y="929"/>
                    </a:cubicBezTo>
                    <a:lnTo>
                      <a:pt x="1" y="3179"/>
                    </a:lnTo>
                    <a:cubicBezTo>
                      <a:pt x="1" y="3263"/>
                      <a:pt x="72" y="3358"/>
                      <a:pt x="179" y="3358"/>
                    </a:cubicBezTo>
                    <a:cubicBezTo>
                      <a:pt x="489" y="3358"/>
                      <a:pt x="739" y="3608"/>
                      <a:pt x="739" y="3917"/>
                    </a:cubicBezTo>
                    <a:cubicBezTo>
                      <a:pt x="739" y="4013"/>
                      <a:pt x="810" y="4096"/>
                      <a:pt x="918" y="4096"/>
                    </a:cubicBezTo>
                    <a:lnTo>
                      <a:pt x="2977" y="4096"/>
                    </a:lnTo>
                    <a:cubicBezTo>
                      <a:pt x="3061" y="4096"/>
                      <a:pt x="3156" y="4025"/>
                      <a:pt x="3156" y="3917"/>
                    </a:cubicBezTo>
                    <a:cubicBezTo>
                      <a:pt x="3132" y="3822"/>
                      <a:pt x="3061" y="3739"/>
                      <a:pt x="2977" y="3739"/>
                    </a:cubicBezTo>
                    <a:lnTo>
                      <a:pt x="1084" y="3739"/>
                    </a:lnTo>
                    <a:cubicBezTo>
                      <a:pt x="1013" y="3370"/>
                      <a:pt x="727" y="3084"/>
                      <a:pt x="346" y="3013"/>
                    </a:cubicBezTo>
                    <a:lnTo>
                      <a:pt x="346" y="1096"/>
                    </a:lnTo>
                    <a:cubicBezTo>
                      <a:pt x="727" y="1024"/>
                      <a:pt x="1013" y="738"/>
                      <a:pt x="1084" y="369"/>
                    </a:cubicBezTo>
                    <a:lnTo>
                      <a:pt x="2977" y="369"/>
                    </a:lnTo>
                    <a:cubicBezTo>
                      <a:pt x="3061" y="369"/>
                      <a:pt x="3156" y="286"/>
                      <a:pt x="3156" y="191"/>
                    </a:cubicBezTo>
                    <a:cubicBezTo>
                      <a:pt x="3156" y="95"/>
                      <a:pt x="3073" y="0"/>
                      <a:pt x="29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94;p33">
                <a:extLst>
                  <a:ext uri="{FF2B5EF4-FFF2-40B4-BE49-F238E27FC236}">
                    <a16:creationId xmlns:a16="http://schemas.microsoft.com/office/drawing/2014/main" id="{47B4AF1B-B362-DD58-3D39-891C23D7B623}"/>
                  </a:ext>
                </a:extLst>
              </p:cNvPr>
              <p:cNvSpPr/>
              <p:nvPr/>
            </p:nvSpPr>
            <p:spPr>
              <a:xfrm>
                <a:off x="6962060" y="3758192"/>
                <a:ext cx="129338" cy="129338"/>
              </a:xfrm>
              <a:custGeom>
                <a:avLst/>
                <a:gdLst/>
                <a:ahLst/>
                <a:cxnLst/>
                <a:rect l="l" t="t" r="r" b="b"/>
                <a:pathLst>
                  <a:path w="4073" h="4073" extrusionOk="0">
                    <a:moveTo>
                      <a:pt x="2037" y="334"/>
                    </a:moveTo>
                    <a:cubicBezTo>
                      <a:pt x="2977" y="334"/>
                      <a:pt x="3727" y="1096"/>
                      <a:pt x="3727" y="2036"/>
                    </a:cubicBezTo>
                    <a:cubicBezTo>
                      <a:pt x="3727" y="2977"/>
                      <a:pt x="2977" y="3727"/>
                      <a:pt x="2037" y="3727"/>
                    </a:cubicBezTo>
                    <a:cubicBezTo>
                      <a:pt x="1096" y="3727"/>
                      <a:pt x="334" y="2977"/>
                      <a:pt x="334" y="2036"/>
                    </a:cubicBezTo>
                    <a:cubicBezTo>
                      <a:pt x="334" y="1096"/>
                      <a:pt x="1096" y="334"/>
                      <a:pt x="2037" y="334"/>
                    </a:cubicBezTo>
                    <a:close/>
                    <a:moveTo>
                      <a:pt x="2037" y="0"/>
                    </a:moveTo>
                    <a:cubicBezTo>
                      <a:pt x="906" y="0"/>
                      <a:pt x="1" y="917"/>
                      <a:pt x="1" y="2036"/>
                    </a:cubicBezTo>
                    <a:cubicBezTo>
                      <a:pt x="1" y="3155"/>
                      <a:pt x="918" y="4072"/>
                      <a:pt x="2037" y="4072"/>
                    </a:cubicBezTo>
                    <a:cubicBezTo>
                      <a:pt x="3156" y="4072"/>
                      <a:pt x="4073" y="3155"/>
                      <a:pt x="4073" y="2036"/>
                    </a:cubicBezTo>
                    <a:cubicBezTo>
                      <a:pt x="4073" y="905"/>
                      <a:pt x="3168" y="0"/>
                      <a:pt x="20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8" name="Google Shape;4033;p39">
            <a:extLst>
              <a:ext uri="{FF2B5EF4-FFF2-40B4-BE49-F238E27FC236}">
                <a16:creationId xmlns:a16="http://schemas.microsoft.com/office/drawing/2014/main" id="{F3441567-5BF1-42FB-AFFA-7487EE727CC6}"/>
              </a:ext>
            </a:extLst>
          </p:cNvPr>
          <p:cNvSpPr/>
          <p:nvPr/>
        </p:nvSpPr>
        <p:spPr>
          <a:xfrm>
            <a:off x="4464141" y="1929050"/>
            <a:ext cx="463616" cy="356448"/>
          </a:xfrm>
          <a:custGeom>
            <a:avLst/>
            <a:gdLst/>
            <a:ahLst/>
            <a:cxnLst/>
            <a:rect l="l" t="t" r="r" b="b"/>
            <a:pathLst>
              <a:path w="11538" h="8871" extrusionOk="0">
                <a:moveTo>
                  <a:pt x="9728" y="2703"/>
                </a:moveTo>
                <a:cubicBezTo>
                  <a:pt x="10049" y="2703"/>
                  <a:pt x="10287" y="2917"/>
                  <a:pt x="10287" y="3167"/>
                </a:cubicBezTo>
                <a:lnTo>
                  <a:pt x="10287" y="3203"/>
                </a:lnTo>
                <a:cubicBezTo>
                  <a:pt x="10121" y="3120"/>
                  <a:pt x="9930" y="3096"/>
                  <a:pt x="9728" y="3096"/>
                </a:cubicBezTo>
                <a:cubicBezTo>
                  <a:pt x="9537" y="3096"/>
                  <a:pt x="9347" y="3143"/>
                  <a:pt x="9180" y="3203"/>
                </a:cubicBezTo>
                <a:lnTo>
                  <a:pt x="9180" y="3167"/>
                </a:lnTo>
                <a:cubicBezTo>
                  <a:pt x="9180" y="2917"/>
                  <a:pt x="9430" y="2703"/>
                  <a:pt x="9728" y="2703"/>
                </a:cubicBezTo>
                <a:close/>
                <a:moveTo>
                  <a:pt x="9728" y="3405"/>
                </a:moveTo>
                <a:cubicBezTo>
                  <a:pt x="10347" y="3405"/>
                  <a:pt x="10835" y="3893"/>
                  <a:pt x="10835" y="4513"/>
                </a:cubicBezTo>
                <a:cubicBezTo>
                  <a:pt x="10835" y="4632"/>
                  <a:pt x="10811" y="4751"/>
                  <a:pt x="10775" y="4846"/>
                </a:cubicBezTo>
                <a:cubicBezTo>
                  <a:pt x="10299" y="4358"/>
                  <a:pt x="9454" y="4167"/>
                  <a:pt x="9406" y="4167"/>
                </a:cubicBezTo>
                <a:cubicBezTo>
                  <a:pt x="9392" y="4160"/>
                  <a:pt x="9377" y="4157"/>
                  <a:pt x="9362" y="4157"/>
                </a:cubicBezTo>
                <a:cubicBezTo>
                  <a:pt x="9325" y="4157"/>
                  <a:pt x="9285" y="4174"/>
                  <a:pt x="9251" y="4191"/>
                </a:cubicBezTo>
                <a:cubicBezTo>
                  <a:pt x="9216" y="4227"/>
                  <a:pt x="9192" y="4274"/>
                  <a:pt x="9192" y="4334"/>
                </a:cubicBezTo>
                <a:cubicBezTo>
                  <a:pt x="9192" y="4334"/>
                  <a:pt x="9180" y="4441"/>
                  <a:pt x="9061" y="4572"/>
                </a:cubicBezTo>
                <a:cubicBezTo>
                  <a:pt x="9001" y="4632"/>
                  <a:pt x="9001" y="4751"/>
                  <a:pt x="9061" y="4810"/>
                </a:cubicBezTo>
                <a:cubicBezTo>
                  <a:pt x="9091" y="4840"/>
                  <a:pt x="9135" y="4855"/>
                  <a:pt x="9180" y="4855"/>
                </a:cubicBezTo>
                <a:cubicBezTo>
                  <a:pt x="9225" y="4855"/>
                  <a:pt x="9269" y="4840"/>
                  <a:pt x="9299" y="4810"/>
                </a:cubicBezTo>
                <a:cubicBezTo>
                  <a:pt x="9394" y="4715"/>
                  <a:pt x="9454" y="4608"/>
                  <a:pt x="9478" y="4536"/>
                </a:cubicBezTo>
                <a:cubicBezTo>
                  <a:pt x="9763" y="4632"/>
                  <a:pt x="10359" y="4834"/>
                  <a:pt x="10621" y="5203"/>
                </a:cubicBezTo>
                <a:cubicBezTo>
                  <a:pt x="10561" y="5668"/>
                  <a:pt x="10192" y="5977"/>
                  <a:pt x="9728" y="5977"/>
                </a:cubicBezTo>
                <a:cubicBezTo>
                  <a:pt x="9251" y="5977"/>
                  <a:pt x="8870" y="5620"/>
                  <a:pt x="8823" y="5167"/>
                </a:cubicBezTo>
                <a:cubicBezTo>
                  <a:pt x="8823" y="5132"/>
                  <a:pt x="8811" y="5120"/>
                  <a:pt x="8799" y="5084"/>
                </a:cubicBezTo>
                <a:cubicBezTo>
                  <a:pt x="8692" y="4906"/>
                  <a:pt x="8632" y="4715"/>
                  <a:pt x="8632" y="4513"/>
                </a:cubicBezTo>
                <a:cubicBezTo>
                  <a:pt x="8632" y="3893"/>
                  <a:pt x="9120" y="3405"/>
                  <a:pt x="9728" y="3405"/>
                </a:cubicBezTo>
                <a:close/>
                <a:moveTo>
                  <a:pt x="3048" y="3405"/>
                </a:moveTo>
                <a:lnTo>
                  <a:pt x="3048" y="4108"/>
                </a:lnTo>
                <a:cubicBezTo>
                  <a:pt x="3048" y="4227"/>
                  <a:pt x="3024" y="4334"/>
                  <a:pt x="2977" y="4429"/>
                </a:cubicBezTo>
                <a:lnTo>
                  <a:pt x="2882" y="4608"/>
                </a:lnTo>
                <a:cubicBezTo>
                  <a:pt x="2870" y="4644"/>
                  <a:pt x="2870" y="4655"/>
                  <a:pt x="2870" y="4691"/>
                </a:cubicBezTo>
                <a:lnTo>
                  <a:pt x="2870" y="5048"/>
                </a:lnTo>
                <a:cubicBezTo>
                  <a:pt x="2870" y="5298"/>
                  <a:pt x="2763" y="5537"/>
                  <a:pt x="2584" y="5703"/>
                </a:cubicBezTo>
                <a:cubicBezTo>
                  <a:pt x="2413" y="5885"/>
                  <a:pt x="2203" y="5981"/>
                  <a:pt x="1989" y="5981"/>
                </a:cubicBezTo>
                <a:cubicBezTo>
                  <a:pt x="1965" y="5981"/>
                  <a:pt x="1941" y="5979"/>
                  <a:pt x="1917" y="5977"/>
                </a:cubicBezTo>
                <a:cubicBezTo>
                  <a:pt x="1429" y="5965"/>
                  <a:pt x="1024" y="5537"/>
                  <a:pt x="1024" y="5013"/>
                </a:cubicBezTo>
                <a:lnTo>
                  <a:pt x="1024" y="4703"/>
                </a:lnTo>
                <a:cubicBezTo>
                  <a:pt x="1024" y="4667"/>
                  <a:pt x="1024" y="4644"/>
                  <a:pt x="1012" y="4632"/>
                </a:cubicBezTo>
                <a:lnTo>
                  <a:pt x="905" y="4417"/>
                </a:lnTo>
                <a:cubicBezTo>
                  <a:pt x="858" y="4346"/>
                  <a:pt x="846" y="4251"/>
                  <a:pt x="846" y="4167"/>
                </a:cubicBezTo>
                <a:lnTo>
                  <a:pt x="846" y="4144"/>
                </a:lnTo>
                <a:cubicBezTo>
                  <a:pt x="846" y="3751"/>
                  <a:pt x="1179" y="3405"/>
                  <a:pt x="1596" y="3405"/>
                </a:cubicBezTo>
                <a:close/>
                <a:moveTo>
                  <a:pt x="5763" y="322"/>
                </a:moveTo>
                <a:cubicBezTo>
                  <a:pt x="6358" y="322"/>
                  <a:pt x="6870" y="536"/>
                  <a:pt x="7263" y="905"/>
                </a:cubicBezTo>
                <a:cubicBezTo>
                  <a:pt x="7668" y="1298"/>
                  <a:pt x="7882" y="1858"/>
                  <a:pt x="7942" y="2524"/>
                </a:cubicBezTo>
                <a:cubicBezTo>
                  <a:pt x="8085" y="4346"/>
                  <a:pt x="8227" y="5346"/>
                  <a:pt x="8287" y="5703"/>
                </a:cubicBezTo>
                <a:lnTo>
                  <a:pt x="8287" y="5715"/>
                </a:lnTo>
                <a:cubicBezTo>
                  <a:pt x="8108" y="5834"/>
                  <a:pt x="7763" y="6025"/>
                  <a:pt x="7215" y="6179"/>
                </a:cubicBezTo>
                <a:lnTo>
                  <a:pt x="6930" y="6060"/>
                </a:lnTo>
                <a:cubicBezTo>
                  <a:pt x="6858" y="6025"/>
                  <a:pt x="6811" y="5953"/>
                  <a:pt x="6811" y="5882"/>
                </a:cubicBezTo>
                <a:lnTo>
                  <a:pt x="6811" y="5298"/>
                </a:lnTo>
                <a:cubicBezTo>
                  <a:pt x="7370" y="4941"/>
                  <a:pt x="7727" y="4334"/>
                  <a:pt x="7727" y="3632"/>
                </a:cubicBezTo>
                <a:lnTo>
                  <a:pt x="7727" y="3322"/>
                </a:lnTo>
                <a:cubicBezTo>
                  <a:pt x="7727" y="3108"/>
                  <a:pt x="7632" y="2917"/>
                  <a:pt x="7489" y="2786"/>
                </a:cubicBezTo>
                <a:cubicBezTo>
                  <a:pt x="7144" y="2489"/>
                  <a:pt x="6370" y="1965"/>
                  <a:pt x="5025" y="1834"/>
                </a:cubicBezTo>
                <a:cubicBezTo>
                  <a:pt x="5015" y="1831"/>
                  <a:pt x="5005" y="1830"/>
                  <a:pt x="4995" y="1830"/>
                </a:cubicBezTo>
                <a:cubicBezTo>
                  <a:pt x="4920" y="1830"/>
                  <a:pt x="4846" y="1903"/>
                  <a:pt x="4846" y="1977"/>
                </a:cubicBezTo>
                <a:cubicBezTo>
                  <a:pt x="4834" y="2072"/>
                  <a:pt x="4906" y="2155"/>
                  <a:pt x="5001" y="2155"/>
                </a:cubicBezTo>
                <a:cubicBezTo>
                  <a:pt x="6251" y="2274"/>
                  <a:pt x="6954" y="2750"/>
                  <a:pt x="7263" y="3024"/>
                </a:cubicBezTo>
                <a:cubicBezTo>
                  <a:pt x="7335" y="3096"/>
                  <a:pt x="7382" y="3179"/>
                  <a:pt x="7382" y="3298"/>
                </a:cubicBezTo>
                <a:lnTo>
                  <a:pt x="7382" y="3620"/>
                </a:lnTo>
                <a:cubicBezTo>
                  <a:pt x="7382" y="4525"/>
                  <a:pt x="6632" y="5251"/>
                  <a:pt x="5739" y="5251"/>
                </a:cubicBezTo>
                <a:cubicBezTo>
                  <a:pt x="4846" y="5251"/>
                  <a:pt x="4108" y="4513"/>
                  <a:pt x="4108" y="3620"/>
                </a:cubicBezTo>
                <a:lnTo>
                  <a:pt x="4108" y="3465"/>
                </a:lnTo>
                <a:cubicBezTo>
                  <a:pt x="4108" y="3405"/>
                  <a:pt x="4132" y="3346"/>
                  <a:pt x="4191" y="3298"/>
                </a:cubicBezTo>
                <a:cubicBezTo>
                  <a:pt x="4406" y="3179"/>
                  <a:pt x="4691" y="2965"/>
                  <a:pt x="4822" y="2572"/>
                </a:cubicBezTo>
                <a:cubicBezTo>
                  <a:pt x="4846" y="2489"/>
                  <a:pt x="4810" y="2393"/>
                  <a:pt x="4715" y="2369"/>
                </a:cubicBezTo>
                <a:cubicBezTo>
                  <a:pt x="4696" y="2361"/>
                  <a:pt x="4676" y="2357"/>
                  <a:pt x="4657" y="2357"/>
                </a:cubicBezTo>
                <a:cubicBezTo>
                  <a:pt x="4592" y="2357"/>
                  <a:pt x="4531" y="2401"/>
                  <a:pt x="4513" y="2465"/>
                </a:cubicBezTo>
                <a:cubicBezTo>
                  <a:pt x="4417" y="2750"/>
                  <a:pt x="4191" y="2917"/>
                  <a:pt x="4048" y="3024"/>
                </a:cubicBezTo>
                <a:cubicBezTo>
                  <a:pt x="3882" y="3108"/>
                  <a:pt x="3775" y="3286"/>
                  <a:pt x="3775" y="3465"/>
                </a:cubicBezTo>
                <a:lnTo>
                  <a:pt x="3775" y="3620"/>
                </a:lnTo>
                <a:cubicBezTo>
                  <a:pt x="3775" y="4310"/>
                  <a:pt x="4132" y="4929"/>
                  <a:pt x="4691" y="5287"/>
                </a:cubicBezTo>
                <a:lnTo>
                  <a:pt x="4691" y="5858"/>
                </a:lnTo>
                <a:cubicBezTo>
                  <a:pt x="4691" y="5941"/>
                  <a:pt x="4644" y="6013"/>
                  <a:pt x="4572" y="6037"/>
                </a:cubicBezTo>
                <a:lnTo>
                  <a:pt x="4287" y="6156"/>
                </a:lnTo>
                <a:cubicBezTo>
                  <a:pt x="3739" y="6013"/>
                  <a:pt x="3394" y="5822"/>
                  <a:pt x="3227" y="5715"/>
                </a:cubicBezTo>
                <a:lnTo>
                  <a:pt x="3227" y="5703"/>
                </a:lnTo>
                <a:cubicBezTo>
                  <a:pt x="3286" y="5346"/>
                  <a:pt x="3441" y="4346"/>
                  <a:pt x="3572" y="2524"/>
                </a:cubicBezTo>
                <a:cubicBezTo>
                  <a:pt x="3620" y="1858"/>
                  <a:pt x="3858" y="1310"/>
                  <a:pt x="4251" y="905"/>
                </a:cubicBezTo>
                <a:cubicBezTo>
                  <a:pt x="4644" y="524"/>
                  <a:pt x="5168" y="322"/>
                  <a:pt x="5763" y="322"/>
                </a:cubicBezTo>
                <a:close/>
                <a:moveTo>
                  <a:pt x="2917" y="5870"/>
                </a:moveTo>
                <a:cubicBezTo>
                  <a:pt x="2941" y="5929"/>
                  <a:pt x="2989" y="5977"/>
                  <a:pt x="3036" y="6013"/>
                </a:cubicBezTo>
                <a:cubicBezTo>
                  <a:pt x="3167" y="6096"/>
                  <a:pt x="3417" y="6251"/>
                  <a:pt x="3810" y="6382"/>
                </a:cubicBezTo>
                <a:lnTo>
                  <a:pt x="3334" y="6596"/>
                </a:lnTo>
                <a:lnTo>
                  <a:pt x="2798" y="6441"/>
                </a:lnTo>
                <a:cubicBezTo>
                  <a:pt x="2667" y="6394"/>
                  <a:pt x="2667" y="6382"/>
                  <a:pt x="2667" y="6358"/>
                </a:cubicBezTo>
                <a:lnTo>
                  <a:pt x="2667" y="6120"/>
                </a:lnTo>
                <a:cubicBezTo>
                  <a:pt x="2727" y="6072"/>
                  <a:pt x="2763" y="6025"/>
                  <a:pt x="2822" y="5977"/>
                </a:cubicBezTo>
                <a:cubicBezTo>
                  <a:pt x="2858" y="5953"/>
                  <a:pt x="2882" y="5906"/>
                  <a:pt x="2917" y="5870"/>
                </a:cubicBezTo>
                <a:close/>
                <a:moveTo>
                  <a:pt x="8620" y="5620"/>
                </a:moveTo>
                <a:cubicBezTo>
                  <a:pt x="8704" y="5822"/>
                  <a:pt x="8859" y="5977"/>
                  <a:pt x="9037" y="6096"/>
                </a:cubicBezTo>
                <a:lnTo>
                  <a:pt x="9037" y="6453"/>
                </a:lnTo>
                <a:lnTo>
                  <a:pt x="9013" y="6453"/>
                </a:lnTo>
                <a:lnTo>
                  <a:pt x="8478" y="6739"/>
                </a:lnTo>
                <a:cubicBezTo>
                  <a:pt x="8478" y="6739"/>
                  <a:pt x="8466" y="6739"/>
                  <a:pt x="8466" y="6727"/>
                </a:cubicBezTo>
                <a:lnTo>
                  <a:pt x="7692" y="6382"/>
                </a:lnTo>
                <a:cubicBezTo>
                  <a:pt x="8061" y="6251"/>
                  <a:pt x="8335" y="6096"/>
                  <a:pt x="8466" y="6013"/>
                </a:cubicBezTo>
                <a:cubicBezTo>
                  <a:pt x="8585" y="5941"/>
                  <a:pt x="8644" y="5798"/>
                  <a:pt x="8620" y="5656"/>
                </a:cubicBezTo>
                <a:lnTo>
                  <a:pt x="8620" y="5620"/>
                </a:lnTo>
                <a:close/>
                <a:moveTo>
                  <a:pt x="2322" y="6263"/>
                </a:moveTo>
                <a:lnTo>
                  <a:pt x="2322" y="6334"/>
                </a:lnTo>
                <a:cubicBezTo>
                  <a:pt x="2322" y="6370"/>
                  <a:pt x="2322" y="6418"/>
                  <a:pt x="2334" y="6441"/>
                </a:cubicBezTo>
                <a:lnTo>
                  <a:pt x="1929" y="6834"/>
                </a:lnTo>
                <a:lnTo>
                  <a:pt x="1548" y="6441"/>
                </a:lnTo>
                <a:cubicBezTo>
                  <a:pt x="1560" y="6418"/>
                  <a:pt x="1560" y="6382"/>
                  <a:pt x="1560" y="6334"/>
                </a:cubicBezTo>
                <a:lnTo>
                  <a:pt x="1560" y="6263"/>
                </a:lnTo>
                <a:cubicBezTo>
                  <a:pt x="1667" y="6299"/>
                  <a:pt x="1786" y="6322"/>
                  <a:pt x="1905" y="6322"/>
                </a:cubicBezTo>
                <a:lnTo>
                  <a:pt x="1953" y="6322"/>
                </a:lnTo>
                <a:cubicBezTo>
                  <a:pt x="2084" y="6322"/>
                  <a:pt x="2203" y="6310"/>
                  <a:pt x="2322" y="6263"/>
                </a:cubicBezTo>
                <a:close/>
                <a:moveTo>
                  <a:pt x="10109" y="6275"/>
                </a:moveTo>
                <a:lnTo>
                  <a:pt x="10109" y="6453"/>
                </a:lnTo>
                <a:cubicBezTo>
                  <a:pt x="10109" y="6513"/>
                  <a:pt x="10121" y="6572"/>
                  <a:pt x="10144" y="6620"/>
                </a:cubicBezTo>
                <a:lnTo>
                  <a:pt x="10002" y="6775"/>
                </a:lnTo>
                <a:cubicBezTo>
                  <a:pt x="9924" y="6840"/>
                  <a:pt x="9832" y="6873"/>
                  <a:pt x="9740" y="6873"/>
                </a:cubicBezTo>
                <a:cubicBezTo>
                  <a:pt x="9647" y="6873"/>
                  <a:pt x="9555" y="6840"/>
                  <a:pt x="9478" y="6775"/>
                </a:cubicBezTo>
                <a:lnTo>
                  <a:pt x="9311" y="6620"/>
                </a:lnTo>
                <a:cubicBezTo>
                  <a:pt x="9347" y="6572"/>
                  <a:pt x="9359" y="6513"/>
                  <a:pt x="9359" y="6453"/>
                </a:cubicBezTo>
                <a:lnTo>
                  <a:pt x="9359" y="6275"/>
                </a:lnTo>
                <a:cubicBezTo>
                  <a:pt x="9478" y="6310"/>
                  <a:pt x="9597" y="6334"/>
                  <a:pt x="9728" y="6334"/>
                </a:cubicBezTo>
                <a:cubicBezTo>
                  <a:pt x="9859" y="6334"/>
                  <a:pt x="9978" y="6322"/>
                  <a:pt x="10109" y="6275"/>
                </a:cubicBezTo>
                <a:close/>
                <a:moveTo>
                  <a:pt x="6501" y="5477"/>
                </a:moveTo>
                <a:lnTo>
                  <a:pt x="6501" y="5882"/>
                </a:lnTo>
                <a:cubicBezTo>
                  <a:pt x="6501" y="6084"/>
                  <a:pt x="6620" y="6275"/>
                  <a:pt x="6811" y="6370"/>
                </a:cubicBezTo>
                <a:lnTo>
                  <a:pt x="7073" y="6477"/>
                </a:lnTo>
                <a:cubicBezTo>
                  <a:pt x="6799" y="6953"/>
                  <a:pt x="6299" y="7263"/>
                  <a:pt x="5739" y="7263"/>
                </a:cubicBezTo>
                <a:cubicBezTo>
                  <a:pt x="5191" y="7263"/>
                  <a:pt x="4691" y="6953"/>
                  <a:pt x="4453" y="6477"/>
                </a:cubicBezTo>
                <a:lnTo>
                  <a:pt x="4703" y="6370"/>
                </a:lnTo>
                <a:cubicBezTo>
                  <a:pt x="4894" y="6275"/>
                  <a:pt x="5013" y="6084"/>
                  <a:pt x="5013" y="5882"/>
                </a:cubicBezTo>
                <a:lnTo>
                  <a:pt x="5013" y="5477"/>
                </a:lnTo>
                <a:cubicBezTo>
                  <a:pt x="5239" y="5560"/>
                  <a:pt x="5489" y="5620"/>
                  <a:pt x="5763" y="5620"/>
                </a:cubicBezTo>
                <a:cubicBezTo>
                  <a:pt x="6025" y="5620"/>
                  <a:pt x="6263" y="5584"/>
                  <a:pt x="6501" y="5477"/>
                </a:cubicBezTo>
                <a:close/>
                <a:moveTo>
                  <a:pt x="5763" y="0"/>
                </a:moveTo>
                <a:cubicBezTo>
                  <a:pt x="5072" y="0"/>
                  <a:pt x="4465" y="238"/>
                  <a:pt x="4013" y="679"/>
                </a:cubicBezTo>
                <a:cubicBezTo>
                  <a:pt x="3560" y="1131"/>
                  <a:pt x="3286" y="1774"/>
                  <a:pt x="3239" y="2512"/>
                </a:cubicBezTo>
                <a:cubicBezTo>
                  <a:pt x="3227" y="2703"/>
                  <a:pt x="3215" y="2905"/>
                  <a:pt x="3203" y="3084"/>
                </a:cubicBezTo>
                <a:lnTo>
                  <a:pt x="1608" y="3084"/>
                </a:lnTo>
                <a:cubicBezTo>
                  <a:pt x="1012" y="3084"/>
                  <a:pt x="536" y="3560"/>
                  <a:pt x="536" y="4155"/>
                </a:cubicBezTo>
                <a:lnTo>
                  <a:pt x="536" y="4167"/>
                </a:lnTo>
                <a:cubicBezTo>
                  <a:pt x="536" y="4298"/>
                  <a:pt x="560" y="4453"/>
                  <a:pt x="619" y="4572"/>
                </a:cubicBezTo>
                <a:lnTo>
                  <a:pt x="715" y="4751"/>
                </a:lnTo>
                <a:lnTo>
                  <a:pt x="715" y="5025"/>
                </a:lnTo>
                <a:cubicBezTo>
                  <a:pt x="715" y="5465"/>
                  <a:pt x="941" y="5858"/>
                  <a:pt x="1262" y="6096"/>
                </a:cubicBezTo>
                <a:lnTo>
                  <a:pt x="1262" y="6334"/>
                </a:lnTo>
                <a:cubicBezTo>
                  <a:pt x="1262" y="6370"/>
                  <a:pt x="1250" y="6394"/>
                  <a:pt x="1215" y="6418"/>
                </a:cubicBezTo>
                <a:lnTo>
                  <a:pt x="524" y="6608"/>
                </a:lnTo>
                <a:cubicBezTo>
                  <a:pt x="226" y="6691"/>
                  <a:pt x="0" y="6977"/>
                  <a:pt x="0" y="7287"/>
                </a:cubicBezTo>
                <a:lnTo>
                  <a:pt x="0" y="8692"/>
                </a:lnTo>
                <a:cubicBezTo>
                  <a:pt x="0" y="8775"/>
                  <a:pt x="72" y="8858"/>
                  <a:pt x="167" y="8858"/>
                </a:cubicBezTo>
                <a:cubicBezTo>
                  <a:pt x="250" y="8858"/>
                  <a:pt x="322" y="8775"/>
                  <a:pt x="322" y="8692"/>
                </a:cubicBezTo>
                <a:lnTo>
                  <a:pt x="322" y="7287"/>
                </a:lnTo>
                <a:cubicBezTo>
                  <a:pt x="322" y="7132"/>
                  <a:pt x="441" y="6977"/>
                  <a:pt x="596" y="6930"/>
                </a:cubicBezTo>
                <a:lnTo>
                  <a:pt x="1298" y="6739"/>
                </a:lnTo>
                <a:cubicBezTo>
                  <a:pt x="1322" y="6739"/>
                  <a:pt x="1334" y="6727"/>
                  <a:pt x="1369" y="6715"/>
                </a:cubicBezTo>
                <a:lnTo>
                  <a:pt x="1798" y="7144"/>
                </a:lnTo>
                <a:lnTo>
                  <a:pt x="1798" y="8704"/>
                </a:lnTo>
                <a:cubicBezTo>
                  <a:pt x="1798" y="8799"/>
                  <a:pt x="1870" y="8870"/>
                  <a:pt x="1965" y="8870"/>
                </a:cubicBezTo>
                <a:cubicBezTo>
                  <a:pt x="2048" y="8870"/>
                  <a:pt x="2131" y="8799"/>
                  <a:pt x="2131" y="8704"/>
                </a:cubicBezTo>
                <a:lnTo>
                  <a:pt x="2131" y="7144"/>
                </a:lnTo>
                <a:lnTo>
                  <a:pt x="2560" y="6715"/>
                </a:lnTo>
                <a:cubicBezTo>
                  <a:pt x="2620" y="6739"/>
                  <a:pt x="2679" y="6751"/>
                  <a:pt x="2727" y="6775"/>
                </a:cubicBezTo>
                <a:lnTo>
                  <a:pt x="2905" y="6811"/>
                </a:lnTo>
                <a:cubicBezTo>
                  <a:pt x="2667" y="6977"/>
                  <a:pt x="2524" y="7251"/>
                  <a:pt x="2524" y="7549"/>
                </a:cubicBezTo>
                <a:lnTo>
                  <a:pt x="2524" y="8704"/>
                </a:lnTo>
                <a:cubicBezTo>
                  <a:pt x="2524" y="8799"/>
                  <a:pt x="2608" y="8870"/>
                  <a:pt x="2691" y="8870"/>
                </a:cubicBezTo>
                <a:cubicBezTo>
                  <a:pt x="2786" y="8870"/>
                  <a:pt x="2858" y="8799"/>
                  <a:pt x="2858" y="8704"/>
                </a:cubicBezTo>
                <a:lnTo>
                  <a:pt x="2858" y="7549"/>
                </a:lnTo>
                <a:cubicBezTo>
                  <a:pt x="2858" y="7322"/>
                  <a:pt x="2989" y="7132"/>
                  <a:pt x="3179" y="7037"/>
                </a:cubicBezTo>
                <a:lnTo>
                  <a:pt x="4156" y="6608"/>
                </a:lnTo>
                <a:cubicBezTo>
                  <a:pt x="4453" y="7215"/>
                  <a:pt x="5072" y="7608"/>
                  <a:pt x="5763" y="7608"/>
                </a:cubicBezTo>
                <a:cubicBezTo>
                  <a:pt x="6442" y="7608"/>
                  <a:pt x="7073" y="7215"/>
                  <a:pt x="7370" y="6608"/>
                </a:cubicBezTo>
                <a:lnTo>
                  <a:pt x="8335" y="7037"/>
                </a:lnTo>
                <a:cubicBezTo>
                  <a:pt x="8537" y="7132"/>
                  <a:pt x="8656" y="7322"/>
                  <a:pt x="8656" y="7549"/>
                </a:cubicBezTo>
                <a:lnTo>
                  <a:pt x="8656" y="8704"/>
                </a:lnTo>
                <a:cubicBezTo>
                  <a:pt x="8656" y="8799"/>
                  <a:pt x="8739" y="8870"/>
                  <a:pt x="8823" y="8870"/>
                </a:cubicBezTo>
                <a:cubicBezTo>
                  <a:pt x="8918" y="8870"/>
                  <a:pt x="8989" y="8799"/>
                  <a:pt x="8989" y="8704"/>
                </a:cubicBezTo>
                <a:lnTo>
                  <a:pt x="8989" y="7549"/>
                </a:lnTo>
                <a:cubicBezTo>
                  <a:pt x="8989" y="7322"/>
                  <a:pt x="8918" y="7132"/>
                  <a:pt x="8775" y="6965"/>
                </a:cubicBezTo>
                <a:lnTo>
                  <a:pt x="9049" y="6834"/>
                </a:lnTo>
                <a:lnTo>
                  <a:pt x="9240" y="7025"/>
                </a:lnTo>
                <a:cubicBezTo>
                  <a:pt x="9370" y="7156"/>
                  <a:pt x="9549" y="7215"/>
                  <a:pt x="9728" y="7215"/>
                </a:cubicBezTo>
                <a:cubicBezTo>
                  <a:pt x="9906" y="7215"/>
                  <a:pt x="10085" y="7156"/>
                  <a:pt x="10228" y="7025"/>
                </a:cubicBezTo>
                <a:lnTo>
                  <a:pt x="10418" y="6834"/>
                </a:lnTo>
                <a:lnTo>
                  <a:pt x="10978" y="7108"/>
                </a:lnTo>
                <a:cubicBezTo>
                  <a:pt x="11121" y="7168"/>
                  <a:pt x="11192" y="7311"/>
                  <a:pt x="11192" y="7442"/>
                </a:cubicBezTo>
                <a:lnTo>
                  <a:pt x="11192" y="8692"/>
                </a:lnTo>
                <a:cubicBezTo>
                  <a:pt x="11192" y="8775"/>
                  <a:pt x="11264" y="8858"/>
                  <a:pt x="11359" y="8858"/>
                </a:cubicBezTo>
                <a:cubicBezTo>
                  <a:pt x="11442" y="8858"/>
                  <a:pt x="11514" y="8775"/>
                  <a:pt x="11514" y="8692"/>
                </a:cubicBezTo>
                <a:lnTo>
                  <a:pt x="11514" y="7442"/>
                </a:lnTo>
                <a:cubicBezTo>
                  <a:pt x="11537" y="7168"/>
                  <a:pt x="11383" y="6930"/>
                  <a:pt x="11145" y="6799"/>
                </a:cubicBezTo>
                <a:lnTo>
                  <a:pt x="10466" y="6453"/>
                </a:lnTo>
                <a:lnTo>
                  <a:pt x="10466" y="6441"/>
                </a:lnTo>
                <a:lnTo>
                  <a:pt x="10466" y="6096"/>
                </a:lnTo>
                <a:cubicBezTo>
                  <a:pt x="10740" y="5906"/>
                  <a:pt x="10942" y="5596"/>
                  <a:pt x="11002" y="5239"/>
                </a:cubicBezTo>
                <a:cubicBezTo>
                  <a:pt x="11133" y="5013"/>
                  <a:pt x="11192" y="4775"/>
                  <a:pt x="11192" y="4525"/>
                </a:cubicBezTo>
                <a:cubicBezTo>
                  <a:pt x="11192" y="4048"/>
                  <a:pt x="10966" y="3632"/>
                  <a:pt x="10609" y="3382"/>
                </a:cubicBezTo>
                <a:cubicBezTo>
                  <a:pt x="10621" y="3298"/>
                  <a:pt x="10644" y="3239"/>
                  <a:pt x="10644" y="3167"/>
                </a:cubicBezTo>
                <a:cubicBezTo>
                  <a:pt x="10644" y="2727"/>
                  <a:pt x="10240" y="2369"/>
                  <a:pt x="9751" y="2369"/>
                </a:cubicBezTo>
                <a:cubicBezTo>
                  <a:pt x="9251" y="2369"/>
                  <a:pt x="8859" y="2727"/>
                  <a:pt x="8859" y="3167"/>
                </a:cubicBezTo>
                <a:cubicBezTo>
                  <a:pt x="8859" y="3239"/>
                  <a:pt x="8870" y="3322"/>
                  <a:pt x="8882" y="3382"/>
                </a:cubicBezTo>
                <a:cubicBezTo>
                  <a:pt x="8680" y="3536"/>
                  <a:pt x="8513" y="3751"/>
                  <a:pt x="8406" y="3989"/>
                </a:cubicBezTo>
                <a:cubicBezTo>
                  <a:pt x="8358" y="3572"/>
                  <a:pt x="8323" y="3084"/>
                  <a:pt x="8275" y="2512"/>
                </a:cubicBezTo>
                <a:cubicBezTo>
                  <a:pt x="8216" y="1774"/>
                  <a:pt x="7942" y="1131"/>
                  <a:pt x="7501" y="679"/>
                </a:cubicBezTo>
                <a:cubicBezTo>
                  <a:pt x="7049" y="238"/>
                  <a:pt x="6442" y="0"/>
                  <a:pt x="57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" name="Прямоугольник: скругленные углы 20">
            <a:extLst>
              <a:ext uri="{FF2B5EF4-FFF2-40B4-BE49-F238E27FC236}">
                <a16:creationId xmlns:a16="http://schemas.microsoft.com/office/drawing/2014/main" id="{E9387FB6-DFE6-7B05-2017-4B0CD611472E}"/>
              </a:ext>
            </a:extLst>
          </p:cNvPr>
          <p:cNvSpPr/>
          <p:nvPr/>
        </p:nvSpPr>
        <p:spPr>
          <a:xfrm>
            <a:off x="1505261" y="2593796"/>
            <a:ext cx="1848238" cy="543062"/>
          </a:xfrm>
          <a:prstGeom prst="roundRect">
            <a:avLst>
              <a:gd name="adj" fmla="val 50000"/>
            </a:avLst>
          </a:prstGeom>
          <a:solidFill>
            <a:srgbClr val="099A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Объект 2">
            <a:extLst>
              <a:ext uri="{FF2B5EF4-FFF2-40B4-BE49-F238E27FC236}">
                <a16:creationId xmlns:a16="http://schemas.microsoft.com/office/drawing/2014/main" id="{A690FC66-21DF-6DEE-6B9C-BA13FEBBB667}"/>
              </a:ext>
            </a:extLst>
          </p:cNvPr>
          <p:cNvSpPr txBox="1">
            <a:spLocks/>
          </p:cNvSpPr>
          <p:nvPr/>
        </p:nvSpPr>
        <p:spPr>
          <a:xfrm>
            <a:off x="1573629" y="2546953"/>
            <a:ext cx="1711502" cy="59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700"/>
              </a:lnSpc>
              <a:buFont typeface="Arial" panose="020B0604020202020204" pitchFamily="34" charset="0"/>
              <a:buNone/>
            </a:pPr>
            <a:r>
              <a:rPr lang="ru-RU" sz="1400" b="1" kern="1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Для граждан</a:t>
            </a:r>
            <a:br>
              <a:rPr lang="ru-RU" sz="1400" b="1" kern="1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400" b="1" kern="1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1967-1996 г.р.</a:t>
            </a: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08193E5-ABDA-0358-CBCF-22CDBA06E4C0}"/>
              </a:ext>
            </a:extLst>
          </p:cNvPr>
          <p:cNvSpPr/>
          <p:nvPr/>
        </p:nvSpPr>
        <p:spPr>
          <a:xfrm>
            <a:off x="4321370" y="5405456"/>
            <a:ext cx="799591" cy="799591"/>
          </a:xfrm>
          <a:prstGeom prst="ellipse">
            <a:avLst/>
          </a:prstGeom>
          <a:solidFill>
            <a:srgbClr val="3A76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Google Shape;1595;p35">
            <a:extLst>
              <a:ext uri="{FF2B5EF4-FFF2-40B4-BE49-F238E27FC236}">
                <a16:creationId xmlns:a16="http://schemas.microsoft.com/office/drawing/2014/main" id="{DB4874EB-B03B-4A50-8626-151605192160}"/>
              </a:ext>
            </a:extLst>
          </p:cNvPr>
          <p:cNvSpPr/>
          <p:nvPr/>
        </p:nvSpPr>
        <p:spPr>
          <a:xfrm>
            <a:off x="4633851" y="5673905"/>
            <a:ext cx="167612" cy="216855"/>
          </a:xfrm>
          <a:custGeom>
            <a:avLst/>
            <a:gdLst/>
            <a:ahLst/>
            <a:cxnLst/>
            <a:rect l="l" t="t" r="r" b="b"/>
            <a:pathLst>
              <a:path w="4013" h="5192" extrusionOk="0">
                <a:moveTo>
                  <a:pt x="2001" y="334"/>
                </a:moveTo>
                <a:cubicBezTo>
                  <a:pt x="2298" y="334"/>
                  <a:pt x="2548" y="513"/>
                  <a:pt x="2656" y="763"/>
                </a:cubicBezTo>
                <a:cubicBezTo>
                  <a:pt x="2679" y="846"/>
                  <a:pt x="2715" y="941"/>
                  <a:pt x="2715" y="1049"/>
                </a:cubicBezTo>
                <a:lnTo>
                  <a:pt x="2715" y="1227"/>
                </a:lnTo>
                <a:cubicBezTo>
                  <a:pt x="2441" y="1132"/>
                  <a:pt x="2322" y="846"/>
                  <a:pt x="2322" y="834"/>
                </a:cubicBezTo>
                <a:cubicBezTo>
                  <a:pt x="2298" y="775"/>
                  <a:pt x="2251" y="727"/>
                  <a:pt x="2179" y="727"/>
                </a:cubicBezTo>
                <a:cubicBezTo>
                  <a:pt x="2120" y="727"/>
                  <a:pt x="2060" y="763"/>
                  <a:pt x="2013" y="822"/>
                </a:cubicBezTo>
                <a:cubicBezTo>
                  <a:pt x="2013" y="822"/>
                  <a:pt x="1822" y="1180"/>
                  <a:pt x="1286" y="1239"/>
                </a:cubicBezTo>
                <a:lnTo>
                  <a:pt x="1286" y="1025"/>
                </a:lnTo>
                <a:cubicBezTo>
                  <a:pt x="1298" y="941"/>
                  <a:pt x="1310" y="846"/>
                  <a:pt x="1346" y="763"/>
                </a:cubicBezTo>
                <a:cubicBezTo>
                  <a:pt x="1453" y="513"/>
                  <a:pt x="1703" y="334"/>
                  <a:pt x="2001" y="334"/>
                </a:cubicBezTo>
                <a:close/>
                <a:moveTo>
                  <a:pt x="2167" y="1180"/>
                </a:moveTo>
                <a:cubicBezTo>
                  <a:pt x="2263" y="1322"/>
                  <a:pt x="2465" y="1501"/>
                  <a:pt x="2727" y="1549"/>
                </a:cubicBezTo>
                <a:lnTo>
                  <a:pt x="2727" y="1775"/>
                </a:lnTo>
                <a:cubicBezTo>
                  <a:pt x="2727" y="2156"/>
                  <a:pt x="2429" y="2465"/>
                  <a:pt x="2048" y="2489"/>
                </a:cubicBezTo>
                <a:lnTo>
                  <a:pt x="1989" y="2489"/>
                </a:lnTo>
                <a:cubicBezTo>
                  <a:pt x="1596" y="2489"/>
                  <a:pt x="1298" y="2180"/>
                  <a:pt x="1298" y="1787"/>
                </a:cubicBezTo>
                <a:lnTo>
                  <a:pt x="1298" y="1561"/>
                </a:lnTo>
                <a:cubicBezTo>
                  <a:pt x="1727" y="1525"/>
                  <a:pt x="2001" y="1346"/>
                  <a:pt x="2167" y="1180"/>
                </a:cubicBezTo>
                <a:close/>
                <a:moveTo>
                  <a:pt x="2215" y="2846"/>
                </a:moveTo>
                <a:lnTo>
                  <a:pt x="2132" y="3025"/>
                </a:lnTo>
                <a:lnTo>
                  <a:pt x="1906" y="3025"/>
                </a:lnTo>
                <a:lnTo>
                  <a:pt x="1810" y="2846"/>
                </a:lnTo>
                <a:close/>
                <a:moveTo>
                  <a:pt x="2084" y="3347"/>
                </a:moveTo>
                <a:lnTo>
                  <a:pt x="2287" y="4180"/>
                </a:lnTo>
                <a:lnTo>
                  <a:pt x="2013" y="4442"/>
                </a:lnTo>
                <a:lnTo>
                  <a:pt x="1751" y="4180"/>
                </a:lnTo>
                <a:lnTo>
                  <a:pt x="1929" y="3347"/>
                </a:lnTo>
                <a:close/>
                <a:moveTo>
                  <a:pt x="2572" y="2918"/>
                </a:moveTo>
                <a:cubicBezTo>
                  <a:pt x="2810" y="2989"/>
                  <a:pt x="3025" y="3120"/>
                  <a:pt x="3215" y="3311"/>
                </a:cubicBezTo>
                <a:cubicBezTo>
                  <a:pt x="3549" y="3620"/>
                  <a:pt x="3727" y="4025"/>
                  <a:pt x="3727" y="4442"/>
                </a:cubicBezTo>
                <a:lnTo>
                  <a:pt x="3668" y="4859"/>
                </a:lnTo>
                <a:lnTo>
                  <a:pt x="334" y="4859"/>
                </a:lnTo>
                <a:lnTo>
                  <a:pt x="334" y="4442"/>
                </a:lnTo>
                <a:cubicBezTo>
                  <a:pt x="334" y="4025"/>
                  <a:pt x="513" y="3620"/>
                  <a:pt x="834" y="3311"/>
                </a:cubicBezTo>
                <a:cubicBezTo>
                  <a:pt x="1013" y="3132"/>
                  <a:pt x="1239" y="2989"/>
                  <a:pt x="1477" y="2918"/>
                </a:cubicBezTo>
                <a:lnTo>
                  <a:pt x="1632" y="3204"/>
                </a:lnTo>
                <a:lnTo>
                  <a:pt x="1405" y="4192"/>
                </a:lnTo>
                <a:cubicBezTo>
                  <a:pt x="1394" y="4251"/>
                  <a:pt x="1405" y="4311"/>
                  <a:pt x="1453" y="4359"/>
                </a:cubicBezTo>
                <a:lnTo>
                  <a:pt x="1906" y="4775"/>
                </a:lnTo>
                <a:cubicBezTo>
                  <a:pt x="1941" y="4811"/>
                  <a:pt x="1989" y="4823"/>
                  <a:pt x="2025" y="4823"/>
                </a:cubicBezTo>
                <a:cubicBezTo>
                  <a:pt x="2072" y="4823"/>
                  <a:pt x="2096" y="4811"/>
                  <a:pt x="2144" y="4775"/>
                </a:cubicBezTo>
                <a:lnTo>
                  <a:pt x="2608" y="4359"/>
                </a:lnTo>
                <a:cubicBezTo>
                  <a:pt x="2656" y="4311"/>
                  <a:pt x="2668" y="4251"/>
                  <a:pt x="2656" y="4192"/>
                </a:cubicBezTo>
                <a:lnTo>
                  <a:pt x="2429" y="3204"/>
                </a:lnTo>
                <a:lnTo>
                  <a:pt x="2572" y="2918"/>
                </a:lnTo>
                <a:close/>
                <a:moveTo>
                  <a:pt x="2001" y="1"/>
                </a:moveTo>
                <a:cubicBezTo>
                  <a:pt x="1417" y="1"/>
                  <a:pt x="953" y="465"/>
                  <a:pt x="953" y="1049"/>
                </a:cubicBezTo>
                <a:lnTo>
                  <a:pt x="953" y="1418"/>
                </a:lnTo>
                <a:lnTo>
                  <a:pt x="953" y="1787"/>
                </a:lnTo>
                <a:cubicBezTo>
                  <a:pt x="953" y="2120"/>
                  <a:pt x="1120" y="2418"/>
                  <a:pt x="1358" y="2608"/>
                </a:cubicBezTo>
                <a:cubicBezTo>
                  <a:pt x="572" y="2870"/>
                  <a:pt x="1" y="3608"/>
                  <a:pt x="1" y="4442"/>
                </a:cubicBezTo>
                <a:lnTo>
                  <a:pt x="1" y="5037"/>
                </a:lnTo>
                <a:cubicBezTo>
                  <a:pt x="1" y="5121"/>
                  <a:pt x="84" y="5192"/>
                  <a:pt x="167" y="5192"/>
                </a:cubicBezTo>
                <a:lnTo>
                  <a:pt x="3834" y="5192"/>
                </a:lnTo>
                <a:cubicBezTo>
                  <a:pt x="3918" y="5192"/>
                  <a:pt x="3989" y="5121"/>
                  <a:pt x="3989" y="5037"/>
                </a:cubicBezTo>
                <a:lnTo>
                  <a:pt x="3989" y="4442"/>
                </a:lnTo>
                <a:cubicBezTo>
                  <a:pt x="4013" y="3620"/>
                  <a:pt x="3430" y="2882"/>
                  <a:pt x="2644" y="2608"/>
                </a:cubicBezTo>
                <a:cubicBezTo>
                  <a:pt x="2882" y="2418"/>
                  <a:pt x="3037" y="2120"/>
                  <a:pt x="3037" y="1787"/>
                </a:cubicBezTo>
                <a:lnTo>
                  <a:pt x="3037" y="1418"/>
                </a:lnTo>
                <a:lnTo>
                  <a:pt x="3037" y="1049"/>
                </a:lnTo>
                <a:cubicBezTo>
                  <a:pt x="3037" y="465"/>
                  <a:pt x="2584" y="1"/>
                  <a:pt x="200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596;p35">
            <a:extLst>
              <a:ext uri="{FF2B5EF4-FFF2-40B4-BE49-F238E27FC236}">
                <a16:creationId xmlns:a16="http://schemas.microsoft.com/office/drawing/2014/main" id="{AAEC0694-C754-49FB-BB4D-45BF27209E30}"/>
              </a:ext>
            </a:extLst>
          </p:cNvPr>
          <p:cNvSpPr/>
          <p:nvPr/>
        </p:nvSpPr>
        <p:spPr>
          <a:xfrm>
            <a:off x="4551320" y="5606534"/>
            <a:ext cx="339692" cy="203197"/>
          </a:xfrm>
          <a:custGeom>
            <a:avLst/>
            <a:gdLst/>
            <a:ahLst/>
            <a:cxnLst/>
            <a:rect l="l" t="t" r="r" b="b"/>
            <a:pathLst>
              <a:path w="8133" h="4865" extrusionOk="0">
                <a:moveTo>
                  <a:pt x="3974" y="1"/>
                </a:moveTo>
                <a:cubicBezTo>
                  <a:pt x="3947" y="1"/>
                  <a:pt x="3923" y="7"/>
                  <a:pt x="3905" y="18"/>
                </a:cubicBezTo>
                <a:cubicBezTo>
                  <a:pt x="3882" y="42"/>
                  <a:pt x="1798" y="1269"/>
                  <a:pt x="238" y="1269"/>
                </a:cubicBezTo>
                <a:cubicBezTo>
                  <a:pt x="167" y="1269"/>
                  <a:pt x="95" y="1328"/>
                  <a:pt x="72" y="1411"/>
                </a:cubicBezTo>
                <a:cubicBezTo>
                  <a:pt x="72" y="1423"/>
                  <a:pt x="0" y="1912"/>
                  <a:pt x="0" y="2662"/>
                </a:cubicBezTo>
                <a:cubicBezTo>
                  <a:pt x="0" y="2745"/>
                  <a:pt x="72" y="2816"/>
                  <a:pt x="167" y="2816"/>
                </a:cubicBezTo>
                <a:cubicBezTo>
                  <a:pt x="250" y="2816"/>
                  <a:pt x="333" y="2745"/>
                  <a:pt x="333" y="2662"/>
                </a:cubicBezTo>
                <a:cubicBezTo>
                  <a:pt x="333" y="2162"/>
                  <a:pt x="357" y="1781"/>
                  <a:pt x="393" y="1590"/>
                </a:cubicBezTo>
                <a:cubicBezTo>
                  <a:pt x="1060" y="1554"/>
                  <a:pt x="1857" y="1352"/>
                  <a:pt x="2786" y="947"/>
                </a:cubicBezTo>
                <a:cubicBezTo>
                  <a:pt x="3346" y="697"/>
                  <a:pt x="3798" y="459"/>
                  <a:pt x="3977" y="352"/>
                </a:cubicBezTo>
                <a:cubicBezTo>
                  <a:pt x="4155" y="459"/>
                  <a:pt x="4596" y="697"/>
                  <a:pt x="5167" y="947"/>
                </a:cubicBezTo>
                <a:cubicBezTo>
                  <a:pt x="6084" y="1352"/>
                  <a:pt x="6894" y="1566"/>
                  <a:pt x="7561" y="1590"/>
                </a:cubicBezTo>
                <a:cubicBezTo>
                  <a:pt x="7608" y="2007"/>
                  <a:pt x="7715" y="3281"/>
                  <a:pt x="7394" y="4662"/>
                </a:cubicBezTo>
                <a:cubicBezTo>
                  <a:pt x="7382" y="4757"/>
                  <a:pt x="7430" y="4840"/>
                  <a:pt x="7513" y="4864"/>
                </a:cubicBezTo>
                <a:lnTo>
                  <a:pt x="7549" y="4864"/>
                </a:lnTo>
                <a:cubicBezTo>
                  <a:pt x="7620" y="4864"/>
                  <a:pt x="7692" y="4805"/>
                  <a:pt x="7715" y="4721"/>
                </a:cubicBezTo>
                <a:cubicBezTo>
                  <a:pt x="8132" y="3007"/>
                  <a:pt x="7894" y="1483"/>
                  <a:pt x="7894" y="1411"/>
                </a:cubicBezTo>
                <a:cubicBezTo>
                  <a:pt x="7870" y="1328"/>
                  <a:pt x="7799" y="1269"/>
                  <a:pt x="7727" y="1269"/>
                </a:cubicBezTo>
                <a:cubicBezTo>
                  <a:pt x="6168" y="1269"/>
                  <a:pt x="4096" y="42"/>
                  <a:pt x="4060" y="18"/>
                </a:cubicBezTo>
                <a:cubicBezTo>
                  <a:pt x="4030" y="7"/>
                  <a:pt x="4001" y="1"/>
                  <a:pt x="3974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597;p35">
            <a:extLst>
              <a:ext uri="{FF2B5EF4-FFF2-40B4-BE49-F238E27FC236}">
                <a16:creationId xmlns:a16="http://schemas.microsoft.com/office/drawing/2014/main" id="{D32B570E-F664-47BD-BF4E-165EA3616ED2}"/>
              </a:ext>
            </a:extLst>
          </p:cNvPr>
          <p:cNvSpPr/>
          <p:nvPr/>
        </p:nvSpPr>
        <p:spPr>
          <a:xfrm>
            <a:off x="4546963" y="5743790"/>
            <a:ext cx="317806" cy="250228"/>
          </a:xfrm>
          <a:custGeom>
            <a:avLst/>
            <a:gdLst/>
            <a:ahLst/>
            <a:cxnLst/>
            <a:rect l="l" t="t" r="r" b="b"/>
            <a:pathLst>
              <a:path w="7609" h="5991" extrusionOk="0">
                <a:moveTo>
                  <a:pt x="185" y="1"/>
                </a:moveTo>
                <a:cubicBezTo>
                  <a:pt x="179" y="1"/>
                  <a:pt x="173" y="1"/>
                  <a:pt x="167" y="2"/>
                </a:cubicBezTo>
                <a:cubicBezTo>
                  <a:pt x="71" y="2"/>
                  <a:pt x="0" y="97"/>
                  <a:pt x="12" y="181"/>
                </a:cubicBezTo>
                <a:cubicBezTo>
                  <a:pt x="95" y="1419"/>
                  <a:pt x="369" y="2502"/>
                  <a:pt x="869" y="3419"/>
                </a:cubicBezTo>
                <a:cubicBezTo>
                  <a:pt x="1536" y="4669"/>
                  <a:pt x="2560" y="5526"/>
                  <a:pt x="3929" y="5979"/>
                </a:cubicBezTo>
                <a:cubicBezTo>
                  <a:pt x="3941" y="5979"/>
                  <a:pt x="3965" y="5991"/>
                  <a:pt x="3989" y="5991"/>
                </a:cubicBezTo>
                <a:cubicBezTo>
                  <a:pt x="4001" y="5991"/>
                  <a:pt x="4024" y="5991"/>
                  <a:pt x="4048" y="5979"/>
                </a:cubicBezTo>
                <a:cubicBezTo>
                  <a:pt x="4941" y="5681"/>
                  <a:pt x="5691" y="5217"/>
                  <a:pt x="6287" y="4574"/>
                </a:cubicBezTo>
                <a:cubicBezTo>
                  <a:pt x="6882" y="3931"/>
                  <a:pt x="7322" y="3133"/>
                  <a:pt x="7608" y="2181"/>
                </a:cubicBezTo>
                <a:cubicBezTo>
                  <a:pt x="7608" y="2097"/>
                  <a:pt x="7560" y="2002"/>
                  <a:pt x="7477" y="1966"/>
                </a:cubicBezTo>
                <a:cubicBezTo>
                  <a:pt x="7463" y="1963"/>
                  <a:pt x="7448" y="1961"/>
                  <a:pt x="7434" y="1961"/>
                </a:cubicBezTo>
                <a:cubicBezTo>
                  <a:pt x="7358" y="1961"/>
                  <a:pt x="7293" y="2013"/>
                  <a:pt x="7263" y="2074"/>
                </a:cubicBezTo>
                <a:cubicBezTo>
                  <a:pt x="7001" y="2990"/>
                  <a:pt x="6560" y="3741"/>
                  <a:pt x="6013" y="4336"/>
                </a:cubicBezTo>
                <a:cubicBezTo>
                  <a:pt x="5465" y="4919"/>
                  <a:pt x="4774" y="5348"/>
                  <a:pt x="3977" y="5634"/>
                </a:cubicBezTo>
                <a:cubicBezTo>
                  <a:pt x="2727" y="5205"/>
                  <a:pt x="1774" y="4395"/>
                  <a:pt x="1143" y="3252"/>
                </a:cubicBezTo>
                <a:cubicBezTo>
                  <a:pt x="691" y="2383"/>
                  <a:pt x="417" y="1347"/>
                  <a:pt x="345" y="157"/>
                </a:cubicBezTo>
                <a:cubicBezTo>
                  <a:pt x="345" y="68"/>
                  <a:pt x="263" y="1"/>
                  <a:pt x="185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598;p35">
            <a:extLst>
              <a:ext uri="{FF2B5EF4-FFF2-40B4-BE49-F238E27FC236}">
                <a16:creationId xmlns:a16="http://schemas.microsoft.com/office/drawing/2014/main" id="{BE75BE7D-6921-489A-AF6E-C96D1626BD88}"/>
              </a:ext>
            </a:extLst>
          </p:cNvPr>
          <p:cNvSpPr/>
          <p:nvPr/>
        </p:nvSpPr>
        <p:spPr>
          <a:xfrm>
            <a:off x="4497969" y="5568913"/>
            <a:ext cx="429199" cy="472679"/>
          </a:xfrm>
          <a:custGeom>
            <a:avLst/>
            <a:gdLst/>
            <a:ahLst/>
            <a:cxnLst/>
            <a:rect l="l" t="t" r="r" b="b"/>
            <a:pathLst>
              <a:path w="10276" h="11317" extrusionOk="0">
                <a:moveTo>
                  <a:pt x="5132" y="363"/>
                </a:moveTo>
                <a:cubicBezTo>
                  <a:pt x="5334" y="482"/>
                  <a:pt x="5906" y="792"/>
                  <a:pt x="6644" y="1125"/>
                </a:cubicBezTo>
                <a:cubicBezTo>
                  <a:pt x="7823" y="1625"/>
                  <a:pt x="8835" y="1899"/>
                  <a:pt x="9668" y="1923"/>
                </a:cubicBezTo>
                <a:cubicBezTo>
                  <a:pt x="9728" y="2375"/>
                  <a:pt x="9882" y="3947"/>
                  <a:pt x="9501" y="5673"/>
                </a:cubicBezTo>
                <a:cubicBezTo>
                  <a:pt x="9251" y="6888"/>
                  <a:pt x="8823" y="7912"/>
                  <a:pt x="8192" y="8757"/>
                </a:cubicBezTo>
                <a:cubicBezTo>
                  <a:pt x="7442" y="9781"/>
                  <a:pt x="6406" y="10531"/>
                  <a:pt x="5132" y="10972"/>
                </a:cubicBezTo>
                <a:cubicBezTo>
                  <a:pt x="3846" y="10543"/>
                  <a:pt x="2822" y="9805"/>
                  <a:pt x="2060" y="8769"/>
                </a:cubicBezTo>
                <a:cubicBezTo>
                  <a:pt x="1453" y="7936"/>
                  <a:pt x="1012" y="6900"/>
                  <a:pt x="750" y="5709"/>
                </a:cubicBezTo>
                <a:cubicBezTo>
                  <a:pt x="393" y="3983"/>
                  <a:pt x="536" y="2387"/>
                  <a:pt x="596" y="1923"/>
                </a:cubicBezTo>
                <a:cubicBezTo>
                  <a:pt x="1429" y="1899"/>
                  <a:pt x="2453" y="1625"/>
                  <a:pt x="3608" y="1125"/>
                </a:cubicBezTo>
                <a:cubicBezTo>
                  <a:pt x="4346" y="816"/>
                  <a:pt x="4917" y="482"/>
                  <a:pt x="5132" y="363"/>
                </a:cubicBezTo>
                <a:close/>
                <a:moveTo>
                  <a:pt x="5129" y="0"/>
                </a:moveTo>
                <a:cubicBezTo>
                  <a:pt x="5102" y="0"/>
                  <a:pt x="5078" y="6"/>
                  <a:pt x="5060" y="18"/>
                </a:cubicBezTo>
                <a:cubicBezTo>
                  <a:pt x="5025" y="42"/>
                  <a:pt x="2417" y="1589"/>
                  <a:pt x="453" y="1589"/>
                </a:cubicBezTo>
                <a:cubicBezTo>
                  <a:pt x="381" y="1589"/>
                  <a:pt x="310" y="1649"/>
                  <a:pt x="298" y="1720"/>
                </a:cubicBezTo>
                <a:cubicBezTo>
                  <a:pt x="274" y="1792"/>
                  <a:pt x="0" y="3637"/>
                  <a:pt x="441" y="5757"/>
                </a:cubicBezTo>
                <a:cubicBezTo>
                  <a:pt x="691" y="7007"/>
                  <a:pt x="1155" y="8078"/>
                  <a:pt x="1810" y="8948"/>
                </a:cubicBezTo>
                <a:cubicBezTo>
                  <a:pt x="2620" y="10055"/>
                  <a:pt x="3727" y="10841"/>
                  <a:pt x="5096" y="11305"/>
                </a:cubicBezTo>
                <a:cubicBezTo>
                  <a:pt x="5120" y="11305"/>
                  <a:pt x="5132" y="11317"/>
                  <a:pt x="5156" y="11317"/>
                </a:cubicBezTo>
                <a:cubicBezTo>
                  <a:pt x="5179" y="11317"/>
                  <a:pt x="5191" y="11317"/>
                  <a:pt x="5215" y="11305"/>
                </a:cubicBezTo>
                <a:cubicBezTo>
                  <a:pt x="6584" y="10841"/>
                  <a:pt x="7692" y="10055"/>
                  <a:pt x="8513" y="8948"/>
                </a:cubicBezTo>
                <a:cubicBezTo>
                  <a:pt x="9144" y="8078"/>
                  <a:pt x="9609" y="6983"/>
                  <a:pt x="9882" y="5757"/>
                </a:cubicBezTo>
                <a:cubicBezTo>
                  <a:pt x="10275" y="3637"/>
                  <a:pt x="10001" y="1792"/>
                  <a:pt x="9978" y="1720"/>
                </a:cubicBezTo>
                <a:cubicBezTo>
                  <a:pt x="9966" y="1649"/>
                  <a:pt x="9894" y="1589"/>
                  <a:pt x="9823" y="1589"/>
                </a:cubicBezTo>
                <a:cubicBezTo>
                  <a:pt x="7858" y="1589"/>
                  <a:pt x="5251" y="42"/>
                  <a:pt x="5215" y="18"/>
                </a:cubicBezTo>
                <a:cubicBezTo>
                  <a:pt x="5185" y="6"/>
                  <a:pt x="5156" y="0"/>
                  <a:pt x="51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5262489" y="5413800"/>
            <a:ext cx="3382357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  <a:spcAft>
                <a:spcPts val="600"/>
              </a:spcAft>
              <a:defRPr/>
            </a:pPr>
            <a:r>
              <a:rPr lang="ru-RU" sz="1400" b="1" kern="100" dirty="0">
                <a:solidFill>
                  <a:srgbClr val="14102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Гарантия безубыточности </a:t>
            </a:r>
            <a:r>
              <a:rPr lang="ru-RU" b="1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– </a:t>
            </a:r>
            <a:r>
              <a:rPr lang="ru-RU" sz="1400" kern="100" dirty="0">
                <a:ea typeface="Times New Roman" panose="02020603050405020304" pitchFamily="18" charset="0"/>
                <a:cs typeface="Arial" panose="020B0604020202020204" pitchFamily="34" charset="0"/>
              </a:rPr>
              <a:t>НПФ </a:t>
            </a:r>
            <a:br>
              <a:rPr lang="ru-RU" sz="1400" kern="100" dirty="0"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400" kern="100" dirty="0">
                <a:ea typeface="Times New Roman" panose="02020603050405020304" pitchFamily="18" charset="0"/>
                <a:cs typeface="Arial" panose="020B0604020202020204" pitchFamily="34" charset="0"/>
              </a:rPr>
              <a:t>обязан обеспечить сохранность средств на счете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6862" y="1119513"/>
            <a:ext cx="11632223" cy="5383995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13030" y="1130146"/>
            <a:ext cx="5846024" cy="57914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Гибкие условия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3756058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BD21EB4-9AA1-4B0F-87C1-3D4BD7A01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4579" y="6492875"/>
            <a:ext cx="2743200" cy="365125"/>
          </a:xfrm>
        </p:spPr>
        <p:txBody>
          <a:bodyPr/>
          <a:lstStyle/>
          <a:p>
            <a:fld id="{82D6EB8C-06A6-4CEE-8757-769B3E324293}" type="slidenum">
              <a:rPr lang="ru-RU" smtClean="0"/>
              <a:t>6</a:t>
            </a:fld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D3E4FEA-0497-5468-7C74-46DB98661FA3}"/>
              </a:ext>
            </a:extLst>
          </p:cNvPr>
          <p:cNvSpPr txBox="1">
            <a:spLocks/>
          </p:cNvSpPr>
          <p:nvPr/>
        </p:nvSpPr>
        <p:spPr>
          <a:xfrm>
            <a:off x="634368" y="3751"/>
            <a:ext cx="11131954" cy="17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ПРОГРАММА ДОЛГОСРОЧНЫХ СБЕРЕЖЕНИЙ (ПДС) – ЧТО ЭТО?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110CB09-0CC6-9B88-8500-B7CD67DA1B3B}"/>
              </a:ext>
            </a:extLst>
          </p:cNvPr>
          <p:cNvSpPr/>
          <p:nvPr/>
        </p:nvSpPr>
        <p:spPr>
          <a:xfrm>
            <a:off x="6247422" y="1860558"/>
            <a:ext cx="5585248" cy="481157"/>
          </a:xfrm>
          <a:prstGeom prst="roundRect">
            <a:avLst>
              <a:gd name="adj" fmla="val 50000"/>
            </a:avLst>
          </a:prstGeom>
          <a:solidFill>
            <a:srgbClr val="3A76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3096B4B-9570-F846-6207-4F90C2A13348}"/>
              </a:ext>
            </a:extLst>
          </p:cNvPr>
          <p:cNvSpPr/>
          <p:nvPr/>
        </p:nvSpPr>
        <p:spPr>
          <a:xfrm>
            <a:off x="718325" y="1860558"/>
            <a:ext cx="3990310" cy="481157"/>
          </a:xfrm>
          <a:prstGeom prst="roundRect">
            <a:avLst>
              <a:gd name="adj" fmla="val 50000"/>
            </a:avLst>
          </a:prstGeom>
          <a:solidFill>
            <a:srgbClr val="099A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Google Shape;362;p6">
            <a:extLst>
              <a:ext uri="{FF2B5EF4-FFF2-40B4-BE49-F238E27FC236}">
                <a16:creationId xmlns:a16="http://schemas.microsoft.com/office/drawing/2014/main" id="{12502C30-A6C9-C194-F2C9-FCA588F2D6D1}"/>
              </a:ext>
            </a:extLst>
          </p:cNvPr>
          <p:cNvSpPr/>
          <p:nvPr/>
        </p:nvSpPr>
        <p:spPr bwMode="auto">
          <a:xfrm>
            <a:off x="93269" y="1860559"/>
            <a:ext cx="5140998" cy="48115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252000" tIns="91425" rIns="91425" bIns="91425" anchor="ctr" anchorCtr="0">
            <a:noAutofit/>
          </a:bodyPr>
          <a:lstStyle/>
          <a:p>
            <a: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>
                <a:tab pos="1438275" algn="l"/>
              </a:tabLst>
              <a:defRPr/>
            </a:pPr>
            <a:r>
              <a:rPr lang="ru-RU" sz="1800" b="1" i="0" u="none" strike="noStrike" cap="none" dirty="0">
                <a:solidFill>
                  <a:srgbClr val="FFFFFF"/>
                </a:solidFill>
                <a:ea typeface="Arial"/>
                <a:cs typeface="Arial"/>
              </a:rPr>
              <a:t>ПДС формируется за счет</a:t>
            </a:r>
          </a:p>
        </p:txBody>
      </p:sp>
      <p:sp>
        <p:nvSpPr>
          <p:cNvPr id="7" name="Google Shape;362;p6">
            <a:extLst>
              <a:ext uri="{FF2B5EF4-FFF2-40B4-BE49-F238E27FC236}">
                <a16:creationId xmlns:a16="http://schemas.microsoft.com/office/drawing/2014/main" id="{03C1B0E0-EA6F-A3FD-7910-77D83E56C7C6}"/>
              </a:ext>
            </a:extLst>
          </p:cNvPr>
          <p:cNvSpPr/>
          <p:nvPr/>
        </p:nvSpPr>
        <p:spPr bwMode="auto">
          <a:xfrm>
            <a:off x="6127127" y="1860559"/>
            <a:ext cx="5668764" cy="48115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252000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sz="1800" b="1" i="0" u="none" strike="noStrike" cap="none" dirty="0">
                <a:solidFill>
                  <a:srgbClr val="FFFFFF"/>
                </a:solidFill>
                <a:ea typeface="Arial"/>
                <a:cs typeface="Arial"/>
              </a:rPr>
              <a:t>Средства ПДС можно гибко использовать</a:t>
            </a:r>
          </a:p>
        </p:txBody>
      </p:sp>
      <p:sp>
        <p:nvSpPr>
          <p:cNvPr id="8" name="Google Shape;331;g277b4458855_0_0">
            <a:extLst>
              <a:ext uri="{FF2B5EF4-FFF2-40B4-BE49-F238E27FC236}">
                <a16:creationId xmlns:a16="http://schemas.microsoft.com/office/drawing/2014/main" id="{34CFFA25-6148-12B0-3DDB-58BFADF2F6CD}"/>
              </a:ext>
            </a:extLst>
          </p:cNvPr>
          <p:cNvSpPr/>
          <p:nvPr/>
        </p:nvSpPr>
        <p:spPr bwMode="auto">
          <a:xfrm>
            <a:off x="6510693" y="2565620"/>
            <a:ext cx="2233914" cy="288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Arial"/>
              <a:buChar char="●"/>
              <a:defRPr/>
            </a:pPr>
            <a:r>
              <a:rPr lang="ru-RU" sz="1600" dirty="0"/>
              <a:t>После 15 лет действия договора 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Arial"/>
              <a:buChar char="●"/>
              <a:defRPr/>
            </a:pPr>
            <a:r>
              <a:rPr lang="ru-RU" sz="1600" dirty="0"/>
              <a:t>При достижении 55 лет (женщины) </a:t>
            </a:r>
            <a:br>
              <a:rPr lang="ru-RU" sz="1600" dirty="0"/>
            </a:br>
            <a:r>
              <a:rPr lang="ru-RU" sz="1600" dirty="0"/>
              <a:t>и 60 лет (мужчины)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Arial"/>
              <a:buChar char="●"/>
              <a:defRPr/>
            </a:pPr>
            <a:r>
              <a:rPr lang="ru-RU" sz="1600" dirty="0"/>
              <a:t>В особых жизненных ситуациях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Arial"/>
              <a:buChar char="●"/>
              <a:defRPr/>
            </a:pPr>
            <a:endParaRPr lang="ru-RU" sz="1600" dirty="0"/>
          </a:p>
        </p:txBody>
      </p:sp>
      <p:sp>
        <p:nvSpPr>
          <p:cNvPr id="9" name="Google Shape;331;g277b4458855_0_0">
            <a:extLst>
              <a:ext uri="{FF2B5EF4-FFF2-40B4-BE49-F238E27FC236}">
                <a16:creationId xmlns:a16="http://schemas.microsoft.com/office/drawing/2014/main" id="{76F7DF89-6DB7-2E9E-2217-1B4B8F0CCBF0}"/>
              </a:ext>
            </a:extLst>
          </p:cNvPr>
          <p:cNvSpPr/>
          <p:nvPr/>
        </p:nvSpPr>
        <p:spPr bwMode="auto">
          <a:xfrm>
            <a:off x="932939" y="2565619"/>
            <a:ext cx="3775695" cy="2882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dirty="0"/>
              <a:t>Добровольных взносов гражданина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dirty="0"/>
              <a:t>Средств пенсионных накоплений по ОПС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dirty="0"/>
              <a:t>Софинансирования государства </a:t>
            </a:r>
            <a:br>
              <a:rPr lang="ru-RU" sz="1600" dirty="0"/>
            </a:br>
            <a:r>
              <a:rPr lang="ru-RU" sz="1600" dirty="0"/>
              <a:t>(от 2 тыс.</a:t>
            </a:r>
            <a:r>
              <a:rPr lang="en-US" sz="1600" dirty="0"/>
              <a:t> </a:t>
            </a:r>
            <a:r>
              <a:rPr lang="ru-RU" sz="1600" kern="1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₽</a:t>
            </a:r>
            <a:r>
              <a:rPr lang="ru-RU" sz="1600" dirty="0"/>
              <a:t> в год)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dirty="0"/>
              <a:t>Взносов работодателей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dirty="0"/>
              <a:t>Инвестиционного дохода</a:t>
            </a:r>
          </a:p>
        </p:txBody>
      </p:sp>
      <p:sp>
        <p:nvSpPr>
          <p:cNvPr id="12" name="Стрелка: шеврон 11">
            <a:extLst>
              <a:ext uri="{FF2B5EF4-FFF2-40B4-BE49-F238E27FC236}">
                <a16:creationId xmlns:a16="http://schemas.microsoft.com/office/drawing/2014/main" id="{C185B7E7-85D4-C0D0-6F77-B17E14250EEF}"/>
              </a:ext>
            </a:extLst>
          </p:cNvPr>
          <p:cNvSpPr/>
          <p:nvPr/>
        </p:nvSpPr>
        <p:spPr>
          <a:xfrm>
            <a:off x="4927911" y="1953819"/>
            <a:ext cx="1276950" cy="3310758"/>
          </a:xfrm>
          <a:prstGeom prst="chevron">
            <a:avLst/>
          </a:prstGeom>
          <a:solidFill>
            <a:srgbClr val="F2673A"/>
          </a:solidFill>
          <a:ln w="12700">
            <a:solidFill>
              <a:srgbClr val="251A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722B453-E7B6-2D47-F385-9F0C23B43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187785" y="2478296"/>
            <a:ext cx="2401743" cy="422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88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16328D8-3D36-A5BF-E81B-9E9461D4A1ED}"/>
              </a:ext>
            </a:extLst>
          </p:cNvPr>
          <p:cNvSpPr/>
          <p:nvPr/>
        </p:nvSpPr>
        <p:spPr>
          <a:xfrm>
            <a:off x="2814984" y="3110132"/>
            <a:ext cx="6785870" cy="481157"/>
          </a:xfrm>
          <a:prstGeom prst="roundRect">
            <a:avLst>
              <a:gd name="adj" fmla="val 50000"/>
            </a:avLst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6E006D-547A-9DD7-B5F2-41ABAEEC9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7</a:t>
            </a:fld>
            <a:endParaRPr lang="ru-RU"/>
          </a:p>
        </p:txBody>
      </p:sp>
      <p:sp>
        <p:nvSpPr>
          <p:cNvPr id="80" name="Заголовок 1">
            <a:extLst>
              <a:ext uri="{FF2B5EF4-FFF2-40B4-BE49-F238E27FC236}">
                <a16:creationId xmlns:a16="http://schemas.microsoft.com/office/drawing/2014/main" id="{08D2F319-5763-6114-226B-3254BEBC6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68" y="-11085"/>
            <a:ext cx="9701938" cy="1325563"/>
          </a:xfrm>
        </p:spPr>
        <p:txBody>
          <a:bodyPr>
            <a:normAutofit/>
          </a:bodyPr>
          <a:lstStyle/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ВИДЫ ВЫПЛАТ ПО ПДС</a:t>
            </a:r>
          </a:p>
        </p:txBody>
      </p:sp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8BD709A6-4790-1328-28AD-FAFF276A2B42}"/>
              </a:ext>
            </a:extLst>
          </p:cNvPr>
          <p:cNvSpPr/>
          <p:nvPr/>
        </p:nvSpPr>
        <p:spPr bwMode="auto">
          <a:xfrm>
            <a:off x="762096" y="1208245"/>
            <a:ext cx="11000546" cy="1346867"/>
          </a:xfrm>
          <a:prstGeom prst="roundRect">
            <a:avLst>
              <a:gd name="adj" fmla="val 14947"/>
            </a:avLst>
          </a:prstGeom>
          <a:solidFill>
            <a:srgbClr val="099A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895132F-A059-5614-C1D6-7A6D993003D9}"/>
              </a:ext>
            </a:extLst>
          </p:cNvPr>
          <p:cNvSpPr txBox="1"/>
          <p:nvPr/>
        </p:nvSpPr>
        <p:spPr bwMode="auto">
          <a:xfrm>
            <a:off x="6011237" y="1419888"/>
            <a:ext cx="5912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cs typeface="Arial" panose="020B0604020202020204" pitchFamily="34" charset="0"/>
              </a:rPr>
              <a:t>Срок участия в Программе не менее чем 15 лет</a:t>
            </a:r>
          </a:p>
        </p:txBody>
      </p: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D36D96B7-A636-EC74-5C50-E50439C03A64}"/>
              </a:ext>
            </a:extLst>
          </p:cNvPr>
          <p:cNvGrpSpPr/>
          <p:nvPr/>
        </p:nvGrpSpPr>
        <p:grpSpPr>
          <a:xfrm>
            <a:off x="5484816" y="1456282"/>
            <a:ext cx="665957" cy="914330"/>
            <a:chOff x="6201410" y="1549934"/>
            <a:chExt cx="665957" cy="914330"/>
          </a:xfrm>
        </p:grpSpPr>
        <p:sp>
          <p:nvSpPr>
            <p:cNvPr id="84" name="Овал 83">
              <a:extLst>
                <a:ext uri="{FF2B5EF4-FFF2-40B4-BE49-F238E27FC236}">
                  <a16:creationId xmlns:a16="http://schemas.microsoft.com/office/drawing/2014/main" id="{26AC823F-AF7A-BBF1-D54F-6451D2048878}"/>
                </a:ext>
              </a:extLst>
            </p:cNvPr>
            <p:cNvSpPr/>
            <p:nvPr/>
          </p:nvSpPr>
          <p:spPr>
            <a:xfrm>
              <a:off x="6371868" y="1549934"/>
              <a:ext cx="295135" cy="305484"/>
            </a:xfrm>
            <a:prstGeom prst="ellipse">
              <a:avLst/>
            </a:prstGeom>
            <a:noFill/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А</a:t>
              </a:r>
            </a:p>
          </p:txBody>
        </p:sp>
        <p:sp>
          <p:nvSpPr>
            <p:cNvPr id="85" name="Овал 84">
              <a:extLst>
                <a:ext uri="{FF2B5EF4-FFF2-40B4-BE49-F238E27FC236}">
                  <a16:creationId xmlns:a16="http://schemas.microsoft.com/office/drawing/2014/main" id="{28ECAC6B-35AD-9E30-4A8E-DA767DEBF98E}"/>
                </a:ext>
              </a:extLst>
            </p:cNvPr>
            <p:cNvSpPr/>
            <p:nvPr/>
          </p:nvSpPr>
          <p:spPr>
            <a:xfrm>
              <a:off x="6371868" y="2158780"/>
              <a:ext cx="295135" cy="305484"/>
            </a:xfrm>
            <a:prstGeom prst="ellipse">
              <a:avLst/>
            </a:prstGeom>
            <a:noFill/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Б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3AA9D43-05A6-F116-8841-E01F24CF4934}"/>
                </a:ext>
              </a:extLst>
            </p:cNvPr>
            <p:cNvSpPr txBox="1"/>
            <p:nvPr/>
          </p:nvSpPr>
          <p:spPr bwMode="auto">
            <a:xfrm>
              <a:off x="6201410" y="1828208"/>
              <a:ext cx="665957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или</a:t>
              </a:r>
            </a:p>
          </p:txBody>
        </p:sp>
      </p:grpSp>
      <p:sp>
        <p:nvSpPr>
          <p:cNvPr id="87" name="Объект 2">
            <a:extLst>
              <a:ext uri="{FF2B5EF4-FFF2-40B4-BE49-F238E27FC236}">
                <a16:creationId xmlns:a16="http://schemas.microsoft.com/office/drawing/2014/main" id="{470CC922-8D2C-4A0E-9E6C-1D6CD2986836}"/>
              </a:ext>
            </a:extLst>
          </p:cNvPr>
          <p:cNvSpPr txBox="1">
            <a:spLocks/>
          </p:cNvSpPr>
          <p:nvPr/>
        </p:nvSpPr>
        <p:spPr bwMode="auto">
          <a:xfrm>
            <a:off x="2781846" y="1324952"/>
            <a:ext cx="2508505" cy="110633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chemeClr val="bg1"/>
                </a:solidFill>
                <a:ea typeface="Open Sans Medium" pitchFamily="2" charset="0"/>
                <a:cs typeface="Open Sans Medium" pitchFamily="2" charset="0"/>
              </a:rPr>
              <a:t>Основания </a:t>
            </a:r>
            <a:br>
              <a:rPr lang="ru-RU" sz="2000" b="1" dirty="0">
                <a:solidFill>
                  <a:schemeClr val="bg1"/>
                </a:solidFill>
                <a:ea typeface="Open Sans Medium" pitchFamily="2" charset="0"/>
                <a:cs typeface="Open Sans Medium" pitchFamily="2" charset="0"/>
              </a:rPr>
            </a:br>
            <a:r>
              <a:rPr lang="ru-RU" sz="2000" b="1" dirty="0">
                <a:solidFill>
                  <a:schemeClr val="bg1"/>
                </a:solidFill>
                <a:ea typeface="Open Sans Medium" pitchFamily="2" charset="0"/>
                <a:cs typeface="Open Sans Medium" pitchFamily="2" charset="0"/>
              </a:rPr>
              <a:t>для назначения выплат:</a:t>
            </a:r>
          </a:p>
        </p:txBody>
      </p: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BA686CBB-1A86-FD78-D7CA-DB1E4443E858}"/>
              </a:ext>
            </a:extLst>
          </p:cNvPr>
          <p:cNvCxnSpPr>
            <a:cxnSpLocks/>
          </p:cNvCxnSpPr>
          <p:nvPr/>
        </p:nvCxnSpPr>
        <p:spPr bwMode="auto">
          <a:xfrm>
            <a:off x="5320765" y="1377605"/>
            <a:ext cx="0" cy="1051383"/>
          </a:xfrm>
          <a:prstGeom prst="line">
            <a:avLst/>
          </a:prstGeom>
          <a:ln w="19050">
            <a:solidFill>
              <a:srgbClr val="14102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Треугольник 47">
            <a:extLst>
              <a:ext uri="{FF2B5EF4-FFF2-40B4-BE49-F238E27FC236}">
                <a16:creationId xmlns:a16="http://schemas.microsoft.com/office/drawing/2014/main" id="{C82C4444-527E-87BC-A785-04FB4B4D319A}"/>
              </a:ext>
            </a:extLst>
          </p:cNvPr>
          <p:cNvSpPr/>
          <p:nvPr/>
        </p:nvSpPr>
        <p:spPr bwMode="auto">
          <a:xfrm rot="10800000">
            <a:off x="762094" y="2685362"/>
            <a:ext cx="11000544" cy="31995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Google Shape;362;p6">
            <a:extLst>
              <a:ext uri="{FF2B5EF4-FFF2-40B4-BE49-F238E27FC236}">
                <a16:creationId xmlns:a16="http://schemas.microsoft.com/office/drawing/2014/main" id="{215B1DA7-E399-6472-4D49-E045959D3DDD}"/>
              </a:ext>
            </a:extLst>
          </p:cNvPr>
          <p:cNvSpPr/>
          <p:nvPr/>
        </p:nvSpPr>
        <p:spPr bwMode="auto">
          <a:xfrm>
            <a:off x="3775210" y="3109289"/>
            <a:ext cx="4751126" cy="481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2000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sz="1800" b="1" i="0" u="none" strike="noStrike" cap="none" dirty="0">
                <a:solidFill>
                  <a:srgbClr val="FFFFFF"/>
                </a:solidFill>
                <a:ea typeface="Arial"/>
                <a:cs typeface="Arial"/>
              </a:rPr>
              <a:t>Варианты выплаты накоплений:</a:t>
            </a:r>
          </a:p>
        </p:txBody>
      </p:sp>
      <p:sp>
        <p:nvSpPr>
          <p:cNvPr id="92" name="Google Shape;362;p6">
            <a:extLst>
              <a:ext uri="{FF2B5EF4-FFF2-40B4-BE49-F238E27FC236}">
                <a16:creationId xmlns:a16="http://schemas.microsoft.com/office/drawing/2014/main" id="{1C3B9F6F-3B4C-4703-2266-3D9DE68C4065}"/>
              </a:ext>
            </a:extLst>
          </p:cNvPr>
          <p:cNvSpPr/>
          <p:nvPr/>
        </p:nvSpPr>
        <p:spPr bwMode="auto">
          <a:xfrm>
            <a:off x="762095" y="3735296"/>
            <a:ext cx="324000" cy="324000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txBody>
          <a:bodyPr spcFirstLastPara="1" wrap="square" lIns="90000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sz="1800" b="1" i="0" u="none" strike="noStrike" cap="none" dirty="0">
                <a:solidFill>
                  <a:srgbClr val="FFFFFF"/>
                </a:solidFill>
                <a:ea typeface="Arial"/>
                <a:cs typeface="Arial"/>
              </a:rPr>
              <a:t>1</a:t>
            </a:r>
            <a:endParaRPr sz="1800" b="1" i="0" u="none" strike="noStrike" cap="none" dirty="0">
              <a:solidFill>
                <a:srgbClr val="FFFFFF"/>
              </a:solidFill>
              <a:ea typeface="Arial"/>
              <a:cs typeface="Arial"/>
            </a:endParaRPr>
          </a:p>
        </p:txBody>
      </p:sp>
      <p:sp>
        <p:nvSpPr>
          <p:cNvPr id="94" name="Google Shape;362;p6">
            <a:extLst>
              <a:ext uri="{FF2B5EF4-FFF2-40B4-BE49-F238E27FC236}">
                <a16:creationId xmlns:a16="http://schemas.microsoft.com/office/drawing/2014/main" id="{82AA0860-7167-CC4D-7306-F11BC8A62398}"/>
              </a:ext>
            </a:extLst>
          </p:cNvPr>
          <p:cNvSpPr/>
          <p:nvPr/>
        </p:nvSpPr>
        <p:spPr bwMode="auto">
          <a:xfrm>
            <a:off x="3751516" y="3735296"/>
            <a:ext cx="324000" cy="324000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txBody>
          <a:bodyPr spcFirstLastPara="1" wrap="square" lIns="90000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sz="1800" b="1" i="0" u="none" strike="noStrike" cap="none" dirty="0">
                <a:solidFill>
                  <a:srgbClr val="FFFFFF"/>
                </a:solidFill>
                <a:ea typeface="Arial"/>
                <a:cs typeface="Arial"/>
              </a:rPr>
              <a:t>2</a:t>
            </a:r>
            <a:endParaRPr sz="1800" b="1" i="0" u="none" strike="noStrike" cap="none" dirty="0">
              <a:solidFill>
                <a:srgbClr val="FFFFFF"/>
              </a:solidFill>
              <a:ea typeface="Arial"/>
              <a:cs typeface="Arial"/>
            </a:endParaRPr>
          </a:p>
        </p:txBody>
      </p:sp>
      <p:sp>
        <p:nvSpPr>
          <p:cNvPr id="96" name="Google Shape;362;p6">
            <a:extLst>
              <a:ext uri="{FF2B5EF4-FFF2-40B4-BE49-F238E27FC236}">
                <a16:creationId xmlns:a16="http://schemas.microsoft.com/office/drawing/2014/main" id="{9D8BE8BA-2D1E-BC15-7273-4DAEDBD588BA}"/>
              </a:ext>
            </a:extLst>
          </p:cNvPr>
          <p:cNvSpPr/>
          <p:nvPr/>
        </p:nvSpPr>
        <p:spPr bwMode="auto">
          <a:xfrm>
            <a:off x="6716194" y="3735296"/>
            <a:ext cx="324000" cy="324000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txBody>
          <a:bodyPr spcFirstLastPara="1" wrap="square" lIns="90000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sz="1800" b="1" dirty="0">
                <a:solidFill>
                  <a:srgbClr val="FFFFFF"/>
                </a:solidFill>
              </a:rPr>
              <a:t>3</a:t>
            </a:r>
            <a:endParaRPr sz="1800" b="1" i="0" u="none" strike="noStrike" cap="none" dirty="0">
              <a:solidFill>
                <a:srgbClr val="FFFFFF"/>
              </a:solidFill>
              <a:ea typeface="Arial"/>
              <a:cs typeface="Arial"/>
            </a:endParaRPr>
          </a:p>
        </p:txBody>
      </p:sp>
      <p:sp>
        <p:nvSpPr>
          <p:cNvPr id="98" name="Google Shape;362;p6">
            <a:extLst>
              <a:ext uri="{FF2B5EF4-FFF2-40B4-BE49-F238E27FC236}">
                <a16:creationId xmlns:a16="http://schemas.microsoft.com/office/drawing/2014/main" id="{D279E7E2-A2A0-1BB5-A2DB-6E7BFA879F40}"/>
              </a:ext>
            </a:extLst>
          </p:cNvPr>
          <p:cNvSpPr/>
          <p:nvPr/>
        </p:nvSpPr>
        <p:spPr bwMode="auto">
          <a:xfrm>
            <a:off x="9408140" y="3735296"/>
            <a:ext cx="324000" cy="324000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txBody>
          <a:bodyPr spcFirstLastPara="1" wrap="square" lIns="90000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sz="1800" b="1" dirty="0">
                <a:solidFill>
                  <a:srgbClr val="FFFFFF"/>
                </a:solidFill>
              </a:rPr>
              <a:t>4</a:t>
            </a:r>
            <a:endParaRPr sz="1800" b="1" i="0" u="none" strike="noStrike" cap="none" dirty="0">
              <a:solidFill>
                <a:srgbClr val="FFFFFF"/>
              </a:solidFill>
              <a:ea typeface="Arial"/>
              <a:cs typeface="Arial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5756596-CE5F-965C-ACE7-59FFDA5561D1}"/>
              </a:ext>
            </a:extLst>
          </p:cNvPr>
          <p:cNvSpPr txBox="1"/>
          <p:nvPr/>
        </p:nvSpPr>
        <p:spPr bwMode="auto">
          <a:xfrm>
            <a:off x="931397" y="4045424"/>
            <a:ext cx="20926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b="1" dirty="0">
                <a:cs typeface="Arial" panose="020B0604020202020204" pitchFamily="34" charset="0"/>
              </a:rPr>
              <a:t>Периодические выплаты</a:t>
            </a:r>
          </a:p>
        </p:txBody>
      </p:sp>
      <p:sp>
        <p:nvSpPr>
          <p:cNvPr id="100" name="Google Shape;331;g277b4458855_0_0">
            <a:extLst>
              <a:ext uri="{FF2B5EF4-FFF2-40B4-BE49-F238E27FC236}">
                <a16:creationId xmlns:a16="http://schemas.microsoft.com/office/drawing/2014/main" id="{EACAB4ED-6611-3870-79A1-E3FD8B5F0BA4}"/>
              </a:ext>
            </a:extLst>
          </p:cNvPr>
          <p:cNvSpPr/>
          <p:nvPr/>
        </p:nvSpPr>
        <p:spPr bwMode="auto">
          <a:xfrm>
            <a:off x="1027075" y="4627468"/>
            <a:ext cx="2364052" cy="183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Пожизненно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Периодическая выплата </a:t>
            </a:r>
            <a:r>
              <a:rPr lang="ru-RU" sz="11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(срочная выплата)</a:t>
            </a:r>
            <a:endParaRPr lang="ru-RU" sz="1200" b="0" i="0" u="none" strike="noStrike" cap="none" dirty="0">
              <a:solidFill>
                <a:srgbClr val="000000"/>
              </a:solidFill>
              <a:ea typeface="Arial"/>
              <a:cs typeface="Arial"/>
            </a:endParaRP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Единовременно</a:t>
            </a:r>
            <a:b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</a:br>
            <a:r>
              <a:rPr lang="ru-RU" sz="11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(после 15 лет участия </a:t>
            </a:r>
            <a:br>
              <a:rPr lang="ru-RU" sz="11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</a:br>
            <a:r>
              <a:rPr lang="ru-RU" sz="11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или при возрасте 55/60, если сбережений на счете менее 412 </a:t>
            </a:r>
            <a:r>
              <a:rPr lang="ru-RU" sz="1100" dirty="0">
                <a:solidFill>
                  <a:srgbClr val="000000"/>
                </a:solidFill>
                <a:ea typeface="Arial"/>
                <a:cs typeface="Arial"/>
              </a:rPr>
              <a:t>тыс. </a:t>
            </a:r>
            <a:r>
              <a:rPr lang="ru-RU" sz="1100" kern="1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₽</a:t>
            </a:r>
            <a:r>
              <a:rPr lang="ru-RU" sz="11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)</a:t>
            </a:r>
            <a:endParaRPr lang="ru-RU" sz="1050" b="0" i="0" u="none" strike="noStrike" cap="none" dirty="0">
              <a:solidFill>
                <a:srgbClr val="000000"/>
              </a:solidFill>
              <a:ea typeface="Arial"/>
              <a:cs typeface="Arial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3AF1CCE-0C19-8B1B-F546-5C662B9EE945}"/>
              </a:ext>
            </a:extLst>
          </p:cNvPr>
          <p:cNvSpPr txBox="1"/>
          <p:nvPr/>
        </p:nvSpPr>
        <p:spPr bwMode="auto">
          <a:xfrm>
            <a:off x="3919352" y="4045424"/>
            <a:ext cx="25814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b="1" dirty="0">
                <a:cs typeface="Arial" panose="020B0604020202020204" pitchFamily="34" charset="0"/>
              </a:rPr>
              <a:t>Выплаты в особой жизненной ситуации</a:t>
            </a:r>
          </a:p>
        </p:txBody>
      </p:sp>
      <p:sp>
        <p:nvSpPr>
          <p:cNvPr id="102" name="Google Shape;331;g277b4458855_0_0">
            <a:extLst>
              <a:ext uri="{FF2B5EF4-FFF2-40B4-BE49-F238E27FC236}">
                <a16:creationId xmlns:a16="http://schemas.microsoft.com/office/drawing/2014/main" id="{B33D8721-F032-C314-6909-516C5B59BD81}"/>
              </a:ext>
            </a:extLst>
          </p:cNvPr>
          <p:cNvSpPr/>
          <p:nvPr/>
        </p:nvSpPr>
        <p:spPr bwMode="auto">
          <a:xfrm>
            <a:off x="4015030" y="4627468"/>
            <a:ext cx="2186046" cy="1295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Дорогостоящие виды лечения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Потеря кормильца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61D9CD2-6A5C-66A4-4064-8B892EE9D22F}"/>
              </a:ext>
            </a:extLst>
          </p:cNvPr>
          <p:cNvSpPr txBox="1"/>
          <p:nvPr/>
        </p:nvSpPr>
        <p:spPr bwMode="auto">
          <a:xfrm>
            <a:off x="6874682" y="4045424"/>
            <a:ext cx="20926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b="1" dirty="0">
                <a:cs typeface="Arial" panose="020B0604020202020204" pitchFamily="34" charset="0"/>
              </a:rPr>
              <a:t>Выплата выкупной суммы</a:t>
            </a:r>
          </a:p>
        </p:txBody>
      </p:sp>
      <p:sp>
        <p:nvSpPr>
          <p:cNvPr id="104" name="Google Shape;331;g277b4458855_0_0">
            <a:extLst>
              <a:ext uri="{FF2B5EF4-FFF2-40B4-BE49-F238E27FC236}">
                <a16:creationId xmlns:a16="http://schemas.microsoft.com/office/drawing/2014/main" id="{343AD906-2AC5-328E-B67B-00137F7030AF}"/>
              </a:ext>
            </a:extLst>
          </p:cNvPr>
          <p:cNvSpPr/>
          <p:nvPr/>
        </p:nvSpPr>
        <p:spPr bwMode="auto">
          <a:xfrm>
            <a:off x="6970360" y="4627468"/>
            <a:ext cx="2186046" cy="1295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За счет личных взносов участника ПДС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E324947B-47EA-C9A5-F86C-E1CF684428DD}"/>
              </a:ext>
            </a:extLst>
          </p:cNvPr>
          <p:cNvSpPr txBox="1"/>
          <p:nvPr/>
        </p:nvSpPr>
        <p:spPr bwMode="auto">
          <a:xfrm>
            <a:off x="9566627" y="4045424"/>
            <a:ext cx="20926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b="1" dirty="0">
                <a:cs typeface="Arial" panose="020B0604020202020204" pitchFamily="34" charset="0"/>
              </a:rPr>
              <a:t>Выплата наследникам </a:t>
            </a:r>
          </a:p>
        </p:txBody>
      </p:sp>
      <p:sp>
        <p:nvSpPr>
          <p:cNvPr id="106" name="Google Shape;331;g277b4458855_0_0">
            <a:extLst>
              <a:ext uri="{FF2B5EF4-FFF2-40B4-BE49-F238E27FC236}">
                <a16:creationId xmlns:a16="http://schemas.microsoft.com/office/drawing/2014/main" id="{4B29805F-AE17-EB04-E37A-821368EFF3E3}"/>
              </a:ext>
            </a:extLst>
          </p:cNvPr>
          <p:cNvSpPr/>
          <p:nvPr/>
        </p:nvSpPr>
        <p:spPr bwMode="auto">
          <a:xfrm>
            <a:off x="9662305" y="4627468"/>
            <a:ext cx="2354758" cy="1295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В случае смерти участника ПДС </a:t>
            </a:r>
            <a:b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</a:br>
            <a:r>
              <a:rPr lang="ru-RU" sz="11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(исключение — назначенная пожизненная выплата участнику ПДС</a:t>
            </a:r>
            <a:endParaRPr lang="ru-RU" sz="1400" b="0" i="0" u="none" strike="noStrike" cap="none" dirty="0">
              <a:solidFill>
                <a:srgbClr val="000000"/>
              </a:solidFill>
              <a:ea typeface="Arial"/>
              <a:cs typeface="Arial"/>
            </a:endParaRPr>
          </a:p>
        </p:txBody>
      </p:sp>
      <p:cxnSp>
        <p:nvCxnSpPr>
          <p:cNvPr id="107" name="Прямая соединительная линия 106">
            <a:extLst>
              <a:ext uri="{FF2B5EF4-FFF2-40B4-BE49-F238E27FC236}">
                <a16:creationId xmlns:a16="http://schemas.microsoft.com/office/drawing/2014/main" id="{281B239E-175C-8C64-4400-D6D444C3B7C6}"/>
              </a:ext>
            </a:extLst>
          </p:cNvPr>
          <p:cNvCxnSpPr>
            <a:cxnSpLocks/>
          </p:cNvCxnSpPr>
          <p:nvPr/>
        </p:nvCxnSpPr>
        <p:spPr>
          <a:xfrm>
            <a:off x="3545363" y="3702245"/>
            <a:ext cx="0" cy="3028046"/>
          </a:xfrm>
          <a:prstGeom prst="line">
            <a:avLst/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9" name="Прямая соединительная линия 108">
            <a:extLst>
              <a:ext uri="{FF2B5EF4-FFF2-40B4-BE49-F238E27FC236}">
                <a16:creationId xmlns:a16="http://schemas.microsoft.com/office/drawing/2014/main" id="{1C2F005A-79D8-A04A-F7F6-4EDF91B761DD}"/>
              </a:ext>
            </a:extLst>
          </p:cNvPr>
          <p:cNvCxnSpPr>
            <a:cxnSpLocks/>
          </p:cNvCxnSpPr>
          <p:nvPr/>
        </p:nvCxnSpPr>
        <p:spPr>
          <a:xfrm>
            <a:off x="6531763" y="3702245"/>
            <a:ext cx="0" cy="3028046"/>
          </a:xfrm>
          <a:prstGeom prst="line">
            <a:avLst/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0" name="Прямая соединительная линия 109">
            <a:extLst>
              <a:ext uri="{FF2B5EF4-FFF2-40B4-BE49-F238E27FC236}">
                <a16:creationId xmlns:a16="http://schemas.microsoft.com/office/drawing/2014/main" id="{835C9040-BAE5-FBAA-27A0-2A6DCB1C82A4}"/>
              </a:ext>
            </a:extLst>
          </p:cNvPr>
          <p:cNvCxnSpPr>
            <a:cxnSpLocks/>
          </p:cNvCxnSpPr>
          <p:nvPr/>
        </p:nvCxnSpPr>
        <p:spPr>
          <a:xfrm>
            <a:off x="9221268" y="3702245"/>
            <a:ext cx="0" cy="3028046"/>
          </a:xfrm>
          <a:prstGeom prst="line">
            <a:avLst/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725A1A06-C365-D617-8879-8DA2086C7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5508" y="1281370"/>
            <a:ext cx="2486921" cy="1235800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80F5E54C-E96E-0167-CB84-8F5EE49F905E}"/>
              </a:ext>
            </a:extLst>
          </p:cNvPr>
          <p:cNvSpPr txBox="1"/>
          <p:nvPr/>
        </p:nvSpPr>
        <p:spPr bwMode="auto">
          <a:xfrm>
            <a:off x="6011237" y="2018978"/>
            <a:ext cx="5912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cs typeface="Arial" panose="020B0604020202020204" pitchFamily="34" charset="0"/>
              </a:rPr>
              <a:t>Достижение возраста 55 женщины/60 мужчины</a:t>
            </a:r>
          </a:p>
        </p:txBody>
      </p:sp>
    </p:spTree>
    <p:extLst>
      <p:ext uri="{BB962C8B-B14F-4D97-AF65-F5344CB8AC3E}">
        <p14:creationId xmlns:p14="http://schemas.microsoft.com/office/powerpoint/2010/main" val="634151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9D5ADED1-1E50-1711-8E46-775E794CE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8</a:t>
            </a:fld>
            <a:endParaRPr lang="ru-RU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9F291DB6-6385-B01E-71B8-44ED3F339C50}"/>
              </a:ext>
            </a:extLst>
          </p:cNvPr>
          <p:cNvSpPr txBox="1">
            <a:spLocks/>
          </p:cNvSpPr>
          <p:nvPr/>
        </p:nvSpPr>
        <p:spPr>
          <a:xfrm>
            <a:off x="1387604" y="2189567"/>
            <a:ext cx="2589100" cy="828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14102E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Среднемесячный</a:t>
            </a:r>
            <a:br>
              <a:rPr lang="ru-RU" sz="1800" b="1" dirty="0">
                <a:solidFill>
                  <a:srgbClr val="14102E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ru-RU" sz="1800" b="1" dirty="0">
                <a:solidFill>
                  <a:srgbClr val="14102E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доход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8D9D2025-6E0E-28F3-2345-1F0823FD32F5}"/>
              </a:ext>
            </a:extLst>
          </p:cNvPr>
          <p:cNvSpPr txBox="1">
            <a:spLocks/>
          </p:cNvSpPr>
          <p:nvPr/>
        </p:nvSpPr>
        <p:spPr>
          <a:xfrm>
            <a:off x="637434" y="2833797"/>
            <a:ext cx="2191535" cy="595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600"/>
              </a:spcBef>
              <a:buClr>
                <a:srgbClr val="F2673A"/>
              </a:buClr>
              <a:buNone/>
            </a:pPr>
            <a:r>
              <a:rPr lang="ru-RU" sz="1600" dirty="0">
                <a:ea typeface="Times New Roman" panose="02020603050405020304" pitchFamily="18" charset="0"/>
                <a:cs typeface="Aptos" panose="020B0004020202020204" pitchFamily="34" charset="0"/>
              </a:rPr>
              <a:t>до НДФЛ, тыс. </a:t>
            </a:r>
            <a:r>
              <a:rPr lang="ru-RU" sz="1600" kern="1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₽</a:t>
            </a:r>
            <a:endParaRPr lang="ru-RU" sz="1600" dirty="0">
              <a:ea typeface="Times New Roman" panose="02020603050405020304" pitchFamily="18" charset="0"/>
              <a:cs typeface="Aptos" panose="020B0004020202020204" pitchFamily="34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282E0616-DDC7-CD4D-58B5-87ACB0F5760B}"/>
              </a:ext>
            </a:extLst>
          </p:cNvPr>
          <p:cNvSpPr txBox="1">
            <a:spLocks/>
          </p:cNvSpPr>
          <p:nvPr/>
        </p:nvSpPr>
        <p:spPr>
          <a:xfrm>
            <a:off x="631719" y="1564944"/>
            <a:ext cx="9588045" cy="4591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Font typeface="Arial" panose="020B0604020202020204" pitchFamily="34" charset="0"/>
              <a:buNone/>
            </a:pPr>
            <a:r>
              <a:rPr lang="ru-RU" sz="1600" kern="100" dirty="0">
                <a:ea typeface="Times New Roman" panose="02020603050405020304" pitchFamily="18" charset="0"/>
                <a:cs typeface="Arial" panose="020B0604020202020204" pitchFamily="34" charset="0"/>
              </a:rPr>
              <a:t>РАЗМЕР СОФИНАНСИРОВАНИЯ В ЗАВИСИМОСТИ ОТ ДОХОДА ГРАЖДАНИНА В ПДС</a:t>
            </a:r>
          </a:p>
        </p:txBody>
      </p:sp>
      <p:grpSp>
        <p:nvGrpSpPr>
          <p:cNvPr id="11" name="Google Shape;759;p33">
            <a:extLst>
              <a:ext uri="{FF2B5EF4-FFF2-40B4-BE49-F238E27FC236}">
                <a16:creationId xmlns:a16="http://schemas.microsoft.com/office/drawing/2014/main" id="{88291018-5AC5-FB14-3A3A-03481B498E4D}"/>
              </a:ext>
            </a:extLst>
          </p:cNvPr>
          <p:cNvGrpSpPr/>
          <p:nvPr/>
        </p:nvGrpSpPr>
        <p:grpSpPr>
          <a:xfrm>
            <a:off x="733143" y="2305101"/>
            <a:ext cx="663349" cy="537644"/>
            <a:chOff x="5220616" y="2791061"/>
            <a:chExt cx="373185" cy="302466"/>
          </a:xfrm>
          <a:solidFill>
            <a:srgbClr val="F2673A"/>
          </a:solidFill>
        </p:grpSpPr>
        <p:sp>
          <p:nvSpPr>
            <p:cNvPr id="20" name="Google Shape;760;p33">
              <a:extLst>
                <a:ext uri="{FF2B5EF4-FFF2-40B4-BE49-F238E27FC236}">
                  <a16:creationId xmlns:a16="http://schemas.microsoft.com/office/drawing/2014/main" id="{2A3D76A6-9924-6E94-FD16-9DE1ADFD3658}"/>
                </a:ext>
              </a:extLst>
            </p:cNvPr>
            <p:cNvSpPr/>
            <p:nvPr/>
          </p:nvSpPr>
          <p:spPr>
            <a:xfrm>
              <a:off x="5220616" y="2791061"/>
              <a:ext cx="373185" cy="302466"/>
            </a:xfrm>
            <a:custGeom>
              <a:avLst/>
              <a:gdLst/>
              <a:ahLst/>
              <a:cxnLst/>
              <a:rect l="l" t="t" r="r" b="b"/>
              <a:pathLst>
                <a:path w="11752" h="9525" extrusionOk="0">
                  <a:moveTo>
                    <a:pt x="1834" y="345"/>
                  </a:moveTo>
                  <a:cubicBezTo>
                    <a:pt x="1834" y="345"/>
                    <a:pt x="1846" y="345"/>
                    <a:pt x="1846" y="357"/>
                  </a:cubicBezTo>
                  <a:lnTo>
                    <a:pt x="1846" y="1083"/>
                  </a:lnTo>
                  <a:cubicBezTo>
                    <a:pt x="1846" y="1083"/>
                    <a:pt x="1846" y="1107"/>
                    <a:pt x="1834" y="1107"/>
                  </a:cubicBezTo>
                  <a:lnTo>
                    <a:pt x="1465" y="1107"/>
                  </a:lnTo>
                  <a:cubicBezTo>
                    <a:pt x="1465" y="1107"/>
                    <a:pt x="1453" y="1107"/>
                    <a:pt x="1453" y="1083"/>
                  </a:cubicBezTo>
                  <a:lnTo>
                    <a:pt x="1453" y="357"/>
                  </a:lnTo>
                  <a:lnTo>
                    <a:pt x="1465" y="357"/>
                  </a:lnTo>
                  <a:cubicBezTo>
                    <a:pt x="1465" y="351"/>
                    <a:pt x="1468" y="348"/>
                    <a:pt x="1469" y="348"/>
                  </a:cubicBezTo>
                  <a:lnTo>
                    <a:pt x="1469" y="348"/>
                  </a:lnTo>
                  <a:cubicBezTo>
                    <a:pt x="1471" y="348"/>
                    <a:pt x="1471" y="351"/>
                    <a:pt x="1465" y="357"/>
                  </a:cubicBezTo>
                  <a:lnTo>
                    <a:pt x="1834" y="345"/>
                  </a:lnTo>
                  <a:close/>
                  <a:moveTo>
                    <a:pt x="10276" y="345"/>
                  </a:moveTo>
                  <a:cubicBezTo>
                    <a:pt x="10276" y="345"/>
                    <a:pt x="10288" y="345"/>
                    <a:pt x="10288" y="357"/>
                  </a:cubicBezTo>
                  <a:lnTo>
                    <a:pt x="10288" y="1083"/>
                  </a:lnTo>
                  <a:cubicBezTo>
                    <a:pt x="10288" y="1083"/>
                    <a:pt x="10288" y="1107"/>
                    <a:pt x="10276" y="1107"/>
                  </a:cubicBezTo>
                  <a:lnTo>
                    <a:pt x="9907" y="1107"/>
                  </a:lnTo>
                  <a:cubicBezTo>
                    <a:pt x="9907" y="1107"/>
                    <a:pt x="9895" y="1107"/>
                    <a:pt x="9895" y="1083"/>
                  </a:cubicBezTo>
                  <a:lnTo>
                    <a:pt x="9895" y="357"/>
                  </a:lnTo>
                  <a:lnTo>
                    <a:pt x="9907" y="357"/>
                  </a:lnTo>
                  <a:cubicBezTo>
                    <a:pt x="9907" y="351"/>
                    <a:pt x="9910" y="348"/>
                    <a:pt x="9911" y="348"/>
                  </a:cubicBezTo>
                  <a:lnTo>
                    <a:pt x="9911" y="348"/>
                  </a:lnTo>
                  <a:cubicBezTo>
                    <a:pt x="9912" y="348"/>
                    <a:pt x="9912" y="351"/>
                    <a:pt x="9907" y="357"/>
                  </a:cubicBezTo>
                  <a:lnTo>
                    <a:pt x="10276" y="345"/>
                  </a:lnTo>
                  <a:close/>
                  <a:moveTo>
                    <a:pt x="11038" y="1107"/>
                  </a:moveTo>
                  <a:cubicBezTo>
                    <a:pt x="11240" y="1107"/>
                    <a:pt x="11407" y="1262"/>
                    <a:pt x="11407" y="1476"/>
                  </a:cubicBezTo>
                  <a:lnTo>
                    <a:pt x="11407" y="8811"/>
                  </a:lnTo>
                  <a:cubicBezTo>
                    <a:pt x="11407" y="9001"/>
                    <a:pt x="11228" y="9180"/>
                    <a:pt x="11026" y="9180"/>
                  </a:cubicBezTo>
                  <a:lnTo>
                    <a:pt x="751" y="9180"/>
                  </a:lnTo>
                  <a:cubicBezTo>
                    <a:pt x="536" y="9180"/>
                    <a:pt x="382" y="9025"/>
                    <a:pt x="382" y="8811"/>
                  </a:cubicBezTo>
                  <a:lnTo>
                    <a:pt x="382" y="1476"/>
                  </a:lnTo>
                  <a:cubicBezTo>
                    <a:pt x="382" y="1262"/>
                    <a:pt x="536" y="1107"/>
                    <a:pt x="751" y="1107"/>
                  </a:cubicBezTo>
                  <a:lnTo>
                    <a:pt x="1120" y="1107"/>
                  </a:lnTo>
                  <a:lnTo>
                    <a:pt x="1120" y="1119"/>
                  </a:lnTo>
                  <a:cubicBezTo>
                    <a:pt x="1120" y="1310"/>
                    <a:pt x="1286" y="1476"/>
                    <a:pt x="1477" y="1476"/>
                  </a:cubicBezTo>
                  <a:lnTo>
                    <a:pt x="1858" y="1476"/>
                  </a:lnTo>
                  <a:cubicBezTo>
                    <a:pt x="2048" y="1476"/>
                    <a:pt x="2215" y="1310"/>
                    <a:pt x="2215" y="1119"/>
                  </a:cubicBezTo>
                  <a:lnTo>
                    <a:pt x="2215" y="1107"/>
                  </a:lnTo>
                  <a:lnTo>
                    <a:pt x="9573" y="1107"/>
                  </a:lnTo>
                  <a:lnTo>
                    <a:pt x="9573" y="1119"/>
                  </a:lnTo>
                  <a:cubicBezTo>
                    <a:pt x="9573" y="1310"/>
                    <a:pt x="9740" y="1476"/>
                    <a:pt x="9930" y="1476"/>
                  </a:cubicBezTo>
                  <a:lnTo>
                    <a:pt x="10311" y="1476"/>
                  </a:lnTo>
                  <a:cubicBezTo>
                    <a:pt x="10502" y="1476"/>
                    <a:pt x="10669" y="1310"/>
                    <a:pt x="10669" y="1119"/>
                  </a:cubicBezTo>
                  <a:lnTo>
                    <a:pt x="10669" y="1107"/>
                  </a:lnTo>
                  <a:close/>
                  <a:moveTo>
                    <a:pt x="1465" y="0"/>
                  </a:moveTo>
                  <a:cubicBezTo>
                    <a:pt x="1275" y="0"/>
                    <a:pt x="1108" y="167"/>
                    <a:pt x="1108" y="357"/>
                  </a:cubicBezTo>
                  <a:lnTo>
                    <a:pt x="1108" y="726"/>
                  </a:lnTo>
                  <a:lnTo>
                    <a:pt x="739" y="726"/>
                  </a:lnTo>
                  <a:cubicBezTo>
                    <a:pt x="334" y="726"/>
                    <a:pt x="1" y="1060"/>
                    <a:pt x="1" y="1464"/>
                  </a:cubicBezTo>
                  <a:lnTo>
                    <a:pt x="1" y="8799"/>
                  </a:lnTo>
                  <a:cubicBezTo>
                    <a:pt x="1" y="9204"/>
                    <a:pt x="334" y="9525"/>
                    <a:pt x="739" y="9525"/>
                  </a:cubicBezTo>
                  <a:lnTo>
                    <a:pt x="11014" y="9525"/>
                  </a:lnTo>
                  <a:cubicBezTo>
                    <a:pt x="11419" y="9525"/>
                    <a:pt x="11752" y="9204"/>
                    <a:pt x="11752" y="8799"/>
                  </a:cubicBezTo>
                  <a:lnTo>
                    <a:pt x="11752" y="1464"/>
                  </a:lnTo>
                  <a:cubicBezTo>
                    <a:pt x="11752" y="1060"/>
                    <a:pt x="11419" y="726"/>
                    <a:pt x="11026" y="726"/>
                  </a:cubicBezTo>
                  <a:lnTo>
                    <a:pt x="10645" y="726"/>
                  </a:lnTo>
                  <a:lnTo>
                    <a:pt x="10645" y="357"/>
                  </a:lnTo>
                  <a:cubicBezTo>
                    <a:pt x="10645" y="167"/>
                    <a:pt x="10490" y="0"/>
                    <a:pt x="10288" y="0"/>
                  </a:cubicBezTo>
                  <a:lnTo>
                    <a:pt x="9918" y="0"/>
                  </a:lnTo>
                  <a:cubicBezTo>
                    <a:pt x="9728" y="0"/>
                    <a:pt x="9561" y="167"/>
                    <a:pt x="9561" y="357"/>
                  </a:cubicBezTo>
                  <a:lnTo>
                    <a:pt x="9561" y="726"/>
                  </a:lnTo>
                  <a:lnTo>
                    <a:pt x="2191" y="726"/>
                  </a:lnTo>
                  <a:lnTo>
                    <a:pt x="2191" y="357"/>
                  </a:lnTo>
                  <a:cubicBezTo>
                    <a:pt x="2191" y="167"/>
                    <a:pt x="2025" y="0"/>
                    <a:pt x="18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61;p33">
              <a:extLst>
                <a:ext uri="{FF2B5EF4-FFF2-40B4-BE49-F238E27FC236}">
                  <a16:creationId xmlns:a16="http://schemas.microsoft.com/office/drawing/2014/main" id="{38280721-D40A-0907-BDE2-F1D718FD44E9}"/>
                </a:ext>
              </a:extLst>
            </p:cNvPr>
            <p:cNvSpPr/>
            <p:nvPr/>
          </p:nvSpPr>
          <p:spPr>
            <a:xfrm>
              <a:off x="5244432" y="2849268"/>
              <a:ext cx="326314" cy="11368"/>
            </a:xfrm>
            <a:custGeom>
              <a:avLst/>
              <a:gdLst/>
              <a:ahLst/>
              <a:cxnLst/>
              <a:rect l="l" t="t" r="r" b="b"/>
              <a:pathLst>
                <a:path w="10276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10097" y="358"/>
                  </a:lnTo>
                  <a:cubicBezTo>
                    <a:pt x="10180" y="358"/>
                    <a:pt x="10276" y="274"/>
                    <a:pt x="10276" y="179"/>
                  </a:cubicBezTo>
                  <a:cubicBezTo>
                    <a:pt x="10276" y="72"/>
                    <a:pt x="10180" y="1"/>
                    <a:pt x="100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62;p33">
              <a:extLst>
                <a:ext uri="{FF2B5EF4-FFF2-40B4-BE49-F238E27FC236}">
                  <a16:creationId xmlns:a16="http://schemas.microsoft.com/office/drawing/2014/main" id="{5A710C96-9CBF-3716-06D2-044F80AAD888}"/>
                </a:ext>
              </a:extLst>
            </p:cNvPr>
            <p:cNvSpPr/>
            <p:nvPr/>
          </p:nvSpPr>
          <p:spPr>
            <a:xfrm>
              <a:off x="5261834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75"/>
                    <a:pt x="1465" y="180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63;p33">
              <a:extLst>
                <a:ext uri="{FF2B5EF4-FFF2-40B4-BE49-F238E27FC236}">
                  <a16:creationId xmlns:a16="http://schemas.microsoft.com/office/drawing/2014/main" id="{6186D9F7-32EA-1461-887E-F648F4256C3D}"/>
                </a:ext>
              </a:extLst>
            </p:cNvPr>
            <p:cNvSpPr/>
            <p:nvPr/>
          </p:nvSpPr>
          <p:spPr>
            <a:xfrm>
              <a:off x="5343507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75"/>
                    <a:pt x="1465" y="180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64;p33">
              <a:extLst>
                <a:ext uri="{FF2B5EF4-FFF2-40B4-BE49-F238E27FC236}">
                  <a16:creationId xmlns:a16="http://schemas.microsoft.com/office/drawing/2014/main" id="{9CB7A4F0-52EE-7283-9CC5-2C66E9CD6CD4}"/>
                </a:ext>
              </a:extLst>
            </p:cNvPr>
            <p:cNvSpPr/>
            <p:nvPr/>
          </p:nvSpPr>
          <p:spPr>
            <a:xfrm>
              <a:off x="5506823" y="289613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75"/>
                    <a:pt x="1453" y="180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65;p33">
              <a:extLst>
                <a:ext uri="{FF2B5EF4-FFF2-40B4-BE49-F238E27FC236}">
                  <a16:creationId xmlns:a16="http://schemas.microsoft.com/office/drawing/2014/main" id="{E95F5123-59B5-53C5-B960-FA51B8E4F045}"/>
                </a:ext>
              </a:extLst>
            </p:cNvPr>
            <p:cNvSpPr/>
            <p:nvPr/>
          </p:nvSpPr>
          <p:spPr>
            <a:xfrm>
              <a:off x="5261834" y="2942660"/>
              <a:ext cx="46521" cy="11368"/>
            </a:xfrm>
            <a:custGeom>
              <a:avLst/>
              <a:gdLst/>
              <a:ahLst/>
              <a:cxnLst/>
              <a:rect l="l" t="t" r="r" b="b"/>
              <a:pathLst>
                <a:path w="1465" h="358" extrusionOk="0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70" y="0"/>
                    <a:pt x="1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66;p33">
              <a:extLst>
                <a:ext uri="{FF2B5EF4-FFF2-40B4-BE49-F238E27FC236}">
                  <a16:creationId xmlns:a16="http://schemas.microsoft.com/office/drawing/2014/main" id="{15BAE57E-B020-C6DD-22F6-56AE01A24CCC}"/>
                </a:ext>
              </a:extLst>
            </p:cNvPr>
            <p:cNvSpPr/>
            <p:nvPr/>
          </p:nvSpPr>
          <p:spPr>
            <a:xfrm>
              <a:off x="5424768" y="2942660"/>
              <a:ext cx="46553" cy="11368"/>
            </a:xfrm>
            <a:custGeom>
              <a:avLst/>
              <a:gdLst/>
              <a:ahLst/>
              <a:cxnLst/>
              <a:rect l="l" t="t" r="r" b="b"/>
              <a:pathLst>
                <a:path w="1466" h="358" extrusionOk="0">
                  <a:moveTo>
                    <a:pt x="180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86"/>
                    <a:pt x="84" y="358"/>
                    <a:pt x="180" y="358"/>
                  </a:cubicBezTo>
                  <a:lnTo>
                    <a:pt x="1287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94" y="0"/>
                    <a:pt x="1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67;p33">
              <a:extLst>
                <a:ext uri="{FF2B5EF4-FFF2-40B4-BE49-F238E27FC236}">
                  <a16:creationId xmlns:a16="http://schemas.microsoft.com/office/drawing/2014/main" id="{7AB8D48E-170C-F833-5436-823F4EEAEAFB}"/>
                </a:ext>
              </a:extLst>
            </p:cNvPr>
            <p:cNvSpPr/>
            <p:nvPr/>
          </p:nvSpPr>
          <p:spPr>
            <a:xfrm>
              <a:off x="5261834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7"/>
                    <a:pt x="1465" y="179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68;p33">
              <a:extLst>
                <a:ext uri="{FF2B5EF4-FFF2-40B4-BE49-F238E27FC236}">
                  <a16:creationId xmlns:a16="http://schemas.microsoft.com/office/drawing/2014/main" id="{301CAFA8-434D-FE48-78C9-9ADE619BDAAC}"/>
                </a:ext>
              </a:extLst>
            </p:cNvPr>
            <p:cNvSpPr/>
            <p:nvPr/>
          </p:nvSpPr>
          <p:spPr>
            <a:xfrm>
              <a:off x="5343507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87"/>
                    <a:pt x="1465" y="179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69;p33">
              <a:extLst>
                <a:ext uri="{FF2B5EF4-FFF2-40B4-BE49-F238E27FC236}">
                  <a16:creationId xmlns:a16="http://schemas.microsoft.com/office/drawing/2014/main" id="{9884573A-7EA6-363B-CB21-BAB2C6BE89FE}"/>
                </a:ext>
              </a:extLst>
            </p:cNvPr>
            <p:cNvSpPr/>
            <p:nvPr/>
          </p:nvSpPr>
          <p:spPr>
            <a:xfrm>
              <a:off x="5506823" y="298914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87"/>
                    <a:pt x="1453" y="179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70;p33">
              <a:extLst>
                <a:ext uri="{FF2B5EF4-FFF2-40B4-BE49-F238E27FC236}">
                  <a16:creationId xmlns:a16="http://schemas.microsoft.com/office/drawing/2014/main" id="{B7F90BD0-BF70-E95B-705E-DB2B639F00A1}"/>
                </a:ext>
              </a:extLst>
            </p:cNvPr>
            <p:cNvSpPr/>
            <p:nvPr/>
          </p:nvSpPr>
          <p:spPr>
            <a:xfrm>
              <a:off x="5343507" y="3036051"/>
              <a:ext cx="46521" cy="10987"/>
            </a:xfrm>
            <a:custGeom>
              <a:avLst/>
              <a:gdLst/>
              <a:ahLst/>
              <a:cxnLst/>
              <a:rect l="l" t="t" r="r" b="b"/>
              <a:pathLst>
                <a:path w="1465" h="346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83" y="346"/>
                    <a:pt x="179" y="346"/>
                  </a:cubicBezTo>
                  <a:lnTo>
                    <a:pt x="1286" y="346"/>
                  </a:lnTo>
                  <a:cubicBezTo>
                    <a:pt x="1369" y="346"/>
                    <a:pt x="1465" y="274"/>
                    <a:pt x="1465" y="179"/>
                  </a:cubicBezTo>
                  <a:cubicBezTo>
                    <a:pt x="1465" y="72"/>
                    <a:pt x="1381" y="0"/>
                    <a:pt x="1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71;p33">
              <a:extLst>
                <a:ext uri="{FF2B5EF4-FFF2-40B4-BE49-F238E27FC236}">
                  <a16:creationId xmlns:a16="http://schemas.microsoft.com/office/drawing/2014/main" id="{2FF4F777-1D44-414F-37BC-62D80A22B264}"/>
                </a:ext>
              </a:extLst>
            </p:cNvPr>
            <p:cNvSpPr/>
            <p:nvPr/>
          </p:nvSpPr>
          <p:spPr>
            <a:xfrm>
              <a:off x="5424768" y="3036051"/>
              <a:ext cx="46553" cy="10987"/>
            </a:xfrm>
            <a:custGeom>
              <a:avLst/>
              <a:gdLst/>
              <a:ahLst/>
              <a:cxnLst/>
              <a:rect l="l" t="t" r="r" b="b"/>
              <a:pathLst>
                <a:path w="1466" h="346" extrusionOk="0">
                  <a:moveTo>
                    <a:pt x="180" y="0"/>
                  </a:moveTo>
                  <a:cubicBezTo>
                    <a:pt x="96" y="0"/>
                    <a:pt x="1" y="72"/>
                    <a:pt x="1" y="179"/>
                  </a:cubicBezTo>
                  <a:cubicBezTo>
                    <a:pt x="1" y="274"/>
                    <a:pt x="84" y="346"/>
                    <a:pt x="180" y="346"/>
                  </a:cubicBezTo>
                  <a:lnTo>
                    <a:pt x="1287" y="346"/>
                  </a:lnTo>
                  <a:cubicBezTo>
                    <a:pt x="1370" y="346"/>
                    <a:pt x="1465" y="274"/>
                    <a:pt x="1465" y="179"/>
                  </a:cubicBezTo>
                  <a:cubicBezTo>
                    <a:pt x="1465" y="72"/>
                    <a:pt x="1394" y="0"/>
                    <a:pt x="1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72;p33">
              <a:extLst>
                <a:ext uri="{FF2B5EF4-FFF2-40B4-BE49-F238E27FC236}">
                  <a16:creationId xmlns:a16="http://schemas.microsoft.com/office/drawing/2014/main" id="{FB88B8B3-9B22-6CC5-BBD8-54F60979A7A8}"/>
                </a:ext>
              </a:extLst>
            </p:cNvPr>
            <p:cNvSpPr/>
            <p:nvPr/>
          </p:nvSpPr>
          <p:spPr>
            <a:xfrm>
              <a:off x="5506823" y="3036051"/>
              <a:ext cx="46172" cy="10987"/>
            </a:xfrm>
            <a:custGeom>
              <a:avLst/>
              <a:gdLst/>
              <a:ahLst/>
              <a:cxnLst/>
              <a:rect l="l" t="t" r="r" b="b"/>
              <a:pathLst>
                <a:path w="1454" h="346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46"/>
                    <a:pt x="179" y="346"/>
                  </a:cubicBezTo>
                  <a:lnTo>
                    <a:pt x="1275" y="346"/>
                  </a:lnTo>
                  <a:cubicBezTo>
                    <a:pt x="1370" y="346"/>
                    <a:pt x="1453" y="274"/>
                    <a:pt x="1453" y="179"/>
                  </a:cubicBezTo>
                  <a:cubicBezTo>
                    <a:pt x="1453" y="72"/>
                    <a:pt x="1370" y="0"/>
                    <a:pt x="1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73;p33">
              <a:extLst>
                <a:ext uri="{FF2B5EF4-FFF2-40B4-BE49-F238E27FC236}">
                  <a16:creationId xmlns:a16="http://schemas.microsoft.com/office/drawing/2014/main" id="{67A1DB56-9096-1508-AC7A-CBA61602EBDC}"/>
                </a:ext>
              </a:extLst>
            </p:cNvPr>
            <p:cNvSpPr/>
            <p:nvPr/>
          </p:nvSpPr>
          <p:spPr>
            <a:xfrm>
              <a:off x="5343126" y="2930752"/>
              <a:ext cx="46902" cy="33851"/>
            </a:xfrm>
            <a:custGeom>
              <a:avLst/>
              <a:gdLst/>
              <a:ahLst/>
              <a:cxnLst/>
              <a:rect l="l" t="t" r="r" b="b"/>
              <a:pathLst>
                <a:path w="1477" h="1066" extrusionOk="0">
                  <a:moveTo>
                    <a:pt x="1293" y="0"/>
                  </a:moveTo>
                  <a:cubicBezTo>
                    <a:pt x="1250" y="0"/>
                    <a:pt x="1209" y="18"/>
                    <a:pt x="1179" y="54"/>
                  </a:cubicBezTo>
                  <a:lnTo>
                    <a:pt x="572" y="661"/>
                  </a:lnTo>
                  <a:lnTo>
                    <a:pt x="322" y="411"/>
                  </a:lnTo>
                  <a:cubicBezTo>
                    <a:pt x="280" y="375"/>
                    <a:pt x="235" y="358"/>
                    <a:pt x="194" y="358"/>
                  </a:cubicBezTo>
                  <a:cubicBezTo>
                    <a:pt x="152" y="358"/>
                    <a:pt x="113" y="375"/>
                    <a:pt x="84" y="411"/>
                  </a:cubicBezTo>
                  <a:cubicBezTo>
                    <a:pt x="0" y="483"/>
                    <a:pt x="0" y="590"/>
                    <a:pt x="84" y="649"/>
                  </a:cubicBezTo>
                  <a:lnTo>
                    <a:pt x="453" y="1018"/>
                  </a:lnTo>
                  <a:cubicBezTo>
                    <a:pt x="476" y="1054"/>
                    <a:pt x="524" y="1066"/>
                    <a:pt x="572" y="1066"/>
                  </a:cubicBezTo>
                  <a:cubicBezTo>
                    <a:pt x="619" y="1066"/>
                    <a:pt x="655" y="1054"/>
                    <a:pt x="691" y="1018"/>
                  </a:cubicBezTo>
                  <a:lnTo>
                    <a:pt x="1417" y="292"/>
                  </a:lnTo>
                  <a:cubicBezTo>
                    <a:pt x="1477" y="233"/>
                    <a:pt x="1477" y="125"/>
                    <a:pt x="1417" y="54"/>
                  </a:cubicBezTo>
                  <a:cubicBezTo>
                    <a:pt x="1381" y="18"/>
                    <a:pt x="1337" y="0"/>
                    <a:pt x="12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74;p33">
              <a:extLst>
                <a:ext uri="{FF2B5EF4-FFF2-40B4-BE49-F238E27FC236}">
                  <a16:creationId xmlns:a16="http://schemas.microsoft.com/office/drawing/2014/main" id="{3E8902DD-03C2-065D-7FB1-EF5180677550}"/>
                </a:ext>
              </a:extLst>
            </p:cNvPr>
            <p:cNvSpPr/>
            <p:nvPr/>
          </p:nvSpPr>
          <p:spPr>
            <a:xfrm>
              <a:off x="5506442" y="2930752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2" y="0"/>
                  </a:moveTo>
                  <a:cubicBezTo>
                    <a:pt x="1239" y="0"/>
                    <a:pt x="1197" y="18"/>
                    <a:pt x="1167" y="54"/>
                  </a:cubicBezTo>
                  <a:lnTo>
                    <a:pt x="560" y="661"/>
                  </a:lnTo>
                  <a:lnTo>
                    <a:pt x="310" y="411"/>
                  </a:lnTo>
                  <a:cubicBezTo>
                    <a:pt x="275" y="375"/>
                    <a:pt x="230" y="358"/>
                    <a:pt x="187" y="358"/>
                  </a:cubicBezTo>
                  <a:cubicBezTo>
                    <a:pt x="144" y="358"/>
                    <a:pt x="102" y="375"/>
                    <a:pt x="72" y="411"/>
                  </a:cubicBezTo>
                  <a:cubicBezTo>
                    <a:pt x="1" y="483"/>
                    <a:pt x="1" y="590"/>
                    <a:pt x="72" y="649"/>
                  </a:cubicBezTo>
                  <a:lnTo>
                    <a:pt x="441" y="1018"/>
                  </a:lnTo>
                  <a:cubicBezTo>
                    <a:pt x="477" y="1054"/>
                    <a:pt x="513" y="1066"/>
                    <a:pt x="560" y="1066"/>
                  </a:cubicBezTo>
                  <a:cubicBezTo>
                    <a:pt x="608" y="1066"/>
                    <a:pt x="656" y="1054"/>
                    <a:pt x="679" y="1018"/>
                  </a:cubicBezTo>
                  <a:lnTo>
                    <a:pt x="1406" y="292"/>
                  </a:lnTo>
                  <a:cubicBezTo>
                    <a:pt x="1489" y="233"/>
                    <a:pt x="1489" y="125"/>
                    <a:pt x="1406" y="54"/>
                  </a:cubicBezTo>
                  <a:cubicBezTo>
                    <a:pt x="1370" y="18"/>
                    <a:pt x="1325" y="0"/>
                    <a:pt x="12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75;p33">
              <a:extLst>
                <a:ext uri="{FF2B5EF4-FFF2-40B4-BE49-F238E27FC236}">
                  <a16:creationId xmlns:a16="http://schemas.microsoft.com/office/drawing/2014/main" id="{EB7C50C3-DD8D-D555-961A-DF21A979C768}"/>
                </a:ext>
              </a:extLst>
            </p:cNvPr>
            <p:cNvSpPr/>
            <p:nvPr/>
          </p:nvSpPr>
          <p:spPr>
            <a:xfrm>
              <a:off x="5424419" y="2977336"/>
              <a:ext cx="47283" cy="34168"/>
            </a:xfrm>
            <a:custGeom>
              <a:avLst/>
              <a:gdLst/>
              <a:ahLst/>
              <a:cxnLst/>
              <a:rect l="l" t="t" r="r" b="b"/>
              <a:pathLst>
                <a:path w="1489" h="1076" extrusionOk="0">
                  <a:moveTo>
                    <a:pt x="1293" y="1"/>
                  </a:moveTo>
                  <a:cubicBezTo>
                    <a:pt x="1250" y="1"/>
                    <a:pt x="1208" y="22"/>
                    <a:pt x="1179" y="63"/>
                  </a:cubicBezTo>
                  <a:lnTo>
                    <a:pt x="572" y="671"/>
                  </a:lnTo>
                  <a:lnTo>
                    <a:pt x="321" y="421"/>
                  </a:lnTo>
                  <a:cubicBezTo>
                    <a:pt x="280" y="379"/>
                    <a:pt x="235" y="358"/>
                    <a:pt x="193" y="358"/>
                  </a:cubicBezTo>
                  <a:cubicBezTo>
                    <a:pt x="152" y="358"/>
                    <a:pt x="113" y="379"/>
                    <a:pt x="83" y="421"/>
                  </a:cubicBezTo>
                  <a:cubicBezTo>
                    <a:pt x="0" y="492"/>
                    <a:pt x="0" y="599"/>
                    <a:pt x="83" y="659"/>
                  </a:cubicBezTo>
                  <a:lnTo>
                    <a:pt x="452" y="1028"/>
                  </a:lnTo>
                  <a:cubicBezTo>
                    <a:pt x="476" y="1052"/>
                    <a:pt x="524" y="1075"/>
                    <a:pt x="572" y="1075"/>
                  </a:cubicBezTo>
                  <a:cubicBezTo>
                    <a:pt x="619" y="1075"/>
                    <a:pt x="655" y="1052"/>
                    <a:pt x="691" y="1028"/>
                  </a:cubicBezTo>
                  <a:lnTo>
                    <a:pt x="1417" y="301"/>
                  </a:lnTo>
                  <a:cubicBezTo>
                    <a:pt x="1488" y="242"/>
                    <a:pt x="1488" y="123"/>
                    <a:pt x="1417" y="63"/>
                  </a:cubicBezTo>
                  <a:cubicBezTo>
                    <a:pt x="1381" y="22"/>
                    <a:pt x="1336" y="1"/>
                    <a:pt x="12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76;p33">
              <a:extLst>
                <a:ext uri="{FF2B5EF4-FFF2-40B4-BE49-F238E27FC236}">
                  <a16:creationId xmlns:a16="http://schemas.microsoft.com/office/drawing/2014/main" id="{99115EA3-4663-4904-C350-4A5D2E4D2B79}"/>
                </a:ext>
              </a:extLst>
            </p:cNvPr>
            <p:cNvSpPr/>
            <p:nvPr/>
          </p:nvSpPr>
          <p:spPr>
            <a:xfrm>
              <a:off x="5261453" y="3024143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9" y="0"/>
                  </a:moveTo>
                  <a:cubicBezTo>
                    <a:pt x="1248" y="0"/>
                    <a:pt x="1209" y="18"/>
                    <a:pt x="1179" y="54"/>
                  </a:cubicBezTo>
                  <a:lnTo>
                    <a:pt x="572" y="673"/>
                  </a:lnTo>
                  <a:lnTo>
                    <a:pt x="310" y="411"/>
                  </a:lnTo>
                  <a:cubicBezTo>
                    <a:pt x="274" y="375"/>
                    <a:pt x="230" y="357"/>
                    <a:pt x="186" y="357"/>
                  </a:cubicBezTo>
                  <a:cubicBezTo>
                    <a:pt x="143" y="357"/>
                    <a:pt x="102" y="375"/>
                    <a:pt x="72" y="411"/>
                  </a:cubicBezTo>
                  <a:cubicBezTo>
                    <a:pt x="0" y="494"/>
                    <a:pt x="0" y="590"/>
                    <a:pt x="72" y="649"/>
                  </a:cubicBezTo>
                  <a:lnTo>
                    <a:pt x="453" y="1030"/>
                  </a:lnTo>
                  <a:cubicBezTo>
                    <a:pt x="477" y="1054"/>
                    <a:pt x="524" y="1066"/>
                    <a:pt x="572" y="1066"/>
                  </a:cubicBezTo>
                  <a:cubicBezTo>
                    <a:pt x="608" y="1066"/>
                    <a:pt x="655" y="1054"/>
                    <a:pt x="691" y="1030"/>
                  </a:cubicBezTo>
                  <a:lnTo>
                    <a:pt x="1417" y="292"/>
                  </a:lnTo>
                  <a:cubicBezTo>
                    <a:pt x="1489" y="220"/>
                    <a:pt x="1489" y="113"/>
                    <a:pt x="1417" y="54"/>
                  </a:cubicBezTo>
                  <a:cubicBezTo>
                    <a:pt x="1376" y="18"/>
                    <a:pt x="1331" y="0"/>
                    <a:pt x="12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77;p33">
              <a:extLst>
                <a:ext uri="{FF2B5EF4-FFF2-40B4-BE49-F238E27FC236}">
                  <a16:creationId xmlns:a16="http://schemas.microsoft.com/office/drawing/2014/main" id="{DC163154-383F-938E-6E4A-C4CCCAF04DFE}"/>
                </a:ext>
              </a:extLst>
            </p:cNvPr>
            <p:cNvSpPr/>
            <p:nvPr/>
          </p:nvSpPr>
          <p:spPr>
            <a:xfrm>
              <a:off x="5424419" y="2884231"/>
              <a:ext cx="47283" cy="33883"/>
            </a:xfrm>
            <a:custGeom>
              <a:avLst/>
              <a:gdLst/>
              <a:ahLst/>
              <a:cxnLst/>
              <a:rect l="l" t="t" r="r" b="b"/>
              <a:pathLst>
                <a:path w="1489" h="1067" extrusionOk="0">
                  <a:moveTo>
                    <a:pt x="1293" y="1"/>
                  </a:moveTo>
                  <a:cubicBezTo>
                    <a:pt x="1250" y="1"/>
                    <a:pt x="1208" y="19"/>
                    <a:pt x="1179" y="54"/>
                  </a:cubicBezTo>
                  <a:lnTo>
                    <a:pt x="572" y="674"/>
                  </a:lnTo>
                  <a:lnTo>
                    <a:pt x="321" y="412"/>
                  </a:lnTo>
                  <a:cubicBezTo>
                    <a:pt x="280" y="376"/>
                    <a:pt x="235" y="358"/>
                    <a:pt x="193" y="358"/>
                  </a:cubicBezTo>
                  <a:cubicBezTo>
                    <a:pt x="152" y="358"/>
                    <a:pt x="113" y="376"/>
                    <a:pt x="83" y="412"/>
                  </a:cubicBezTo>
                  <a:cubicBezTo>
                    <a:pt x="0" y="495"/>
                    <a:pt x="0" y="590"/>
                    <a:pt x="83" y="650"/>
                  </a:cubicBezTo>
                  <a:lnTo>
                    <a:pt x="452" y="1031"/>
                  </a:lnTo>
                  <a:cubicBezTo>
                    <a:pt x="476" y="1055"/>
                    <a:pt x="524" y="1067"/>
                    <a:pt x="572" y="1067"/>
                  </a:cubicBezTo>
                  <a:cubicBezTo>
                    <a:pt x="619" y="1067"/>
                    <a:pt x="655" y="1055"/>
                    <a:pt x="691" y="1031"/>
                  </a:cubicBezTo>
                  <a:lnTo>
                    <a:pt x="1417" y="293"/>
                  </a:lnTo>
                  <a:cubicBezTo>
                    <a:pt x="1488" y="221"/>
                    <a:pt x="1488" y="114"/>
                    <a:pt x="1417" y="54"/>
                  </a:cubicBezTo>
                  <a:cubicBezTo>
                    <a:pt x="1381" y="19"/>
                    <a:pt x="1336" y="1"/>
                    <a:pt x="12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Объект 2">
            <a:extLst>
              <a:ext uri="{FF2B5EF4-FFF2-40B4-BE49-F238E27FC236}">
                <a16:creationId xmlns:a16="http://schemas.microsoft.com/office/drawing/2014/main" id="{F2FDFE5A-9D18-9034-3F76-F67F164A9FEE}"/>
              </a:ext>
            </a:extLst>
          </p:cNvPr>
          <p:cNvSpPr txBox="1">
            <a:spLocks/>
          </p:cNvSpPr>
          <p:nvPr/>
        </p:nvSpPr>
        <p:spPr>
          <a:xfrm>
            <a:off x="4441226" y="2189567"/>
            <a:ext cx="2589100" cy="828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14102E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Соотношение</a:t>
            </a:r>
            <a:br>
              <a:rPr lang="ru-RU" sz="1800" b="1" dirty="0">
                <a:solidFill>
                  <a:srgbClr val="14102E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ru-RU" sz="1800" b="1" dirty="0">
                <a:solidFill>
                  <a:srgbClr val="14102E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софинансирования</a:t>
            </a:r>
          </a:p>
        </p:txBody>
      </p:sp>
      <p:sp>
        <p:nvSpPr>
          <p:cNvPr id="39" name="Объект 2">
            <a:extLst>
              <a:ext uri="{FF2B5EF4-FFF2-40B4-BE49-F238E27FC236}">
                <a16:creationId xmlns:a16="http://schemas.microsoft.com/office/drawing/2014/main" id="{6AD69DB1-196E-1205-7400-5DE2F0F1586A}"/>
              </a:ext>
            </a:extLst>
          </p:cNvPr>
          <p:cNvSpPr txBox="1">
            <a:spLocks/>
          </p:cNvSpPr>
          <p:nvPr/>
        </p:nvSpPr>
        <p:spPr>
          <a:xfrm>
            <a:off x="3839125" y="2833797"/>
            <a:ext cx="2589100" cy="595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600"/>
              </a:spcBef>
              <a:buClr>
                <a:srgbClr val="F2673A"/>
              </a:buClr>
              <a:buNone/>
            </a:pPr>
            <a:r>
              <a:rPr lang="ru-RU" sz="1600" dirty="0">
                <a:ea typeface="Times New Roman" panose="02020603050405020304" pitchFamily="18" charset="0"/>
                <a:cs typeface="Aptos" panose="020B0004020202020204" pitchFamily="34" charset="0"/>
              </a:rPr>
              <a:t>Государство: участник</a:t>
            </a:r>
          </a:p>
        </p:txBody>
      </p: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E05BF6E0-E419-9395-10B2-B8D2AC78B584}"/>
              </a:ext>
            </a:extLst>
          </p:cNvPr>
          <p:cNvGrpSpPr/>
          <p:nvPr/>
        </p:nvGrpSpPr>
        <p:grpSpPr>
          <a:xfrm>
            <a:off x="3934834" y="2302108"/>
            <a:ext cx="508065" cy="552350"/>
            <a:chOff x="4058181" y="2713501"/>
            <a:chExt cx="508065" cy="552350"/>
          </a:xfrm>
        </p:grpSpPr>
        <p:grpSp>
          <p:nvGrpSpPr>
            <p:cNvPr id="94" name="Группа 93">
              <a:extLst>
                <a:ext uri="{FF2B5EF4-FFF2-40B4-BE49-F238E27FC236}">
                  <a16:creationId xmlns:a16="http://schemas.microsoft.com/office/drawing/2014/main" id="{46DAAF7F-CE71-076E-9999-B800D7803CD8}"/>
                </a:ext>
              </a:extLst>
            </p:cNvPr>
            <p:cNvGrpSpPr/>
            <p:nvPr/>
          </p:nvGrpSpPr>
          <p:grpSpPr>
            <a:xfrm>
              <a:off x="4058181" y="2713501"/>
              <a:ext cx="508065" cy="552350"/>
              <a:chOff x="4058181" y="2713501"/>
              <a:chExt cx="508065" cy="552350"/>
            </a:xfrm>
          </p:grpSpPr>
          <p:grpSp>
            <p:nvGrpSpPr>
              <p:cNvPr id="59" name="Google Shape;3073;p37">
                <a:extLst>
                  <a:ext uri="{FF2B5EF4-FFF2-40B4-BE49-F238E27FC236}">
                    <a16:creationId xmlns:a16="http://schemas.microsoft.com/office/drawing/2014/main" id="{13FE91BF-3326-450C-5C1A-2BDBEEAD9A48}"/>
                  </a:ext>
                </a:extLst>
              </p:cNvPr>
              <p:cNvGrpSpPr/>
              <p:nvPr/>
            </p:nvGrpSpPr>
            <p:grpSpPr>
              <a:xfrm>
                <a:off x="4058181" y="2713501"/>
                <a:ext cx="508065" cy="552350"/>
                <a:chOff x="2667058" y="1500293"/>
                <a:chExt cx="330231" cy="359015"/>
              </a:xfrm>
              <a:solidFill>
                <a:srgbClr val="F2673A"/>
              </a:solidFill>
            </p:grpSpPr>
            <p:sp>
              <p:nvSpPr>
                <p:cNvPr id="64" name="Google Shape;3074;p37">
                  <a:extLst>
                    <a:ext uri="{FF2B5EF4-FFF2-40B4-BE49-F238E27FC236}">
                      <a16:creationId xmlns:a16="http://schemas.microsoft.com/office/drawing/2014/main" id="{08A04EB9-5B13-D91F-467A-C3BFB60EB158}"/>
                    </a:ext>
                  </a:extLst>
                </p:cNvPr>
                <p:cNvSpPr/>
                <p:nvPr/>
              </p:nvSpPr>
              <p:spPr>
                <a:xfrm>
                  <a:off x="2944239" y="1581714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0"/>
                      </a:move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3075;p37">
                  <a:extLst>
                    <a:ext uri="{FF2B5EF4-FFF2-40B4-BE49-F238E27FC236}">
                      <a16:creationId xmlns:a16="http://schemas.microsoft.com/office/drawing/2014/main" id="{475E5AEA-66E7-2482-3219-9F47BD7C56D9}"/>
                    </a:ext>
                  </a:extLst>
                </p:cNvPr>
                <p:cNvSpPr/>
                <p:nvPr/>
              </p:nvSpPr>
              <p:spPr>
                <a:xfrm>
                  <a:off x="2667058" y="1500293"/>
                  <a:ext cx="330231" cy="359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83" h="11288" extrusionOk="0">
                      <a:moveTo>
                        <a:pt x="1036" y="322"/>
                      </a:moveTo>
                      <a:lnTo>
                        <a:pt x="1036" y="1048"/>
                      </a:lnTo>
                      <a:lnTo>
                        <a:pt x="322" y="1048"/>
                      </a:lnTo>
                      <a:lnTo>
                        <a:pt x="322" y="322"/>
                      </a:lnTo>
                      <a:close/>
                      <a:moveTo>
                        <a:pt x="5561" y="334"/>
                      </a:moveTo>
                      <a:lnTo>
                        <a:pt x="5561" y="1048"/>
                      </a:lnTo>
                      <a:lnTo>
                        <a:pt x="4846" y="1048"/>
                      </a:lnTo>
                      <a:lnTo>
                        <a:pt x="4846" y="334"/>
                      </a:lnTo>
                      <a:close/>
                      <a:moveTo>
                        <a:pt x="10049" y="334"/>
                      </a:moveTo>
                      <a:lnTo>
                        <a:pt x="10049" y="1048"/>
                      </a:lnTo>
                      <a:lnTo>
                        <a:pt x="9335" y="1048"/>
                      </a:lnTo>
                      <a:lnTo>
                        <a:pt x="9335" y="334"/>
                      </a:lnTo>
                      <a:close/>
                      <a:moveTo>
                        <a:pt x="8799" y="1905"/>
                      </a:moveTo>
                      <a:lnTo>
                        <a:pt x="8799" y="1905"/>
                      </a:lnTo>
                      <a:cubicBezTo>
                        <a:pt x="8740" y="2381"/>
                        <a:pt x="8728" y="2536"/>
                        <a:pt x="8728" y="2560"/>
                      </a:cubicBezTo>
                      <a:lnTo>
                        <a:pt x="8549" y="2381"/>
                      </a:lnTo>
                      <a:lnTo>
                        <a:pt x="8311" y="2143"/>
                      </a:lnTo>
                      <a:lnTo>
                        <a:pt x="8132" y="1965"/>
                      </a:lnTo>
                      <a:lnTo>
                        <a:pt x="8132" y="1965"/>
                      </a:lnTo>
                      <a:cubicBezTo>
                        <a:pt x="8140" y="1967"/>
                        <a:pt x="8153" y="1969"/>
                        <a:pt x="8173" y="1969"/>
                      </a:cubicBezTo>
                      <a:cubicBezTo>
                        <a:pt x="8242" y="1969"/>
                        <a:pt x="8402" y="1951"/>
                        <a:pt x="8799" y="1905"/>
                      </a:cubicBezTo>
                      <a:close/>
                      <a:moveTo>
                        <a:pt x="7061" y="3048"/>
                      </a:moveTo>
                      <a:lnTo>
                        <a:pt x="7656" y="3644"/>
                      </a:lnTo>
                      <a:cubicBezTo>
                        <a:pt x="7156" y="3703"/>
                        <a:pt x="7347" y="3679"/>
                        <a:pt x="6989" y="3727"/>
                      </a:cubicBezTo>
                      <a:cubicBezTo>
                        <a:pt x="6989" y="3727"/>
                        <a:pt x="7001" y="3644"/>
                        <a:pt x="7061" y="3048"/>
                      </a:cubicBezTo>
                      <a:close/>
                      <a:moveTo>
                        <a:pt x="1036" y="5299"/>
                      </a:moveTo>
                      <a:lnTo>
                        <a:pt x="1036" y="6013"/>
                      </a:lnTo>
                      <a:lnTo>
                        <a:pt x="322" y="6013"/>
                      </a:lnTo>
                      <a:lnTo>
                        <a:pt x="322" y="5299"/>
                      </a:lnTo>
                      <a:close/>
                      <a:moveTo>
                        <a:pt x="10049" y="5299"/>
                      </a:moveTo>
                      <a:lnTo>
                        <a:pt x="10049" y="6013"/>
                      </a:lnTo>
                      <a:lnTo>
                        <a:pt x="9335" y="6013"/>
                      </a:lnTo>
                      <a:lnTo>
                        <a:pt x="9335" y="5299"/>
                      </a:lnTo>
                      <a:close/>
                      <a:moveTo>
                        <a:pt x="6728" y="3227"/>
                      </a:moveTo>
                      <a:lnTo>
                        <a:pt x="6656" y="3894"/>
                      </a:lnTo>
                      <a:cubicBezTo>
                        <a:pt x="6644" y="4001"/>
                        <a:pt x="6751" y="4096"/>
                        <a:pt x="6847" y="4096"/>
                      </a:cubicBezTo>
                      <a:lnTo>
                        <a:pt x="7418" y="4036"/>
                      </a:lnTo>
                      <a:lnTo>
                        <a:pt x="7418" y="10418"/>
                      </a:lnTo>
                      <a:lnTo>
                        <a:pt x="5906" y="10418"/>
                      </a:lnTo>
                      <a:lnTo>
                        <a:pt x="5906" y="10061"/>
                      </a:lnTo>
                      <a:cubicBezTo>
                        <a:pt x="5906" y="9978"/>
                        <a:pt x="5823" y="9894"/>
                        <a:pt x="5739" y="9894"/>
                      </a:cubicBezTo>
                      <a:lnTo>
                        <a:pt x="4680" y="9894"/>
                      </a:lnTo>
                      <a:cubicBezTo>
                        <a:pt x="4596" y="9894"/>
                        <a:pt x="4513" y="9978"/>
                        <a:pt x="4513" y="10061"/>
                      </a:cubicBezTo>
                      <a:lnTo>
                        <a:pt x="4513" y="10418"/>
                      </a:lnTo>
                      <a:lnTo>
                        <a:pt x="1394" y="10418"/>
                      </a:lnTo>
                      <a:lnTo>
                        <a:pt x="1394" y="10061"/>
                      </a:lnTo>
                      <a:cubicBezTo>
                        <a:pt x="1394" y="9978"/>
                        <a:pt x="1322" y="9894"/>
                        <a:pt x="1227" y="9894"/>
                      </a:cubicBezTo>
                      <a:lnTo>
                        <a:pt x="870" y="9894"/>
                      </a:lnTo>
                      <a:lnTo>
                        <a:pt x="870" y="6346"/>
                      </a:lnTo>
                      <a:lnTo>
                        <a:pt x="1227" y="6346"/>
                      </a:lnTo>
                      <a:cubicBezTo>
                        <a:pt x="1322" y="6346"/>
                        <a:pt x="1394" y="6263"/>
                        <a:pt x="1394" y="6180"/>
                      </a:cubicBezTo>
                      <a:lnTo>
                        <a:pt x="1394" y="5120"/>
                      </a:lnTo>
                      <a:cubicBezTo>
                        <a:pt x="1394" y="5025"/>
                        <a:pt x="1322" y="4953"/>
                        <a:pt x="1227" y="4953"/>
                      </a:cubicBezTo>
                      <a:lnTo>
                        <a:pt x="870" y="4953"/>
                      </a:lnTo>
                      <a:lnTo>
                        <a:pt x="870" y="3227"/>
                      </a:lnTo>
                      <a:close/>
                      <a:moveTo>
                        <a:pt x="9002" y="834"/>
                      </a:moveTo>
                      <a:lnTo>
                        <a:pt x="9002" y="1191"/>
                      </a:lnTo>
                      <a:cubicBezTo>
                        <a:pt x="9002" y="1274"/>
                        <a:pt x="9073" y="1358"/>
                        <a:pt x="9156" y="1358"/>
                      </a:cubicBezTo>
                      <a:lnTo>
                        <a:pt x="9514" y="1358"/>
                      </a:lnTo>
                      <a:lnTo>
                        <a:pt x="9514" y="4929"/>
                      </a:lnTo>
                      <a:lnTo>
                        <a:pt x="9156" y="4929"/>
                      </a:lnTo>
                      <a:cubicBezTo>
                        <a:pt x="9073" y="4929"/>
                        <a:pt x="9002" y="5001"/>
                        <a:pt x="9002" y="5084"/>
                      </a:cubicBezTo>
                      <a:lnTo>
                        <a:pt x="9002" y="6144"/>
                      </a:lnTo>
                      <a:cubicBezTo>
                        <a:pt x="9002" y="6239"/>
                        <a:pt x="9073" y="6311"/>
                        <a:pt x="9156" y="6311"/>
                      </a:cubicBezTo>
                      <a:lnTo>
                        <a:pt x="9514" y="6311"/>
                      </a:lnTo>
                      <a:lnTo>
                        <a:pt x="9514" y="9870"/>
                      </a:lnTo>
                      <a:lnTo>
                        <a:pt x="9156" y="9870"/>
                      </a:lnTo>
                      <a:cubicBezTo>
                        <a:pt x="9073" y="9894"/>
                        <a:pt x="9002" y="9978"/>
                        <a:pt x="9002" y="10061"/>
                      </a:cubicBezTo>
                      <a:lnTo>
                        <a:pt x="9002" y="10418"/>
                      </a:lnTo>
                      <a:lnTo>
                        <a:pt x="7716" y="10418"/>
                      </a:lnTo>
                      <a:lnTo>
                        <a:pt x="7716" y="3977"/>
                      </a:lnTo>
                      <a:lnTo>
                        <a:pt x="8049" y="3929"/>
                      </a:lnTo>
                      <a:cubicBezTo>
                        <a:pt x="8180" y="3917"/>
                        <a:pt x="8240" y="3739"/>
                        <a:pt x="8144" y="3644"/>
                      </a:cubicBezTo>
                      <a:lnTo>
                        <a:pt x="7728" y="3227"/>
                      </a:lnTo>
                      <a:lnTo>
                        <a:pt x="8323" y="2632"/>
                      </a:lnTo>
                      <a:cubicBezTo>
                        <a:pt x="8728" y="3024"/>
                        <a:pt x="8740" y="3096"/>
                        <a:pt x="8859" y="3096"/>
                      </a:cubicBezTo>
                      <a:cubicBezTo>
                        <a:pt x="8954" y="3096"/>
                        <a:pt x="9025" y="3036"/>
                        <a:pt x="9025" y="2953"/>
                      </a:cubicBezTo>
                      <a:lnTo>
                        <a:pt x="9025" y="2929"/>
                      </a:lnTo>
                      <a:cubicBezTo>
                        <a:pt x="9025" y="2882"/>
                        <a:pt x="9061" y="2667"/>
                        <a:pt x="9180" y="1715"/>
                      </a:cubicBezTo>
                      <a:cubicBezTo>
                        <a:pt x="9192" y="1608"/>
                        <a:pt x="9097" y="1512"/>
                        <a:pt x="8978" y="1512"/>
                      </a:cubicBezTo>
                      <a:lnTo>
                        <a:pt x="7763" y="1667"/>
                      </a:lnTo>
                      <a:cubicBezTo>
                        <a:pt x="7632" y="1679"/>
                        <a:pt x="7573" y="1858"/>
                        <a:pt x="7656" y="1953"/>
                      </a:cubicBezTo>
                      <a:lnTo>
                        <a:pt x="8085" y="2381"/>
                      </a:lnTo>
                      <a:lnTo>
                        <a:pt x="7513" y="2965"/>
                      </a:lnTo>
                      <a:lnTo>
                        <a:pt x="7406" y="2858"/>
                      </a:lnTo>
                      <a:lnTo>
                        <a:pt x="7073" y="2524"/>
                      </a:lnTo>
                      <a:cubicBezTo>
                        <a:pt x="7041" y="2493"/>
                        <a:pt x="7001" y="2478"/>
                        <a:pt x="6962" y="2478"/>
                      </a:cubicBezTo>
                      <a:cubicBezTo>
                        <a:pt x="6884" y="2478"/>
                        <a:pt x="6807" y="2536"/>
                        <a:pt x="6799" y="2632"/>
                      </a:cubicBezTo>
                      <a:lnTo>
                        <a:pt x="6763" y="2858"/>
                      </a:lnTo>
                      <a:lnTo>
                        <a:pt x="870" y="2858"/>
                      </a:lnTo>
                      <a:lnTo>
                        <a:pt x="870" y="1358"/>
                      </a:lnTo>
                      <a:lnTo>
                        <a:pt x="1227" y="1358"/>
                      </a:lnTo>
                      <a:cubicBezTo>
                        <a:pt x="1322" y="1358"/>
                        <a:pt x="1394" y="1274"/>
                        <a:pt x="1394" y="1191"/>
                      </a:cubicBezTo>
                      <a:lnTo>
                        <a:pt x="1394" y="834"/>
                      </a:lnTo>
                      <a:lnTo>
                        <a:pt x="4513" y="834"/>
                      </a:lnTo>
                      <a:lnTo>
                        <a:pt x="4513" y="1191"/>
                      </a:lnTo>
                      <a:cubicBezTo>
                        <a:pt x="4513" y="1274"/>
                        <a:pt x="4596" y="1358"/>
                        <a:pt x="4680" y="1358"/>
                      </a:cubicBezTo>
                      <a:lnTo>
                        <a:pt x="5739" y="1358"/>
                      </a:lnTo>
                      <a:cubicBezTo>
                        <a:pt x="5823" y="1358"/>
                        <a:pt x="5906" y="1274"/>
                        <a:pt x="5906" y="1191"/>
                      </a:cubicBezTo>
                      <a:lnTo>
                        <a:pt x="5906" y="834"/>
                      </a:lnTo>
                      <a:close/>
                      <a:moveTo>
                        <a:pt x="1036" y="10228"/>
                      </a:moveTo>
                      <a:lnTo>
                        <a:pt x="1036" y="10942"/>
                      </a:lnTo>
                      <a:lnTo>
                        <a:pt x="322" y="10942"/>
                      </a:lnTo>
                      <a:lnTo>
                        <a:pt x="322" y="10228"/>
                      </a:lnTo>
                      <a:close/>
                      <a:moveTo>
                        <a:pt x="5561" y="10228"/>
                      </a:moveTo>
                      <a:lnTo>
                        <a:pt x="5561" y="10942"/>
                      </a:lnTo>
                      <a:lnTo>
                        <a:pt x="4846" y="10942"/>
                      </a:lnTo>
                      <a:lnTo>
                        <a:pt x="4846" y="10228"/>
                      </a:lnTo>
                      <a:close/>
                      <a:moveTo>
                        <a:pt x="10049" y="10228"/>
                      </a:moveTo>
                      <a:lnTo>
                        <a:pt x="10049" y="10942"/>
                      </a:lnTo>
                      <a:lnTo>
                        <a:pt x="9335" y="10942"/>
                      </a:lnTo>
                      <a:lnTo>
                        <a:pt x="9335" y="10228"/>
                      </a:lnTo>
                      <a:close/>
                      <a:moveTo>
                        <a:pt x="167" y="0"/>
                      </a:moveTo>
                      <a:cubicBezTo>
                        <a:pt x="84" y="0"/>
                        <a:pt x="0" y="72"/>
                        <a:pt x="0" y="167"/>
                      </a:cubicBezTo>
                      <a:lnTo>
                        <a:pt x="0" y="1215"/>
                      </a:lnTo>
                      <a:cubicBezTo>
                        <a:pt x="0" y="1310"/>
                        <a:pt x="84" y="1381"/>
                        <a:pt x="167" y="1381"/>
                      </a:cubicBezTo>
                      <a:lnTo>
                        <a:pt x="524" y="1381"/>
                      </a:lnTo>
                      <a:lnTo>
                        <a:pt x="524" y="4953"/>
                      </a:lnTo>
                      <a:lnTo>
                        <a:pt x="167" y="4953"/>
                      </a:lnTo>
                      <a:cubicBezTo>
                        <a:pt x="84" y="4953"/>
                        <a:pt x="0" y="5025"/>
                        <a:pt x="0" y="5120"/>
                      </a:cubicBezTo>
                      <a:lnTo>
                        <a:pt x="0" y="6180"/>
                      </a:lnTo>
                      <a:cubicBezTo>
                        <a:pt x="0" y="6263"/>
                        <a:pt x="84" y="6346"/>
                        <a:pt x="167" y="6346"/>
                      </a:cubicBezTo>
                      <a:lnTo>
                        <a:pt x="524" y="6346"/>
                      </a:lnTo>
                      <a:lnTo>
                        <a:pt x="524" y="9894"/>
                      </a:lnTo>
                      <a:lnTo>
                        <a:pt x="167" y="9894"/>
                      </a:lnTo>
                      <a:cubicBezTo>
                        <a:pt x="84" y="9894"/>
                        <a:pt x="0" y="9978"/>
                        <a:pt x="0" y="10061"/>
                      </a:cubicBezTo>
                      <a:lnTo>
                        <a:pt x="0" y="11121"/>
                      </a:lnTo>
                      <a:cubicBezTo>
                        <a:pt x="0" y="11204"/>
                        <a:pt x="84" y="11287"/>
                        <a:pt x="167" y="11287"/>
                      </a:cubicBezTo>
                      <a:lnTo>
                        <a:pt x="1227" y="11287"/>
                      </a:lnTo>
                      <a:cubicBezTo>
                        <a:pt x="1322" y="11287"/>
                        <a:pt x="1394" y="11204"/>
                        <a:pt x="1394" y="11121"/>
                      </a:cubicBezTo>
                      <a:lnTo>
                        <a:pt x="1394" y="10763"/>
                      </a:lnTo>
                      <a:lnTo>
                        <a:pt x="4513" y="10763"/>
                      </a:lnTo>
                      <a:lnTo>
                        <a:pt x="4513" y="11121"/>
                      </a:lnTo>
                      <a:cubicBezTo>
                        <a:pt x="4513" y="11204"/>
                        <a:pt x="4596" y="11287"/>
                        <a:pt x="4680" y="11287"/>
                      </a:cubicBezTo>
                      <a:lnTo>
                        <a:pt x="5739" y="11287"/>
                      </a:lnTo>
                      <a:cubicBezTo>
                        <a:pt x="5823" y="11287"/>
                        <a:pt x="5906" y="11204"/>
                        <a:pt x="5906" y="11121"/>
                      </a:cubicBezTo>
                      <a:lnTo>
                        <a:pt x="5906" y="10763"/>
                      </a:lnTo>
                      <a:lnTo>
                        <a:pt x="9002" y="10763"/>
                      </a:lnTo>
                      <a:lnTo>
                        <a:pt x="9002" y="11121"/>
                      </a:lnTo>
                      <a:cubicBezTo>
                        <a:pt x="9002" y="11204"/>
                        <a:pt x="9073" y="11287"/>
                        <a:pt x="9156" y="11287"/>
                      </a:cubicBezTo>
                      <a:lnTo>
                        <a:pt x="10216" y="11287"/>
                      </a:lnTo>
                      <a:cubicBezTo>
                        <a:pt x="10311" y="11287"/>
                        <a:pt x="10383" y="11204"/>
                        <a:pt x="10383" y="11121"/>
                      </a:cubicBezTo>
                      <a:lnTo>
                        <a:pt x="10383" y="10061"/>
                      </a:lnTo>
                      <a:cubicBezTo>
                        <a:pt x="10383" y="9978"/>
                        <a:pt x="10311" y="9894"/>
                        <a:pt x="10216" y="9894"/>
                      </a:cubicBezTo>
                      <a:lnTo>
                        <a:pt x="9859" y="9894"/>
                      </a:lnTo>
                      <a:lnTo>
                        <a:pt x="9859" y="6346"/>
                      </a:lnTo>
                      <a:lnTo>
                        <a:pt x="10216" y="6346"/>
                      </a:lnTo>
                      <a:cubicBezTo>
                        <a:pt x="10311" y="6346"/>
                        <a:pt x="10383" y="6263"/>
                        <a:pt x="10383" y="6180"/>
                      </a:cubicBezTo>
                      <a:lnTo>
                        <a:pt x="10383" y="5120"/>
                      </a:lnTo>
                      <a:cubicBezTo>
                        <a:pt x="10383" y="5025"/>
                        <a:pt x="10311" y="4953"/>
                        <a:pt x="10216" y="4953"/>
                      </a:cubicBezTo>
                      <a:lnTo>
                        <a:pt x="9859" y="4953"/>
                      </a:lnTo>
                      <a:lnTo>
                        <a:pt x="9859" y="1381"/>
                      </a:lnTo>
                      <a:lnTo>
                        <a:pt x="10216" y="1381"/>
                      </a:lnTo>
                      <a:cubicBezTo>
                        <a:pt x="10311" y="1381"/>
                        <a:pt x="10383" y="1310"/>
                        <a:pt x="10383" y="1215"/>
                      </a:cubicBezTo>
                      <a:lnTo>
                        <a:pt x="10383" y="167"/>
                      </a:lnTo>
                      <a:cubicBezTo>
                        <a:pt x="10383" y="72"/>
                        <a:pt x="10311" y="0"/>
                        <a:pt x="10216" y="0"/>
                      </a:cubicBezTo>
                      <a:lnTo>
                        <a:pt x="9156" y="0"/>
                      </a:lnTo>
                      <a:cubicBezTo>
                        <a:pt x="9073" y="0"/>
                        <a:pt x="9002" y="72"/>
                        <a:pt x="9002" y="167"/>
                      </a:cubicBezTo>
                      <a:lnTo>
                        <a:pt x="9002" y="524"/>
                      </a:lnTo>
                      <a:lnTo>
                        <a:pt x="5882" y="524"/>
                      </a:lnTo>
                      <a:lnTo>
                        <a:pt x="5882" y="167"/>
                      </a:lnTo>
                      <a:cubicBezTo>
                        <a:pt x="5882" y="72"/>
                        <a:pt x="5811" y="0"/>
                        <a:pt x="5727" y="0"/>
                      </a:cubicBezTo>
                      <a:lnTo>
                        <a:pt x="4680" y="0"/>
                      </a:lnTo>
                      <a:cubicBezTo>
                        <a:pt x="4596" y="0"/>
                        <a:pt x="4513" y="72"/>
                        <a:pt x="4513" y="167"/>
                      </a:cubicBezTo>
                      <a:lnTo>
                        <a:pt x="4513" y="524"/>
                      </a:lnTo>
                      <a:lnTo>
                        <a:pt x="1394" y="524"/>
                      </a:lnTo>
                      <a:lnTo>
                        <a:pt x="1394" y="167"/>
                      </a:lnTo>
                      <a:cubicBezTo>
                        <a:pt x="1394" y="72"/>
                        <a:pt x="1322" y="0"/>
                        <a:pt x="12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3076;p37">
                  <a:extLst>
                    <a:ext uri="{FF2B5EF4-FFF2-40B4-BE49-F238E27FC236}">
                      <a16:creationId xmlns:a16="http://schemas.microsoft.com/office/drawing/2014/main" id="{B8409986-938F-4B86-0A72-E0C680836AA8}"/>
                    </a:ext>
                  </a:extLst>
                </p:cNvPr>
                <p:cNvSpPr/>
                <p:nvPr/>
              </p:nvSpPr>
              <p:spPr>
                <a:xfrm>
                  <a:off x="2925696" y="1563140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1"/>
                      </a:move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3077;p37">
                  <a:extLst>
                    <a:ext uri="{FF2B5EF4-FFF2-40B4-BE49-F238E27FC236}">
                      <a16:creationId xmlns:a16="http://schemas.microsoft.com/office/drawing/2014/main" id="{9F44A8FA-C453-A207-E6E1-FBFEC4516EF8}"/>
                    </a:ext>
                  </a:extLst>
                </p:cNvPr>
                <p:cNvSpPr/>
                <p:nvPr/>
              </p:nvSpPr>
              <p:spPr>
                <a:xfrm>
                  <a:off x="2953717" y="1594563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3078;p37">
                  <a:extLst>
                    <a:ext uri="{FF2B5EF4-FFF2-40B4-BE49-F238E27FC236}">
                      <a16:creationId xmlns:a16="http://schemas.microsoft.com/office/drawing/2014/main" id="{34A4271C-9635-6B58-D493-E80791B008E2}"/>
                    </a:ext>
                  </a:extLst>
                </p:cNvPr>
                <p:cNvSpPr/>
                <p:nvPr/>
              </p:nvSpPr>
              <p:spPr>
                <a:xfrm>
                  <a:off x="2953717" y="1594182"/>
                  <a:ext cx="32" cy="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3" extrusionOk="0">
                      <a:moveTo>
                        <a:pt x="1" y="1"/>
                      </a:moveTo>
                      <a:cubicBezTo>
                        <a:pt x="1" y="1"/>
                        <a:pt x="1" y="13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3079;p37">
                  <a:extLst>
                    <a:ext uri="{FF2B5EF4-FFF2-40B4-BE49-F238E27FC236}">
                      <a16:creationId xmlns:a16="http://schemas.microsoft.com/office/drawing/2014/main" id="{02E0FC40-E084-09B6-67DF-63649506F5B2}"/>
                    </a:ext>
                  </a:extLst>
                </p:cNvPr>
                <p:cNvSpPr/>
                <p:nvPr/>
              </p:nvSpPr>
              <p:spPr>
                <a:xfrm>
                  <a:off x="2925696" y="1563140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1"/>
                      </a:move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3080;p37">
                  <a:extLst>
                    <a:ext uri="{FF2B5EF4-FFF2-40B4-BE49-F238E27FC236}">
                      <a16:creationId xmlns:a16="http://schemas.microsoft.com/office/drawing/2014/main" id="{3013B6DB-09A1-3B60-3B4B-D50D3C2DA89D}"/>
                    </a:ext>
                  </a:extLst>
                </p:cNvPr>
                <p:cNvSpPr/>
                <p:nvPr/>
              </p:nvSpPr>
              <p:spPr>
                <a:xfrm>
                  <a:off x="2925696" y="1563140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1"/>
                      </a:move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3081;p37">
                  <a:extLst>
                    <a:ext uri="{FF2B5EF4-FFF2-40B4-BE49-F238E27FC236}">
                      <a16:creationId xmlns:a16="http://schemas.microsoft.com/office/drawing/2014/main" id="{C86AF79E-F42F-CE90-7CE7-F2B7D5B9E9C8}"/>
                    </a:ext>
                  </a:extLst>
                </p:cNvPr>
                <p:cNvSpPr/>
                <p:nvPr/>
              </p:nvSpPr>
              <p:spPr>
                <a:xfrm>
                  <a:off x="2953717" y="1594182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3082;p37">
                  <a:extLst>
                    <a:ext uri="{FF2B5EF4-FFF2-40B4-BE49-F238E27FC236}">
                      <a16:creationId xmlns:a16="http://schemas.microsoft.com/office/drawing/2014/main" id="{352C1B73-7CE8-2AA4-D686-A65D881E4DAA}"/>
                    </a:ext>
                  </a:extLst>
                </p:cNvPr>
                <p:cNvSpPr/>
                <p:nvPr/>
              </p:nvSpPr>
              <p:spPr>
                <a:xfrm>
                  <a:off x="2953717" y="1594182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3083;p37">
                  <a:extLst>
                    <a:ext uri="{FF2B5EF4-FFF2-40B4-BE49-F238E27FC236}">
                      <a16:creationId xmlns:a16="http://schemas.microsoft.com/office/drawing/2014/main" id="{3964A26D-5D87-1F16-2485-1EE0FF4D7169}"/>
                    </a:ext>
                  </a:extLst>
                </p:cNvPr>
                <p:cNvSpPr/>
                <p:nvPr/>
              </p:nvSpPr>
              <p:spPr>
                <a:xfrm>
                  <a:off x="2923788" y="1576403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0"/>
                      </a:move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3084;p37">
                  <a:extLst>
                    <a:ext uri="{FF2B5EF4-FFF2-40B4-BE49-F238E27FC236}">
                      <a16:creationId xmlns:a16="http://schemas.microsoft.com/office/drawing/2014/main" id="{60BD94FA-0C09-A6E6-CE61-2F2455A1ABF0}"/>
                    </a:ext>
                  </a:extLst>
                </p:cNvPr>
                <p:cNvSpPr/>
                <p:nvPr/>
              </p:nvSpPr>
              <p:spPr>
                <a:xfrm>
                  <a:off x="2953717" y="1594182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3085;p37">
                  <a:extLst>
                    <a:ext uri="{FF2B5EF4-FFF2-40B4-BE49-F238E27FC236}">
                      <a16:creationId xmlns:a16="http://schemas.microsoft.com/office/drawing/2014/main" id="{E604F49F-3F4D-4902-16F8-43FBF5CFEC02}"/>
                    </a:ext>
                  </a:extLst>
                </p:cNvPr>
                <p:cNvSpPr/>
                <p:nvPr/>
              </p:nvSpPr>
              <p:spPr>
                <a:xfrm>
                  <a:off x="2953717" y="1594182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3086;p37">
                  <a:extLst>
                    <a:ext uri="{FF2B5EF4-FFF2-40B4-BE49-F238E27FC236}">
                      <a16:creationId xmlns:a16="http://schemas.microsoft.com/office/drawing/2014/main" id="{FDBC9AAC-1DB5-C7CB-B2CE-077BB7DEC343}"/>
                    </a:ext>
                  </a:extLst>
                </p:cNvPr>
                <p:cNvSpPr/>
                <p:nvPr/>
              </p:nvSpPr>
              <p:spPr>
                <a:xfrm>
                  <a:off x="2953717" y="1594182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3087;p37">
                  <a:extLst>
                    <a:ext uri="{FF2B5EF4-FFF2-40B4-BE49-F238E27FC236}">
                      <a16:creationId xmlns:a16="http://schemas.microsoft.com/office/drawing/2014/main" id="{E9D366F5-8B91-9D1E-6D1A-CE6A81A909DD}"/>
                    </a:ext>
                  </a:extLst>
                </p:cNvPr>
                <p:cNvSpPr/>
                <p:nvPr/>
              </p:nvSpPr>
              <p:spPr>
                <a:xfrm>
                  <a:off x="2923438" y="1576784"/>
                  <a:ext cx="0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1" extrusionOk="0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3088;p37">
                  <a:extLst>
                    <a:ext uri="{FF2B5EF4-FFF2-40B4-BE49-F238E27FC236}">
                      <a16:creationId xmlns:a16="http://schemas.microsoft.com/office/drawing/2014/main" id="{0D4AA5A7-C4EF-AF26-3166-CBE9F98A6E6B}"/>
                    </a:ext>
                  </a:extLst>
                </p:cNvPr>
                <p:cNvSpPr/>
                <p:nvPr/>
              </p:nvSpPr>
              <p:spPr>
                <a:xfrm>
                  <a:off x="2792783" y="1631298"/>
                  <a:ext cx="87877" cy="101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3" h="3180" extrusionOk="0">
                      <a:moveTo>
                        <a:pt x="167" y="1"/>
                      </a:moveTo>
                      <a:cubicBezTo>
                        <a:pt x="72" y="1"/>
                        <a:pt x="0" y="72"/>
                        <a:pt x="0" y="167"/>
                      </a:cubicBezTo>
                      <a:cubicBezTo>
                        <a:pt x="0" y="263"/>
                        <a:pt x="72" y="334"/>
                        <a:pt x="167" y="334"/>
                      </a:cubicBezTo>
                      <a:lnTo>
                        <a:pt x="2167" y="334"/>
                      </a:lnTo>
                      <a:cubicBezTo>
                        <a:pt x="2310" y="334"/>
                        <a:pt x="2429" y="453"/>
                        <a:pt x="2429" y="584"/>
                      </a:cubicBezTo>
                      <a:lnTo>
                        <a:pt x="2429" y="3013"/>
                      </a:lnTo>
                      <a:cubicBezTo>
                        <a:pt x="2429" y="3096"/>
                        <a:pt x="2501" y="3180"/>
                        <a:pt x="2584" y="3180"/>
                      </a:cubicBezTo>
                      <a:cubicBezTo>
                        <a:pt x="2679" y="3180"/>
                        <a:pt x="2751" y="3096"/>
                        <a:pt x="2751" y="3013"/>
                      </a:cubicBezTo>
                      <a:lnTo>
                        <a:pt x="2751" y="584"/>
                      </a:lnTo>
                      <a:cubicBezTo>
                        <a:pt x="2763" y="275"/>
                        <a:pt x="2501" y="1"/>
                        <a:pt x="216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3089;p37">
                  <a:extLst>
                    <a:ext uri="{FF2B5EF4-FFF2-40B4-BE49-F238E27FC236}">
                      <a16:creationId xmlns:a16="http://schemas.microsoft.com/office/drawing/2014/main" id="{208C06A8-74B9-C079-057C-982B5F3661D6}"/>
                    </a:ext>
                  </a:extLst>
                </p:cNvPr>
                <p:cNvSpPr/>
                <p:nvPr/>
              </p:nvSpPr>
              <p:spPr>
                <a:xfrm>
                  <a:off x="2715147" y="1631298"/>
                  <a:ext cx="66695" cy="122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7" h="3859" extrusionOk="0">
                      <a:moveTo>
                        <a:pt x="596" y="1"/>
                      </a:moveTo>
                      <a:cubicBezTo>
                        <a:pt x="263" y="1"/>
                        <a:pt x="1" y="275"/>
                        <a:pt x="1" y="596"/>
                      </a:cubicBezTo>
                      <a:lnTo>
                        <a:pt x="1" y="3692"/>
                      </a:lnTo>
                      <a:cubicBezTo>
                        <a:pt x="1" y="3787"/>
                        <a:pt x="72" y="3858"/>
                        <a:pt x="167" y="3858"/>
                      </a:cubicBezTo>
                      <a:cubicBezTo>
                        <a:pt x="251" y="3858"/>
                        <a:pt x="322" y="3787"/>
                        <a:pt x="322" y="3692"/>
                      </a:cubicBezTo>
                      <a:lnTo>
                        <a:pt x="322" y="596"/>
                      </a:lnTo>
                      <a:cubicBezTo>
                        <a:pt x="322" y="453"/>
                        <a:pt x="441" y="346"/>
                        <a:pt x="584" y="346"/>
                      </a:cubicBezTo>
                      <a:lnTo>
                        <a:pt x="1917" y="346"/>
                      </a:lnTo>
                      <a:cubicBezTo>
                        <a:pt x="2013" y="346"/>
                        <a:pt x="2084" y="275"/>
                        <a:pt x="2084" y="179"/>
                      </a:cubicBezTo>
                      <a:cubicBezTo>
                        <a:pt x="2096" y="72"/>
                        <a:pt x="2025" y="1"/>
                        <a:pt x="192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3090;p37">
                  <a:extLst>
                    <a:ext uri="{FF2B5EF4-FFF2-40B4-BE49-F238E27FC236}">
                      <a16:creationId xmlns:a16="http://schemas.microsoft.com/office/drawing/2014/main" id="{31A95C98-BC48-AD71-BC91-6C14AE81979B}"/>
                    </a:ext>
                  </a:extLst>
                </p:cNvPr>
                <p:cNvSpPr/>
                <p:nvPr/>
              </p:nvSpPr>
              <p:spPr>
                <a:xfrm>
                  <a:off x="2715911" y="1743026"/>
                  <a:ext cx="166244" cy="58335"/>
                </a:xfrm>
                <a:custGeom>
                  <a:avLst/>
                  <a:gdLst>
                    <a:gd name="connsiteX0" fmla="*/ 3827 w 9998"/>
                    <a:gd name="connsiteY0" fmla="*/ 1214 h 9997"/>
                    <a:gd name="connsiteX1" fmla="*/ 4396 w 9998"/>
                    <a:gd name="connsiteY1" fmla="*/ 1822 h 9997"/>
                    <a:gd name="connsiteX2" fmla="*/ 4966 w 9998"/>
                    <a:gd name="connsiteY2" fmla="*/ 3845 h 9997"/>
                    <a:gd name="connsiteX3" fmla="*/ 3827 w 9998"/>
                    <a:gd name="connsiteY3" fmla="*/ 4694 h 9997"/>
                    <a:gd name="connsiteX4" fmla="*/ 2643 w 9998"/>
                    <a:gd name="connsiteY4" fmla="*/ 3845 h 9997"/>
                    <a:gd name="connsiteX5" fmla="*/ 3257 w 9998"/>
                    <a:gd name="connsiteY5" fmla="*/ 1822 h 9997"/>
                    <a:gd name="connsiteX6" fmla="*/ 3827 w 9998"/>
                    <a:gd name="connsiteY6" fmla="*/ 1214 h 9997"/>
                    <a:gd name="connsiteX7" fmla="*/ 5239 w 9998"/>
                    <a:gd name="connsiteY7" fmla="*/ 4936 h 9997"/>
                    <a:gd name="connsiteX8" fmla="*/ 6377 w 9998"/>
                    <a:gd name="connsiteY8" fmla="*/ 8943 h 9997"/>
                    <a:gd name="connsiteX9" fmla="*/ 1207 w 9998"/>
                    <a:gd name="connsiteY9" fmla="*/ 8943 h 9997"/>
                    <a:gd name="connsiteX10" fmla="*/ 2347 w 9998"/>
                    <a:gd name="connsiteY10" fmla="*/ 4936 h 9997"/>
                    <a:gd name="connsiteX11" fmla="*/ 3805 w 9998"/>
                    <a:gd name="connsiteY11" fmla="*/ 5908 h 9997"/>
                    <a:gd name="connsiteX12" fmla="*/ 5239 w 9998"/>
                    <a:gd name="connsiteY12" fmla="*/ 4936 h 9997"/>
                    <a:gd name="connsiteX13" fmla="*/ 3827 w 9998"/>
                    <a:gd name="connsiteY13" fmla="*/ 0 h 9997"/>
                    <a:gd name="connsiteX14" fmla="*/ 2687 w 9998"/>
                    <a:gd name="connsiteY14" fmla="*/ 1255 h 9997"/>
                    <a:gd name="connsiteX15" fmla="*/ 2005 w 9998"/>
                    <a:gd name="connsiteY15" fmla="*/ 3641 h 9997"/>
                    <a:gd name="connsiteX16" fmla="*/ 662 w 9998"/>
                    <a:gd name="connsiteY16" fmla="*/ 8338 h 9997"/>
                    <a:gd name="connsiteX17" fmla="*/ 639 w 9998"/>
                    <a:gd name="connsiteY17" fmla="*/ 7971 h 9997"/>
                    <a:gd name="connsiteX18" fmla="*/ 639 w 9998"/>
                    <a:gd name="connsiteY18" fmla="*/ 6557 h 9997"/>
                    <a:gd name="connsiteX19" fmla="*/ 319 w 9998"/>
                    <a:gd name="connsiteY19" fmla="*/ 5990 h 9997"/>
                    <a:gd name="connsiteX20" fmla="*/ 0 w 9998"/>
                    <a:gd name="connsiteY20" fmla="*/ 6557 h 9997"/>
                    <a:gd name="connsiteX21" fmla="*/ 0 w 9998"/>
                    <a:gd name="connsiteY21" fmla="*/ 7971 h 9997"/>
                    <a:gd name="connsiteX22" fmla="*/ 1140 w 9998"/>
                    <a:gd name="connsiteY22" fmla="*/ 9997 h 9997"/>
                    <a:gd name="connsiteX23" fmla="*/ 8860 w 9998"/>
                    <a:gd name="connsiteY23" fmla="*/ 9997 h 9997"/>
                    <a:gd name="connsiteX24" fmla="*/ 9998 w 9998"/>
                    <a:gd name="connsiteY24" fmla="*/ 7971 h 9997"/>
                    <a:gd name="connsiteX25" fmla="*/ 9998 w 9998"/>
                    <a:gd name="connsiteY25" fmla="*/ 4290 h 9997"/>
                    <a:gd name="connsiteX26" fmla="*/ 9612 w 9998"/>
                    <a:gd name="connsiteY26" fmla="*/ 3763 h 9997"/>
                    <a:gd name="connsiteX27" fmla="*/ 9292 w 9998"/>
                    <a:gd name="connsiteY27" fmla="*/ 4331 h 9997"/>
                    <a:gd name="connsiteX28" fmla="*/ 9292 w 9998"/>
                    <a:gd name="connsiteY28" fmla="*/ 8012 h 9997"/>
                    <a:gd name="connsiteX29" fmla="*/ 8791 w 9998"/>
                    <a:gd name="connsiteY29" fmla="*/ 8903 h 9997"/>
                    <a:gd name="connsiteX30" fmla="*/ 7152 w 9998"/>
                    <a:gd name="connsiteY30" fmla="*/ 8903 h 9997"/>
                    <a:gd name="connsiteX31" fmla="*/ 4510 w 9998"/>
                    <a:gd name="connsiteY31" fmla="*/ 323 h 9997"/>
                    <a:gd name="connsiteX32" fmla="*/ 3827 w 9998"/>
                    <a:gd name="connsiteY32" fmla="*/ 0 h 9997"/>
                    <a:gd name="connsiteX0" fmla="*/ 3828 w 10000"/>
                    <a:gd name="connsiteY0" fmla="*/ 1362 h 10148"/>
                    <a:gd name="connsiteX1" fmla="*/ 4397 w 10000"/>
                    <a:gd name="connsiteY1" fmla="*/ 1971 h 10148"/>
                    <a:gd name="connsiteX2" fmla="*/ 4967 w 10000"/>
                    <a:gd name="connsiteY2" fmla="*/ 3994 h 10148"/>
                    <a:gd name="connsiteX3" fmla="*/ 3828 w 10000"/>
                    <a:gd name="connsiteY3" fmla="*/ 4843 h 10148"/>
                    <a:gd name="connsiteX4" fmla="*/ 2644 w 10000"/>
                    <a:gd name="connsiteY4" fmla="*/ 3994 h 10148"/>
                    <a:gd name="connsiteX5" fmla="*/ 3258 w 10000"/>
                    <a:gd name="connsiteY5" fmla="*/ 1971 h 10148"/>
                    <a:gd name="connsiteX6" fmla="*/ 3828 w 10000"/>
                    <a:gd name="connsiteY6" fmla="*/ 1362 h 10148"/>
                    <a:gd name="connsiteX7" fmla="*/ 5240 w 10000"/>
                    <a:gd name="connsiteY7" fmla="*/ 5085 h 10148"/>
                    <a:gd name="connsiteX8" fmla="*/ 6378 w 10000"/>
                    <a:gd name="connsiteY8" fmla="*/ 9094 h 10148"/>
                    <a:gd name="connsiteX9" fmla="*/ 1207 w 10000"/>
                    <a:gd name="connsiteY9" fmla="*/ 9094 h 10148"/>
                    <a:gd name="connsiteX10" fmla="*/ 2347 w 10000"/>
                    <a:gd name="connsiteY10" fmla="*/ 5085 h 10148"/>
                    <a:gd name="connsiteX11" fmla="*/ 3806 w 10000"/>
                    <a:gd name="connsiteY11" fmla="*/ 6058 h 10148"/>
                    <a:gd name="connsiteX12" fmla="*/ 5240 w 10000"/>
                    <a:gd name="connsiteY12" fmla="*/ 5085 h 10148"/>
                    <a:gd name="connsiteX13" fmla="*/ 4511 w 10000"/>
                    <a:gd name="connsiteY13" fmla="*/ 471 h 10148"/>
                    <a:gd name="connsiteX14" fmla="*/ 2688 w 10000"/>
                    <a:gd name="connsiteY14" fmla="*/ 1403 h 10148"/>
                    <a:gd name="connsiteX15" fmla="*/ 2005 w 10000"/>
                    <a:gd name="connsiteY15" fmla="*/ 3790 h 10148"/>
                    <a:gd name="connsiteX16" fmla="*/ 662 w 10000"/>
                    <a:gd name="connsiteY16" fmla="*/ 8489 h 10148"/>
                    <a:gd name="connsiteX17" fmla="*/ 639 w 10000"/>
                    <a:gd name="connsiteY17" fmla="*/ 8121 h 10148"/>
                    <a:gd name="connsiteX18" fmla="*/ 639 w 10000"/>
                    <a:gd name="connsiteY18" fmla="*/ 6707 h 10148"/>
                    <a:gd name="connsiteX19" fmla="*/ 319 w 10000"/>
                    <a:gd name="connsiteY19" fmla="*/ 6140 h 10148"/>
                    <a:gd name="connsiteX20" fmla="*/ 0 w 10000"/>
                    <a:gd name="connsiteY20" fmla="*/ 6707 h 10148"/>
                    <a:gd name="connsiteX21" fmla="*/ 0 w 10000"/>
                    <a:gd name="connsiteY21" fmla="*/ 8121 h 10148"/>
                    <a:gd name="connsiteX22" fmla="*/ 1140 w 10000"/>
                    <a:gd name="connsiteY22" fmla="*/ 10148 h 10148"/>
                    <a:gd name="connsiteX23" fmla="*/ 8862 w 10000"/>
                    <a:gd name="connsiteY23" fmla="*/ 10148 h 10148"/>
                    <a:gd name="connsiteX24" fmla="*/ 10000 w 10000"/>
                    <a:gd name="connsiteY24" fmla="*/ 8121 h 10148"/>
                    <a:gd name="connsiteX25" fmla="*/ 10000 w 10000"/>
                    <a:gd name="connsiteY25" fmla="*/ 4439 h 10148"/>
                    <a:gd name="connsiteX26" fmla="*/ 9614 w 10000"/>
                    <a:gd name="connsiteY26" fmla="*/ 3912 h 10148"/>
                    <a:gd name="connsiteX27" fmla="*/ 9294 w 10000"/>
                    <a:gd name="connsiteY27" fmla="*/ 4480 h 10148"/>
                    <a:gd name="connsiteX28" fmla="*/ 9294 w 10000"/>
                    <a:gd name="connsiteY28" fmla="*/ 8162 h 10148"/>
                    <a:gd name="connsiteX29" fmla="*/ 8793 w 10000"/>
                    <a:gd name="connsiteY29" fmla="*/ 9054 h 10148"/>
                    <a:gd name="connsiteX30" fmla="*/ 7153 w 10000"/>
                    <a:gd name="connsiteY30" fmla="*/ 9054 h 10148"/>
                    <a:gd name="connsiteX31" fmla="*/ 4511 w 10000"/>
                    <a:gd name="connsiteY31" fmla="*/ 471 h 10148"/>
                    <a:gd name="connsiteX0" fmla="*/ 3258 w 10000"/>
                    <a:gd name="connsiteY0" fmla="*/ 1971 h 10148"/>
                    <a:gd name="connsiteX1" fmla="*/ 4397 w 10000"/>
                    <a:gd name="connsiteY1" fmla="*/ 1971 h 10148"/>
                    <a:gd name="connsiteX2" fmla="*/ 4967 w 10000"/>
                    <a:gd name="connsiteY2" fmla="*/ 3994 h 10148"/>
                    <a:gd name="connsiteX3" fmla="*/ 3828 w 10000"/>
                    <a:gd name="connsiteY3" fmla="*/ 4843 h 10148"/>
                    <a:gd name="connsiteX4" fmla="*/ 2644 w 10000"/>
                    <a:gd name="connsiteY4" fmla="*/ 3994 h 10148"/>
                    <a:gd name="connsiteX5" fmla="*/ 3258 w 10000"/>
                    <a:gd name="connsiteY5" fmla="*/ 1971 h 10148"/>
                    <a:gd name="connsiteX6" fmla="*/ 5240 w 10000"/>
                    <a:gd name="connsiteY6" fmla="*/ 5085 h 10148"/>
                    <a:gd name="connsiteX7" fmla="*/ 6378 w 10000"/>
                    <a:gd name="connsiteY7" fmla="*/ 9094 h 10148"/>
                    <a:gd name="connsiteX8" fmla="*/ 1207 w 10000"/>
                    <a:gd name="connsiteY8" fmla="*/ 9094 h 10148"/>
                    <a:gd name="connsiteX9" fmla="*/ 2347 w 10000"/>
                    <a:gd name="connsiteY9" fmla="*/ 5085 h 10148"/>
                    <a:gd name="connsiteX10" fmla="*/ 3806 w 10000"/>
                    <a:gd name="connsiteY10" fmla="*/ 6058 h 10148"/>
                    <a:gd name="connsiteX11" fmla="*/ 5240 w 10000"/>
                    <a:gd name="connsiteY11" fmla="*/ 5085 h 10148"/>
                    <a:gd name="connsiteX12" fmla="*/ 4511 w 10000"/>
                    <a:gd name="connsiteY12" fmla="*/ 471 h 10148"/>
                    <a:gd name="connsiteX13" fmla="*/ 2688 w 10000"/>
                    <a:gd name="connsiteY13" fmla="*/ 1403 h 10148"/>
                    <a:gd name="connsiteX14" fmla="*/ 2005 w 10000"/>
                    <a:gd name="connsiteY14" fmla="*/ 3790 h 10148"/>
                    <a:gd name="connsiteX15" fmla="*/ 662 w 10000"/>
                    <a:gd name="connsiteY15" fmla="*/ 8489 h 10148"/>
                    <a:gd name="connsiteX16" fmla="*/ 639 w 10000"/>
                    <a:gd name="connsiteY16" fmla="*/ 8121 h 10148"/>
                    <a:gd name="connsiteX17" fmla="*/ 639 w 10000"/>
                    <a:gd name="connsiteY17" fmla="*/ 6707 h 10148"/>
                    <a:gd name="connsiteX18" fmla="*/ 319 w 10000"/>
                    <a:gd name="connsiteY18" fmla="*/ 6140 h 10148"/>
                    <a:gd name="connsiteX19" fmla="*/ 0 w 10000"/>
                    <a:gd name="connsiteY19" fmla="*/ 6707 h 10148"/>
                    <a:gd name="connsiteX20" fmla="*/ 0 w 10000"/>
                    <a:gd name="connsiteY20" fmla="*/ 8121 h 10148"/>
                    <a:gd name="connsiteX21" fmla="*/ 1140 w 10000"/>
                    <a:gd name="connsiteY21" fmla="*/ 10148 h 10148"/>
                    <a:gd name="connsiteX22" fmla="*/ 8862 w 10000"/>
                    <a:gd name="connsiteY22" fmla="*/ 10148 h 10148"/>
                    <a:gd name="connsiteX23" fmla="*/ 10000 w 10000"/>
                    <a:gd name="connsiteY23" fmla="*/ 8121 h 10148"/>
                    <a:gd name="connsiteX24" fmla="*/ 10000 w 10000"/>
                    <a:gd name="connsiteY24" fmla="*/ 4439 h 10148"/>
                    <a:gd name="connsiteX25" fmla="*/ 9614 w 10000"/>
                    <a:gd name="connsiteY25" fmla="*/ 3912 h 10148"/>
                    <a:gd name="connsiteX26" fmla="*/ 9294 w 10000"/>
                    <a:gd name="connsiteY26" fmla="*/ 4480 h 10148"/>
                    <a:gd name="connsiteX27" fmla="*/ 9294 w 10000"/>
                    <a:gd name="connsiteY27" fmla="*/ 8162 h 10148"/>
                    <a:gd name="connsiteX28" fmla="*/ 8793 w 10000"/>
                    <a:gd name="connsiteY28" fmla="*/ 9054 h 10148"/>
                    <a:gd name="connsiteX29" fmla="*/ 7153 w 10000"/>
                    <a:gd name="connsiteY29" fmla="*/ 9054 h 10148"/>
                    <a:gd name="connsiteX30" fmla="*/ 4511 w 10000"/>
                    <a:gd name="connsiteY30" fmla="*/ 471 h 10148"/>
                    <a:gd name="connsiteX0" fmla="*/ 3258 w 10000"/>
                    <a:gd name="connsiteY0" fmla="*/ 568 h 8745"/>
                    <a:gd name="connsiteX1" fmla="*/ 4397 w 10000"/>
                    <a:gd name="connsiteY1" fmla="*/ 568 h 8745"/>
                    <a:gd name="connsiteX2" fmla="*/ 4967 w 10000"/>
                    <a:gd name="connsiteY2" fmla="*/ 2591 h 8745"/>
                    <a:gd name="connsiteX3" fmla="*/ 3828 w 10000"/>
                    <a:gd name="connsiteY3" fmla="*/ 3440 h 8745"/>
                    <a:gd name="connsiteX4" fmla="*/ 2644 w 10000"/>
                    <a:gd name="connsiteY4" fmla="*/ 2591 h 8745"/>
                    <a:gd name="connsiteX5" fmla="*/ 3258 w 10000"/>
                    <a:gd name="connsiteY5" fmla="*/ 568 h 8745"/>
                    <a:gd name="connsiteX6" fmla="*/ 5240 w 10000"/>
                    <a:gd name="connsiteY6" fmla="*/ 3682 h 8745"/>
                    <a:gd name="connsiteX7" fmla="*/ 6378 w 10000"/>
                    <a:gd name="connsiteY7" fmla="*/ 7691 h 8745"/>
                    <a:gd name="connsiteX8" fmla="*/ 1207 w 10000"/>
                    <a:gd name="connsiteY8" fmla="*/ 7691 h 8745"/>
                    <a:gd name="connsiteX9" fmla="*/ 2347 w 10000"/>
                    <a:gd name="connsiteY9" fmla="*/ 3682 h 8745"/>
                    <a:gd name="connsiteX10" fmla="*/ 3806 w 10000"/>
                    <a:gd name="connsiteY10" fmla="*/ 4655 h 8745"/>
                    <a:gd name="connsiteX11" fmla="*/ 5240 w 10000"/>
                    <a:gd name="connsiteY11" fmla="*/ 3682 h 8745"/>
                    <a:gd name="connsiteX12" fmla="*/ 7153 w 10000"/>
                    <a:gd name="connsiteY12" fmla="*/ 7651 h 8745"/>
                    <a:gd name="connsiteX13" fmla="*/ 2688 w 10000"/>
                    <a:gd name="connsiteY13" fmla="*/ 0 h 8745"/>
                    <a:gd name="connsiteX14" fmla="*/ 2005 w 10000"/>
                    <a:gd name="connsiteY14" fmla="*/ 2387 h 8745"/>
                    <a:gd name="connsiteX15" fmla="*/ 662 w 10000"/>
                    <a:gd name="connsiteY15" fmla="*/ 7086 h 8745"/>
                    <a:gd name="connsiteX16" fmla="*/ 639 w 10000"/>
                    <a:gd name="connsiteY16" fmla="*/ 6718 h 8745"/>
                    <a:gd name="connsiteX17" fmla="*/ 639 w 10000"/>
                    <a:gd name="connsiteY17" fmla="*/ 5304 h 8745"/>
                    <a:gd name="connsiteX18" fmla="*/ 319 w 10000"/>
                    <a:gd name="connsiteY18" fmla="*/ 4737 h 8745"/>
                    <a:gd name="connsiteX19" fmla="*/ 0 w 10000"/>
                    <a:gd name="connsiteY19" fmla="*/ 5304 h 8745"/>
                    <a:gd name="connsiteX20" fmla="*/ 0 w 10000"/>
                    <a:gd name="connsiteY20" fmla="*/ 6718 h 8745"/>
                    <a:gd name="connsiteX21" fmla="*/ 1140 w 10000"/>
                    <a:gd name="connsiteY21" fmla="*/ 8745 h 8745"/>
                    <a:gd name="connsiteX22" fmla="*/ 8862 w 10000"/>
                    <a:gd name="connsiteY22" fmla="*/ 8745 h 8745"/>
                    <a:gd name="connsiteX23" fmla="*/ 10000 w 10000"/>
                    <a:gd name="connsiteY23" fmla="*/ 6718 h 8745"/>
                    <a:gd name="connsiteX24" fmla="*/ 10000 w 10000"/>
                    <a:gd name="connsiteY24" fmla="*/ 3036 h 8745"/>
                    <a:gd name="connsiteX25" fmla="*/ 9614 w 10000"/>
                    <a:gd name="connsiteY25" fmla="*/ 2509 h 8745"/>
                    <a:gd name="connsiteX26" fmla="*/ 9294 w 10000"/>
                    <a:gd name="connsiteY26" fmla="*/ 3077 h 8745"/>
                    <a:gd name="connsiteX27" fmla="*/ 9294 w 10000"/>
                    <a:gd name="connsiteY27" fmla="*/ 6759 h 8745"/>
                    <a:gd name="connsiteX28" fmla="*/ 8793 w 10000"/>
                    <a:gd name="connsiteY28" fmla="*/ 7651 h 8745"/>
                    <a:gd name="connsiteX29" fmla="*/ 7153 w 10000"/>
                    <a:gd name="connsiteY29" fmla="*/ 7651 h 8745"/>
                    <a:gd name="connsiteX0" fmla="*/ 3258 w 10000"/>
                    <a:gd name="connsiteY0" fmla="*/ 650 h 10000"/>
                    <a:gd name="connsiteX1" fmla="*/ 4967 w 10000"/>
                    <a:gd name="connsiteY1" fmla="*/ 2963 h 10000"/>
                    <a:gd name="connsiteX2" fmla="*/ 3828 w 10000"/>
                    <a:gd name="connsiteY2" fmla="*/ 3934 h 10000"/>
                    <a:gd name="connsiteX3" fmla="*/ 2644 w 10000"/>
                    <a:gd name="connsiteY3" fmla="*/ 2963 h 10000"/>
                    <a:gd name="connsiteX4" fmla="*/ 3258 w 10000"/>
                    <a:gd name="connsiteY4" fmla="*/ 650 h 10000"/>
                    <a:gd name="connsiteX5" fmla="*/ 5240 w 10000"/>
                    <a:gd name="connsiteY5" fmla="*/ 4210 h 10000"/>
                    <a:gd name="connsiteX6" fmla="*/ 6378 w 10000"/>
                    <a:gd name="connsiteY6" fmla="*/ 8795 h 10000"/>
                    <a:gd name="connsiteX7" fmla="*/ 1207 w 10000"/>
                    <a:gd name="connsiteY7" fmla="*/ 8795 h 10000"/>
                    <a:gd name="connsiteX8" fmla="*/ 2347 w 10000"/>
                    <a:gd name="connsiteY8" fmla="*/ 4210 h 10000"/>
                    <a:gd name="connsiteX9" fmla="*/ 3806 w 10000"/>
                    <a:gd name="connsiteY9" fmla="*/ 5323 h 10000"/>
                    <a:gd name="connsiteX10" fmla="*/ 5240 w 10000"/>
                    <a:gd name="connsiteY10" fmla="*/ 4210 h 10000"/>
                    <a:gd name="connsiteX11" fmla="*/ 7153 w 10000"/>
                    <a:gd name="connsiteY11" fmla="*/ 8749 h 10000"/>
                    <a:gd name="connsiteX12" fmla="*/ 2688 w 10000"/>
                    <a:gd name="connsiteY12" fmla="*/ 0 h 10000"/>
                    <a:gd name="connsiteX13" fmla="*/ 2005 w 10000"/>
                    <a:gd name="connsiteY13" fmla="*/ 2730 h 10000"/>
                    <a:gd name="connsiteX14" fmla="*/ 662 w 10000"/>
                    <a:gd name="connsiteY14" fmla="*/ 8103 h 10000"/>
                    <a:gd name="connsiteX15" fmla="*/ 639 w 10000"/>
                    <a:gd name="connsiteY15" fmla="*/ 7682 h 10000"/>
                    <a:gd name="connsiteX16" fmla="*/ 639 w 10000"/>
                    <a:gd name="connsiteY16" fmla="*/ 6065 h 10000"/>
                    <a:gd name="connsiteX17" fmla="*/ 319 w 10000"/>
                    <a:gd name="connsiteY17" fmla="*/ 5417 h 10000"/>
                    <a:gd name="connsiteX18" fmla="*/ 0 w 10000"/>
                    <a:gd name="connsiteY18" fmla="*/ 6065 h 10000"/>
                    <a:gd name="connsiteX19" fmla="*/ 0 w 10000"/>
                    <a:gd name="connsiteY19" fmla="*/ 7682 h 10000"/>
                    <a:gd name="connsiteX20" fmla="*/ 1140 w 10000"/>
                    <a:gd name="connsiteY20" fmla="*/ 10000 h 10000"/>
                    <a:gd name="connsiteX21" fmla="*/ 8862 w 10000"/>
                    <a:gd name="connsiteY21" fmla="*/ 10000 h 10000"/>
                    <a:gd name="connsiteX22" fmla="*/ 10000 w 10000"/>
                    <a:gd name="connsiteY22" fmla="*/ 7682 h 10000"/>
                    <a:gd name="connsiteX23" fmla="*/ 10000 w 10000"/>
                    <a:gd name="connsiteY23" fmla="*/ 3472 h 10000"/>
                    <a:gd name="connsiteX24" fmla="*/ 9614 w 10000"/>
                    <a:gd name="connsiteY24" fmla="*/ 2869 h 10000"/>
                    <a:gd name="connsiteX25" fmla="*/ 9294 w 10000"/>
                    <a:gd name="connsiteY25" fmla="*/ 3519 h 10000"/>
                    <a:gd name="connsiteX26" fmla="*/ 9294 w 10000"/>
                    <a:gd name="connsiteY26" fmla="*/ 7729 h 10000"/>
                    <a:gd name="connsiteX27" fmla="*/ 8793 w 10000"/>
                    <a:gd name="connsiteY27" fmla="*/ 8749 h 10000"/>
                    <a:gd name="connsiteX28" fmla="*/ 7153 w 10000"/>
                    <a:gd name="connsiteY28" fmla="*/ 8749 h 10000"/>
                    <a:gd name="connsiteX0" fmla="*/ 2644 w 10000"/>
                    <a:gd name="connsiteY0" fmla="*/ 2963 h 10000"/>
                    <a:gd name="connsiteX1" fmla="*/ 4967 w 10000"/>
                    <a:gd name="connsiteY1" fmla="*/ 2963 h 10000"/>
                    <a:gd name="connsiteX2" fmla="*/ 3828 w 10000"/>
                    <a:gd name="connsiteY2" fmla="*/ 3934 h 10000"/>
                    <a:gd name="connsiteX3" fmla="*/ 2644 w 10000"/>
                    <a:gd name="connsiteY3" fmla="*/ 2963 h 10000"/>
                    <a:gd name="connsiteX4" fmla="*/ 5240 w 10000"/>
                    <a:gd name="connsiteY4" fmla="*/ 4210 h 10000"/>
                    <a:gd name="connsiteX5" fmla="*/ 6378 w 10000"/>
                    <a:gd name="connsiteY5" fmla="*/ 8795 h 10000"/>
                    <a:gd name="connsiteX6" fmla="*/ 1207 w 10000"/>
                    <a:gd name="connsiteY6" fmla="*/ 8795 h 10000"/>
                    <a:gd name="connsiteX7" fmla="*/ 2347 w 10000"/>
                    <a:gd name="connsiteY7" fmla="*/ 4210 h 10000"/>
                    <a:gd name="connsiteX8" fmla="*/ 3806 w 10000"/>
                    <a:gd name="connsiteY8" fmla="*/ 5323 h 10000"/>
                    <a:gd name="connsiteX9" fmla="*/ 5240 w 10000"/>
                    <a:gd name="connsiteY9" fmla="*/ 4210 h 10000"/>
                    <a:gd name="connsiteX10" fmla="*/ 7153 w 10000"/>
                    <a:gd name="connsiteY10" fmla="*/ 8749 h 10000"/>
                    <a:gd name="connsiteX11" fmla="*/ 2688 w 10000"/>
                    <a:gd name="connsiteY11" fmla="*/ 0 h 10000"/>
                    <a:gd name="connsiteX12" fmla="*/ 2005 w 10000"/>
                    <a:gd name="connsiteY12" fmla="*/ 2730 h 10000"/>
                    <a:gd name="connsiteX13" fmla="*/ 662 w 10000"/>
                    <a:gd name="connsiteY13" fmla="*/ 8103 h 10000"/>
                    <a:gd name="connsiteX14" fmla="*/ 639 w 10000"/>
                    <a:gd name="connsiteY14" fmla="*/ 7682 h 10000"/>
                    <a:gd name="connsiteX15" fmla="*/ 639 w 10000"/>
                    <a:gd name="connsiteY15" fmla="*/ 6065 h 10000"/>
                    <a:gd name="connsiteX16" fmla="*/ 319 w 10000"/>
                    <a:gd name="connsiteY16" fmla="*/ 5417 h 10000"/>
                    <a:gd name="connsiteX17" fmla="*/ 0 w 10000"/>
                    <a:gd name="connsiteY17" fmla="*/ 6065 h 10000"/>
                    <a:gd name="connsiteX18" fmla="*/ 0 w 10000"/>
                    <a:gd name="connsiteY18" fmla="*/ 7682 h 10000"/>
                    <a:gd name="connsiteX19" fmla="*/ 1140 w 10000"/>
                    <a:gd name="connsiteY19" fmla="*/ 10000 h 10000"/>
                    <a:gd name="connsiteX20" fmla="*/ 8862 w 10000"/>
                    <a:gd name="connsiteY20" fmla="*/ 10000 h 10000"/>
                    <a:gd name="connsiteX21" fmla="*/ 10000 w 10000"/>
                    <a:gd name="connsiteY21" fmla="*/ 7682 h 10000"/>
                    <a:gd name="connsiteX22" fmla="*/ 10000 w 10000"/>
                    <a:gd name="connsiteY22" fmla="*/ 3472 h 10000"/>
                    <a:gd name="connsiteX23" fmla="*/ 9614 w 10000"/>
                    <a:gd name="connsiteY23" fmla="*/ 2869 h 10000"/>
                    <a:gd name="connsiteX24" fmla="*/ 9294 w 10000"/>
                    <a:gd name="connsiteY24" fmla="*/ 3519 h 10000"/>
                    <a:gd name="connsiteX25" fmla="*/ 9294 w 10000"/>
                    <a:gd name="connsiteY25" fmla="*/ 7729 h 10000"/>
                    <a:gd name="connsiteX26" fmla="*/ 8793 w 10000"/>
                    <a:gd name="connsiteY26" fmla="*/ 8749 h 10000"/>
                    <a:gd name="connsiteX27" fmla="*/ 7153 w 10000"/>
                    <a:gd name="connsiteY27" fmla="*/ 8749 h 10000"/>
                    <a:gd name="connsiteX0" fmla="*/ 2644 w 10000"/>
                    <a:gd name="connsiteY0" fmla="*/ 233 h 7270"/>
                    <a:gd name="connsiteX1" fmla="*/ 4967 w 10000"/>
                    <a:gd name="connsiteY1" fmla="*/ 233 h 7270"/>
                    <a:gd name="connsiteX2" fmla="*/ 3828 w 10000"/>
                    <a:gd name="connsiteY2" fmla="*/ 1204 h 7270"/>
                    <a:gd name="connsiteX3" fmla="*/ 2644 w 10000"/>
                    <a:gd name="connsiteY3" fmla="*/ 233 h 7270"/>
                    <a:gd name="connsiteX4" fmla="*/ 5240 w 10000"/>
                    <a:gd name="connsiteY4" fmla="*/ 1480 h 7270"/>
                    <a:gd name="connsiteX5" fmla="*/ 6378 w 10000"/>
                    <a:gd name="connsiteY5" fmla="*/ 6065 h 7270"/>
                    <a:gd name="connsiteX6" fmla="*/ 1207 w 10000"/>
                    <a:gd name="connsiteY6" fmla="*/ 6065 h 7270"/>
                    <a:gd name="connsiteX7" fmla="*/ 2347 w 10000"/>
                    <a:gd name="connsiteY7" fmla="*/ 1480 h 7270"/>
                    <a:gd name="connsiteX8" fmla="*/ 3806 w 10000"/>
                    <a:gd name="connsiteY8" fmla="*/ 2593 h 7270"/>
                    <a:gd name="connsiteX9" fmla="*/ 5240 w 10000"/>
                    <a:gd name="connsiteY9" fmla="*/ 1480 h 7270"/>
                    <a:gd name="connsiteX10" fmla="*/ 7153 w 10000"/>
                    <a:gd name="connsiteY10" fmla="*/ 6019 h 7270"/>
                    <a:gd name="connsiteX11" fmla="*/ 2005 w 10000"/>
                    <a:gd name="connsiteY11" fmla="*/ 0 h 7270"/>
                    <a:gd name="connsiteX12" fmla="*/ 662 w 10000"/>
                    <a:gd name="connsiteY12" fmla="*/ 5373 h 7270"/>
                    <a:gd name="connsiteX13" fmla="*/ 639 w 10000"/>
                    <a:gd name="connsiteY13" fmla="*/ 4952 h 7270"/>
                    <a:gd name="connsiteX14" fmla="*/ 639 w 10000"/>
                    <a:gd name="connsiteY14" fmla="*/ 3335 h 7270"/>
                    <a:gd name="connsiteX15" fmla="*/ 319 w 10000"/>
                    <a:gd name="connsiteY15" fmla="*/ 2687 h 7270"/>
                    <a:gd name="connsiteX16" fmla="*/ 0 w 10000"/>
                    <a:gd name="connsiteY16" fmla="*/ 3335 h 7270"/>
                    <a:gd name="connsiteX17" fmla="*/ 0 w 10000"/>
                    <a:gd name="connsiteY17" fmla="*/ 4952 h 7270"/>
                    <a:gd name="connsiteX18" fmla="*/ 1140 w 10000"/>
                    <a:gd name="connsiteY18" fmla="*/ 7270 h 7270"/>
                    <a:gd name="connsiteX19" fmla="*/ 8862 w 10000"/>
                    <a:gd name="connsiteY19" fmla="*/ 7270 h 7270"/>
                    <a:gd name="connsiteX20" fmla="*/ 10000 w 10000"/>
                    <a:gd name="connsiteY20" fmla="*/ 4952 h 7270"/>
                    <a:gd name="connsiteX21" fmla="*/ 10000 w 10000"/>
                    <a:gd name="connsiteY21" fmla="*/ 742 h 7270"/>
                    <a:gd name="connsiteX22" fmla="*/ 9614 w 10000"/>
                    <a:gd name="connsiteY22" fmla="*/ 139 h 7270"/>
                    <a:gd name="connsiteX23" fmla="*/ 9294 w 10000"/>
                    <a:gd name="connsiteY23" fmla="*/ 789 h 7270"/>
                    <a:gd name="connsiteX24" fmla="*/ 9294 w 10000"/>
                    <a:gd name="connsiteY24" fmla="*/ 4999 h 7270"/>
                    <a:gd name="connsiteX25" fmla="*/ 8793 w 10000"/>
                    <a:gd name="connsiteY25" fmla="*/ 6019 h 7270"/>
                    <a:gd name="connsiteX26" fmla="*/ 7153 w 10000"/>
                    <a:gd name="connsiteY26" fmla="*/ 6019 h 7270"/>
                    <a:gd name="connsiteX0" fmla="*/ 2644 w 10000"/>
                    <a:gd name="connsiteY0" fmla="*/ 320 h 10000"/>
                    <a:gd name="connsiteX1" fmla="*/ 4967 w 10000"/>
                    <a:gd name="connsiteY1" fmla="*/ 320 h 10000"/>
                    <a:gd name="connsiteX2" fmla="*/ 3828 w 10000"/>
                    <a:gd name="connsiteY2" fmla="*/ 1656 h 10000"/>
                    <a:gd name="connsiteX3" fmla="*/ 2644 w 10000"/>
                    <a:gd name="connsiteY3" fmla="*/ 320 h 10000"/>
                    <a:gd name="connsiteX4" fmla="*/ 3806 w 10000"/>
                    <a:gd name="connsiteY4" fmla="*/ 3567 h 10000"/>
                    <a:gd name="connsiteX5" fmla="*/ 6378 w 10000"/>
                    <a:gd name="connsiteY5" fmla="*/ 8343 h 10000"/>
                    <a:gd name="connsiteX6" fmla="*/ 1207 w 10000"/>
                    <a:gd name="connsiteY6" fmla="*/ 8343 h 10000"/>
                    <a:gd name="connsiteX7" fmla="*/ 2347 w 10000"/>
                    <a:gd name="connsiteY7" fmla="*/ 2036 h 10000"/>
                    <a:gd name="connsiteX8" fmla="*/ 3806 w 10000"/>
                    <a:gd name="connsiteY8" fmla="*/ 3567 h 10000"/>
                    <a:gd name="connsiteX9" fmla="*/ 7153 w 10000"/>
                    <a:gd name="connsiteY9" fmla="*/ 8279 h 10000"/>
                    <a:gd name="connsiteX10" fmla="*/ 2005 w 10000"/>
                    <a:gd name="connsiteY10" fmla="*/ 0 h 10000"/>
                    <a:gd name="connsiteX11" fmla="*/ 662 w 10000"/>
                    <a:gd name="connsiteY11" fmla="*/ 7391 h 10000"/>
                    <a:gd name="connsiteX12" fmla="*/ 639 w 10000"/>
                    <a:gd name="connsiteY12" fmla="*/ 6812 h 10000"/>
                    <a:gd name="connsiteX13" fmla="*/ 639 w 10000"/>
                    <a:gd name="connsiteY13" fmla="*/ 4587 h 10000"/>
                    <a:gd name="connsiteX14" fmla="*/ 319 w 10000"/>
                    <a:gd name="connsiteY14" fmla="*/ 3696 h 10000"/>
                    <a:gd name="connsiteX15" fmla="*/ 0 w 10000"/>
                    <a:gd name="connsiteY15" fmla="*/ 4587 h 10000"/>
                    <a:gd name="connsiteX16" fmla="*/ 0 w 10000"/>
                    <a:gd name="connsiteY16" fmla="*/ 6812 h 10000"/>
                    <a:gd name="connsiteX17" fmla="*/ 1140 w 10000"/>
                    <a:gd name="connsiteY17" fmla="*/ 10000 h 10000"/>
                    <a:gd name="connsiteX18" fmla="*/ 8862 w 10000"/>
                    <a:gd name="connsiteY18" fmla="*/ 10000 h 10000"/>
                    <a:gd name="connsiteX19" fmla="*/ 10000 w 10000"/>
                    <a:gd name="connsiteY19" fmla="*/ 6812 h 10000"/>
                    <a:gd name="connsiteX20" fmla="*/ 10000 w 10000"/>
                    <a:gd name="connsiteY20" fmla="*/ 1021 h 10000"/>
                    <a:gd name="connsiteX21" fmla="*/ 9614 w 10000"/>
                    <a:gd name="connsiteY21" fmla="*/ 191 h 10000"/>
                    <a:gd name="connsiteX22" fmla="*/ 9294 w 10000"/>
                    <a:gd name="connsiteY22" fmla="*/ 1085 h 10000"/>
                    <a:gd name="connsiteX23" fmla="*/ 9294 w 10000"/>
                    <a:gd name="connsiteY23" fmla="*/ 6876 h 10000"/>
                    <a:gd name="connsiteX24" fmla="*/ 8793 w 10000"/>
                    <a:gd name="connsiteY24" fmla="*/ 8279 h 10000"/>
                    <a:gd name="connsiteX25" fmla="*/ 7153 w 10000"/>
                    <a:gd name="connsiteY25" fmla="*/ 8279 h 10000"/>
                    <a:gd name="connsiteX0" fmla="*/ 2644 w 10000"/>
                    <a:gd name="connsiteY0" fmla="*/ 320 h 10000"/>
                    <a:gd name="connsiteX1" fmla="*/ 4967 w 10000"/>
                    <a:gd name="connsiteY1" fmla="*/ 320 h 10000"/>
                    <a:gd name="connsiteX2" fmla="*/ 2644 w 10000"/>
                    <a:gd name="connsiteY2" fmla="*/ 320 h 10000"/>
                    <a:gd name="connsiteX3" fmla="*/ 3806 w 10000"/>
                    <a:gd name="connsiteY3" fmla="*/ 3567 h 10000"/>
                    <a:gd name="connsiteX4" fmla="*/ 6378 w 10000"/>
                    <a:gd name="connsiteY4" fmla="*/ 8343 h 10000"/>
                    <a:gd name="connsiteX5" fmla="*/ 1207 w 10000"/>
                    <a:gd name="connsiteY5" fmla="*/ 8343 h 10000"/>
                    <a:gd name="connsiteX6" fmla="*/ 2347 w 10000"/>
                    <a:gd name="connsiteY6" fmla="*/ 2036 h 10000"/>
                    <a:gd name="connsiteX7" fmla="*/ 3806 w 10000"/>
                    <a:gd name="connsiteY7" fmla="*/ 3567 h 10000"/>
                    <a:gd name="connsiteX8" fmla="*/ 7153 w 10000"/>
                    <a:gd name="connsiteY8" fmla="*/ 8279 h 10000"/>
                    <a:gd name="connsiteX9" fmla="*/ 2005 w 10000"/>
                    <a:gd name="connsiteY9" fmla="*/ 0 h 10000"/>
                    <a:gd name="connsiteX10" fmla="*/ 662 w 10000"/>
                    <a:gd name="connsiteY10" fmla="*/ 7391 h 10000"/>
                    <a:gd name="connsiteX11" fmla="*/ 639 w 10000"/>
                    <a:gd name="connsiteY11" fmla="*/ 6812 h 10000"/>
                    <a:gd name="connsiteX12" fmla="*/ 639 w 10000"/>
                    <a:gd name="connsiteY12" fmla="*/ 4587 h 10000"/>
                    <a:gd name="connsiteX13" fmla="*/ 319 w 10000"/>
                    <a:gd name="connsiteY13" fmla="*/ 3696 h 10000"/>
                    <a:gd name="connsiteX14" fmla="*/ 0 w 10000"/>
                    <a:gd name="connsiteY14" fmla="*/ 4587 h 10000"/>
                    <a:gd name="connsiteX15" fmla="*/ 0 w 10000"/>
                    <a:gd name="connsiteY15" fmla="*/ 6812 h 10000"/>
                    <a:gd name="connsiteX16" fmla="*/ 1140 w 10000"/>
                    <a:gd name="connsiteY16" fmla="*/ 10000 h 10000"/>
                    <a:gd name="connsiteX17" fmla="*/ 8862 w 10000"/>
                    <a:gd name="connsiteY17" fmla="*/ 10000 h 10000"/>
                    <a:gd name="connsiteX18" fmla="*/ 10000 w 10000"/>
                    <a:gd name="connsiteY18" fmla="*/ 6812 h 10000"/>
                    <a:gd name="connsiteX19" fmla="*/ 10000 w 10000"/>
                    <a:gd name="connsiteY19" fmla="*/ 1021 h 10000"/>
                    <a:gd name="connsiteX20" fmla="*/ 9614 w 10000"/>
                    <a:gd name="connsiteY20" fmla="*/ 191 h 10000"/>
                    <a:gd name="connsiteX21" fmla="*/ 9294 w 10000"/>
                    <a:gd name="connsiteY21" fmla="*/ 1085 h 10000"/>
                    <a:gd name="connsiteX22" fmla="*/ 9294 w 10000"/>
                    <a:gd name="connsiteY22" fmla="*/ 6876 h 10000"/>
                    <a:gd name="connsiteX23" fmla="*/ 8793 w 10000"/>
                    <a:gd name="connsiteY23" fmla="*/ 8279 h 10000"/>
                    <a:gd name="connsiteX24" fmla="*/ 7153 w 10000"/>
                    <a:gd name="connsiteY24" fmla="*/ 8279 h 10000"/>
                    <a:gd name="connsiteX0" fmla="*/ 3806 w 10000"/>
                    <a:gd name="connsiteY0" fmla="*/ 3567 h 10000"/>
                    <a:gd name="connsiteX1" fmla="*/ 6378 w 10000"/>
                    <a:gd name="connsiteY1" fmla="*/ 8343 h 10000"/>
                    <a:gd name="connsiteX2" fmla="*/ 1207 w 10000"/>
                    <a:gd name="connsiteY2" fmla="*/ 8343 h 10000"/>
                    <a:gd name="connsiteX3" fmla="*/ 2347 w 10000"/>
                    <a:gd name="connsiteY3" fmla="*/ 2036 h 10000"/>
                    <a:gd name="connsiteX4" fmla="*/ 3806 w 10000"/>
                    <a:gd name="connsiteY4" fmla="*/ 3567 h 10000"/>
                    <a:gd name="connsiteX5" fmla="*/ 7153 w 10000"/>
                    <a:gd name="connsiteY5" fmla="*/ 8279 h 10000"/>
                    <a:gd name="connsiteX6" fmla="*/ 2005 w 10000"/>
                    <a:gd name="connsiteY6" fmla="*/ 0 h 10000"/>
                    <a:gd name="connsiteX7" fmla="*/ 662 w 10000"/>
                    <a:gd name="connsiteY7" fmla="*/ 7391 h 10000"/>
                    <a:gd name="connsiteX8" fmla="*/ 639 w 10000"/>
                    <a:gd name="connsiteY8" fmla="*/ 6812 h 10000"/>
                    <a:gd name="connsiteX9" fmla="*/ 639 w 10000"/>
                    <a:gd name="connsiteY9" fmla="*/ 4587 h 10000"/>
                    <a:gd name="connsiteX10" fmla="*/ 319 w 10000"/>
                    <a:gd name="connsiteY10" fmla="*/ 3696 h 10000"/>
                    <a:gd name="connsiteX11" fmla="*/ 0 w 10000"/>
                    <a:gd name="connsiteY11" fmla="*/ 4587 h 10000"/>
                    <a:gd name="connsiteX12" fmla="*/ 0 w 10000"/>
                    <a:gd name="connsiteY12" fmla="*/ 6812 h 10000"/>
                    <a:gd name="connsiteX13" fmla="*/ 1140 w 10000"/>
                    <a:gd name="connsiteY13" fmla="*/ 10000 h 10000"/>
                    <a:gd name="connsiteX14" fmla="*/ 8862 w 10000"/>
                    <a:gd name="connsiteY14" fmla="*/ 10000 h 10000"/>
                    <a:gd name="connsiteX15" fmla="*/ 10000 w 10000"/>
                    <a:gd name="connsiteY15" fmla="*/ 6812 h 10000"/>
                    <a:gd name="connsiteX16" fmla="*/ 10000 w 10000"/>
                    <a:gd name="connsiteY16" fmla="*/ 1021 h 10000"/>
                    <a:gd name="connsiteX17" fmla="*/ 9614 w 10000"/>
                    <a:gd name="connsiteY17" fmla="*/ 191 h 10000"/>
                    <a:gd name="connsiteX18" fmla="*/ 9294 w 10000"/>
                    <a:gd name="connsiteY18" fmla="*/ 1085 h 10000"/>
                    <a:gd name="connsiteX19" fmla="*/ 9294 w 10000"/>
                    <a:gd name="connsiteY19" fmla="*/ 6876 h 10000"/>
                    <a:gd name="connsiteX20" fmla="*/ 8793 w 10000"/>
                    <a:gd name="connsiteY20" fmla="*/ 8279 h 10000"/>
                    <a:gd name="connsiteX21" fmla="*/ 7153 w 10000"/>
                    <a:gd name="connsiteY21" fmla="*/ 8279 h 10000"/>
                    <a:gd name="connsiteX0" fmla="*/ 3806 w 10000"/>
                    <a:gd name="connsiteY0" fmla="*/ 3376 h 9809"/>
                    <a:gd name="connsiteX1" fmla="*/ 6378 w 10000"/>
                    <a:gd name="connsiteY1" fmla="*/ 8152 h 9809"/>
                    <a:gd name="connsiteX2" fmla="*/ 1207 w 10000"/>
                    <a:gd name="connsiteY2" fmla="*/ 8152 h 9809"/>
                    <a:gd name="connsiteX3" fmla="*/ 2347 w 10000"/>
                    <a:gd name="connsiteY3" fmla="*/ 1845 h 9809"/>
                    <a:gd name="connsiteX4" fmla="*/ 3806 w 10000"/>
                    <a:gd name="connsiteY4" fmla="*/ 3376 h 9809"/>
                    <a:gd name="connsiteX5" fmla="*/ 7153 w 10000"/>
                    <a:gd name="connsiteY5" fmla="*/ 8088 h 9809"/>
                    <a:gd name="connsiteX6" fmla="*/ 662 w 10000"/>
                    <a:gd name="connsiteY6" fmla="*/ 7200 h 9809"/>
                    <a:gd name="connsiteX7" fmla="*/ 639 w 10000"/>
                    <a:gd name="connsiteY7" fmla="*/ 6621 h 9809"/>
                    <a:gd name="connsiteX8" fmla="*/ 639 w 10000"/>
                    <a:gd name="connsiteY8" fmla="*/ 4396 h 9809"/>
                    <a:gd name="connsiteX9" fmla="*/ 319 w 10000"/>
                    <a:gd name="connsiteY9" fmla="*/ 3505 h 9809"/>
                    <a:gd name="connsiteX10" fmla="*/ 0 w 10000"/>
                    <a:gd name="connsiteY10" fmla="*/ 4396 h 9809"/>
                    <a:gd name="connsiteX11" fmla="*/ 0 w 10000"/>
                    <a:gd name="connsiteY11" fmla="*/ 6621 h 9809"/>
                    <a:gd name="connsiteX12" fmla="*/ 1140 w 10000"/>
                    <a:gd name="connsiteY12" fmla="*/ 9809 h 9809"/>
                    <a:gd name="connsiteX13" fmla="*/ 8862 w 10000"/>
                    <a:gd name="connsiteY13" fmla="*/ 9809 h 9809"/>
                    <a:gd name="connsiteX14" fmla="*/ 10000 w 10000"/>
                    <a:gd name="connsiteY14" fmla="*/ 6621 h 9809"/>
                    <a:gd name="connsiteX15" fmla="*/ 10000 w 10000"/>
                    <a:gd name="connsiteY15" fmla="*/ 830 h 9809"/>
                    <a:gd name="connsiteX16" fmla="*/ 9614 w 10000"/>
                    <a:gd name="connsiteY16" fmla="*/ 0 h 9809"/>
                    <a:gd name="connsiteX17" fmla="*/ 9294 w 10000"/>
                    <a:gd name="connsiteY17" fmla="*/ 894 h 9809"/>
                    <a:gd name="connsiteX18" fmla="*/ 9294 w 10000"/>
                    <a:gd name="connsiteY18" fmla="*/ 6685 h 9809"/>
                    <a:gd name="connsiteX19" fmla="*/ 8793 w 10000"/>
                    <a:gd name="connsiteY19" fmla="*/ 8088 h 9809"/>
                    <a:gd name="connsiteX20" fmla="*/ 7153 w 10000"/>
                    <a:gd name="connsiteY20" fmla="*/ 8088 h 9809"/>
                    <a:gd name="connsiteX0" fmla="*/ 3806 w 10000"/>
                    <a:gd name="connsiteY0" fmla="*/ 3442 h 10000"/>
                    <a:gd name="connsiteX1" fmla="*/ 6378 w 10000"/>
                    <a:gd name="connsiteY1" fmla="*/ 8311 h 10000"/>
                    <a:gd name="connsiteX2" fmla="*/ 1207 w 10000"/>
                    <a:gd name="connsiteY2" fmla="*/ 8311 h 10000"/>
                    <a:gd name="connsiteX3" fmla="*/ 3806 w 10000"/>
                    <a:gd name="connsiteY3" fmla="*/ 3442 h 10000"/>
                    <a:gd name="connsiteX4" fmla="*/ 7153 w 10000"/>
                    <a:gd name="connsiteY4" fmla="*/ 8245 h 10000"/>
                    <a:gd name="connsiteX5" fmla="*/ 662 w 10000"/>
                    <a:gd name="connsiteY5" fmla="*/ 7340 h 10000"/>
                    <a:gd name="connsiteX6" fmla="*/ 639 w 10000"/>
                    <a:gd name="connsiteY6" fmla="*/ 6750 h 10000"/>
                    <a:gd name="connsiteX7" fmla="*/ 639 w 10000"/>
                    <a:gd name="connsiteY7" fmla="*/ 4482 h 10000"/>
                    <a:gd name="connsiteX8" fmla="*/ 319 w 10000"/>
                    <a:gd name="connsiteY8" fmla="*/ 3573 h 10000"/>
                    <a:gd name="connsiteX9" fmla="*/ 0 w 10000"/>
                    <a:gd name="connsiteY9" fmla="*/ 4482 h 10000"/>
                    <a:gd name="connsiteX10" fmla="*/ 0 w 10000"/>
                    <a:gd name="connsiteY10" fmla="*/ 6750 h 10000"/>
                    <a:gd name="connsiteX11" fmla="*/ 1140 w 10000"/>
                    <a:gd name="connsiteY11" fmla="*/ 10000 h 10000"/>
                    <a:gd name="connsiteX12" fmla="*/ 8862 w 10000"/>
                    <a:gd name="connsiteY12" fmla="*/ 10000 h 10000"/>
                    <a:gd name="connsiteX13" fmla="*/ 10000 w 10000"/>
                    <a:gd name="connsiteY13" fmla="*/ 6750 h 10000"/>
                    <a:gd name="connsiteX14" fmla="*/ 10000 w 10000"/>
                    <a:gd name="connsiteY14" fmla="*/ 846 h 10000"/>
                    <a:gd name="connsiteX15" fmla="*/ 9614 w 10000"/>
                    <a:gd name="connsiteY15" fmla="*/ 0 h 10000"/>
                    <a:gd name="connsiteX16" fmla="*/ 9294 w 10000"/>
                    <a:gd name="connsiteY16" fmla="*/ 911 h 10000"/>
                    <a:gd name="connsiteX17" fmla="*/ 9294 w 10000"/>
                    <a:gd name="connsiteY17" fmla="*/ 6815 h 10000"/>
                    <a:gd name="connsiteX18" fmla="*/ 8793 w 10000"/>
                    <a:gd name="connsiteY18" fmla="*/ 8245 h 10000"/>
                    <a:gd name="connsiteX19" fmla="*/ 7153 w 10000"/>
                    <a:gd name="connsiteY19" fmla="*/ 8245 h 10000"/>
                    <a:gd name="connsiteX0" fmla="*/ 1207 w 10000"/>
                    <a:gd name="connsiteY0" fmla="*/ 8311 h 10000"/>
                    <a:gd name="connsiteX1" fmla="*/ 6378 w 10000"/>
                    <a:gd name="connsiteY1" fmla="*/ 8311 h 10000"/>
                    <a:gd name="connsiteX2" fmla="*/ 1207 w 10000"/>
                    <a:gd name="connsiteY2" fmla="*/ 8311 h 10000"/>
                    <a:gd name="connsiteX3" fmla="*/ 7153 w 10000"/>
                    <a:gd name="connsiteY3" fmla="*/ 8245 h 10000"/>
                    <a:gd name="connsiteX4" fmla="*/ 662 w 10000"/>
                    <a:gd name="connsiteY4" fmla="*/ 7340 h 10000"/>
                    <a:gd name="connsiteX5" fmla="*/ 639 w 10000"/>
                    <a:gd name="connsiteY5" fmla="*/ 6750 h 10000"/>
                    <a:gd name="connsiteX6" fmla="*/ 639 w 10000"/>
                    <a:gd name="connsiteY6" fmla="*/ 4482 h 10000"/>
                    <a:gd name="connsiteX7" fmla="*/ 319 w 10000"/>
                    <a:gd name="connsiteY7" fmla="*/ 3573 h 10000"/>
                    <a:gd name="connsiteX8" fmla="*/ 0 w 10000"/>
                    <a:gd name="connsiteY8" fmla="*/ 4482 h 10000"/>
                    <a:gd name="connsiteX9" fmla="*/ 0 w 10000"/>
                    <a:gd name="connsiteY9" fmla="*/ 6750 h 10000"/>
                    <a:gd name="connsiteX10" fmla="*/ 1140 w 10000"/>
                    <a:gd name="connsiteY10" fmla="*/ 10000 h 10000"/>
                    <a:gd name="connsiteX11" fmla="*/ 8862 w 10000"/>
                    <a:gd name="connsiteY11" fmla="*/ 10000 h 10000"/>
                    <a:gd name="connsiteX12" fmla="*/ 10000 w 10000"/>
                    <a:gd name="connsiteY12" fmla="*/ 6750 h 10000"/>
                    <a:gd name="connsiteX13" fmla="*/ 10000 w 10000"/>
                    <a:gd name="connsiteY13" fmla="*/ 846 h 10000"/>
                    <a:gd name="connsiteX14" fmla="*/ 9614 w 10000"/>
                    <a:gd name="connsiteY14" fmla="*/ 0 h 10000"/>
                    <a:gd name="connsiteX15" fmla="*/ 9294 w 10000"/>
                    <a:gd name="connsiteY15" fmla="*/ 911 h 10000"/>
                    <a:gd name="connsiteX16" fmla="*/ 9294 w 10000"/>
                    <a:gd name="connsiteY16" fmla="*/ 6815 h 10000"/>
                    <a:gd name="connsiteX17" fmla="*/ 8793 w 10000"/>
                    <a:gd name="connsiteY17" fmla="*/ 8245 h 10000"/>
                    <a:gd name="connsiteX18" fmla="*/ 7153 w 10000"/>
                    <a:gd name="connsiteY18" fmla="*/ 8245 h 10000"/>
                    <a:gd name="connsiteX0" fmla="*/ 7153 w 10000"/>
                    <a:gd name="connsiteY0" fmla="*/ 8245 h 10000"/>
                    <a:gd name="connsiteX1" fmla="*/ 662 w 10000"/>
                    <a:gd name="connsiteY1" fmla="*/ 7340 h 10000"/>
                    <a:gd name="connsiteX2" fmla="*/ 639 w 10000"/>
                    <a:gd name="connsiteY2" fmla="*/ 6750 h 10000"/>
                    <a:gd name="connsiteX3" fmla="*/ 639 w 10000"/>
                    <a:gd name="connsiteY3" fmla="*/ 4482 h 10000"/>
                    <a:gd name="connsiteX4" fmla="*/ 319 w 10000"/>
                    <a:gd name="connsiteY4" fmla="*/ 3573 h 10000"/>
                    <a:gd name="connsiteX5" fmla="*/ 0 w 10000"/>
                    <a:gd name="connsiteY5" fmla="*/ 4482 h 10000"/>
                    <a:gd name="connsiteX6" fmla="*/ 0 w 10000"/>
                    <a:gd name="connsiteY6" fmla="*/ 6750 h 10000"/>
                    <a:gd name="connsiteX7" fmla="*/ 1140 w 10000"/>
                    <a:gd name="connsiteY7" fmla="*/ 10000 h 10000"/>
                    <a:gd name="connsiteX8" fmla="*/ 8862 w 10000"/>
                    <a:gd name="connsiteY8" fmla="*/ 10000 h 10000"/>
                    <a:gd name="connsiteX9" fmla="*/ 10000 w 10000"/>
                    <a:gd name="connsiteY9" fmla="*/ 6750 h 10000"/>
                    <a:gd name="connsiteX10" fmla="*/ 10000 w 10000"/>
                    <a:gd name="connsiteY10" fmla="*/ 846 h 10000"/>
                    <a:gd name="connsiteX11" fmla="*/ 9614 w 10000"/>
                    <a:gd name="connsiteY11" fmla="*/ 0 h 10000"/>
                    <a:gd name="connsiteX12" fmla="*/ 9294 w 10000"/>
                    <a:gd name="connsiteY12" fmla="*/ 911 h 10000"/>
                    <a:gd name="connsiteX13" fmla="*/ 9294 w 10000"/>
                    <a:gd name="connsiteY13" fmla="*/ 6815 h 10000"/>
                    <a:gd name="connsiteX14" fmla="*/ 8793 w 10000"/>
                    <a:gd name="connsiteY14" fmla="*/ 8245 h 10000"/>
                    <a:gd name="connsiteX15" fmla="*/ 7153 w 10000"/>
                    <a:gd name="connsiteY15" fmla="*/ 8245 h 10000"/>
                    <a:gd name="connsiteX0" fmla="*/ 8793 w 10000"/>
                    <a:gd name="connsiteY0" fmla="*/ 8245 h 10000"/>
                    <a:gd name="connsiteX1" fmla="*/ 662 w 10000"/>
                    <a:gd name="connsiteY1" fmla="*/ 7340 h 10000"/>
                    <a:gd name="connsiteX2" fmla="*/ 639 w 10000"/>
                    <a:gd name="connsiteY2" fmla="*/ 6750 h 10000"/>
                    <a:gd name="connsiteX3" fmla="*/ 639 w 10000"/>
                    <a:gd name="connsiteY3" fmla="*/ 4482 h 10000"/>
                    <a:gd name="connsiteX4" fmla="*/ 319 w 10000"/>
                    <a:gd name="connsiteY4" fmla="*/ 3573 h 10000"/>
                    <a:gd name="connsiteX5" fmla="*/ 0 w 10000"/>
                    <a:gd name="connsiteY5" fmla="*/ 4482 h 10000"/>
                    <a:gd name="connsiteX6" fmla="*/ 0 w 10000"/>
                    <a:gd name="connsiteY6" fmla="*/ 6750 h 10000"/>
                    <a:gd name="connsiteX7" fmla="*/ 1140 w 10000"/>
                    <a:gd name="connsiteY7" fmla="*/ 10000 h 10000"/>
                    <a:gd name="connsiteX8" fmla="*/ 8862 w 10000"/>
                    <a:gd name="connsiteY8" fmla="*/ 10000 h 10000"/>
                    <a:gd name="connsiteX9" fmla="*/ 10000 w 10000"/>
                    <a:gd name="connsiteY9" fmla="*/ 6750 h 10000"/>
                    <a:gd name="connsiteX10" fmla="*/ 10000 w 10000"/>
                    <a:gd name="connsiteY10" fmla="*/ 846 h 10000"/>
                    <a:gd name="connsiteX11" fmla="*/ 9614 w 10000"/>
                    <a:gd name="connsiteY11" fmla="*/ 0 h 10000"/>
                    <a:gd name="connsiteX12" fmla="*/ 9294 w 10000"/>
                    <a:gd name="connsiteY12" fmla="*/ 911 h 10000"/>
                    <a:gd name="connsiteX13" fmla="*/ 9294 w 10000"/>
                    <a:gd name="connsiteY13" fmla="*/ 6815 h 10000"/>
                    <a:gd name="connsiteX14" fmla="*/ 8793 w 10000"/>
                    <a:gd name="connsiteY14" fmla="*/ 8245 h 10000"/>
                    <a:gd name="connsiteX0" fmla="*/ 9294 w 10000"/>
                    <a:gd name="connsiteY0" fmla="*/ 6815 h 10000"/>
                    <a:gd name="connsiteX1" fmla="*/ 662 w 10000"/>
                    <a:gd name="connsiteY1" fmla="*/ 7340 h 10000"/>
                    <a:gd name="connsiteX2" fmla="*/ 639 w 10000"/>
                    <a:gd name="connsiteY2" fmla="*/ 6750 h 10000"/>
                    <a:gd name="connsiteX3" fmla="*/ 639 w 10000"/>
                    <a:gd name="connsiteY3" fmla="*/ 4482 h 10000"/>
                    <a:gd name="connsiteX4" fmla="*/ 319 w 10000"/>
                    <a:gd name="connsiteY4" fmla="*/ 3573 h 10000"/>
                    <a:gd name="connsiteX5" fmla="*/ 0 w 10000"/>
                    <a:gd name="connsiteY5" fmla="*/ 4482 h 10000"/>
                    <a:gd name="connsiteX6" fmla="*/ 0 w 10000"/>
                    <a:gd name="connsiteY6" fmla="*/ 6750 h 10000"/>
                    <a:gd name="connsiteX7" fmla="*/ 1140 w 10000"/>
                    <a:gd name="connsiteY7" fmla="*/ 10000 h 10000"/>
                    <a:gd name="connsiteX8" fmla="*/ 8862 w 10000"/>
                    <a:gd name="connsiteY8" fmla="*/ 10000 h 10000"/>
                    <a:gd name="connsiteX9" fmla="*/ 10000 w 10000"/>
                    <a:gd name="connsiteY9" fmla="*/ 6750 h 10000"/>
                    <a:gd name="connsiteX10" fmla="*/ 10000 w 10000"/>
                    <a:gd name="connsiteY10" fmla="*/ 846 h 10000"/>
                    <a:gd name="connsiteX11" fmla="*/ 9614 w 10000"/>
                    <a:gd name="connsiteY11" fmla="*/ 0 h 10000"/>
                    <a:gd name="connsiteX12" fmla="*/ 9294 w 10000"/>
                    <a:gd name="connsiteY12" fmla="*/ 911 h 10000"/>
                    <a:gd name="connsiteX13" fmla="*/ 9294 w 10000"/>
                    <a:gd name="connsiteY13" fmla="*/ 6815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000" h="10000" extrusionOk="0">
                      <a:moveTo>
                        <a:pt x="9294" y="6815"/>
                      </a:moveTo>
                      <a:cubicBezTo>
                        <a:pt x="7855" y="7887"/>
                        <a:pt x="2104" y="7351"/>
                        <a:pt x="662" y="7340"/>
                      </a:cubicBezTo>
                      <a:cubicBezTo>
                        <a:pt x="639" y="7142"/>
                        <a:pt x="639" y="6948"/>
                        <a:pt x="639" y="6750"/>
                      </a:cubicBezTo>
                      <a:lnTo>
                        <a:pt x="639" y="4482"/>
                      </a:lnTo>
                      <a:cubicBezTo>
                        <a:pt x="639" y="3959"/>
                        <a:pt x="478" y="3573"/>
                        <a:pt x="319" y="3573"/>
                      </a:cubicBezTo>
                      <a:cubicBezTo>
                        <a:pt x="138" y="3573"/>
                        <a:pt x="0" y="3959"/>
                        <a:pt x="0" y="4482"/>
                      </a:cubicBezTo>
                      <a:lnTo>
                        <a:pt x="0" y="6750"/>
                      </a:lnTo>
                      <a:cubicBezTo>
                        <a:pt x="0" y="8571"/>
                        <a:pt x="524" y="10000"/>
                        <a:pt x="1140" y="10000"/>
                      </a:cubicBezTo>
                      <a:lnTo>
                        <a:pt x="8862" y="10000"/>
                      </a:lnTo>
                      <a:cubicBezTo>
                        <a:pt x="9476" y="10000"/>
                        <a:pt x="10000" y="8571"/>
                        <a:pt x="10000" y="6750"/>
                      </a:cubicBezTo>
                      <a:lnTo>
                        <a:pt x="10000" y="846"/>
                      </a:lnTo>
                      <a:cubicBezTo>
                        <a:pt x="9910" y="453"/>
                        <a:pt x="9772" y="0"/>
                        <a:pt x="9614" y="0"/>
                      </a:cubicBezTo>
                      <a:cubicBezTo>
                        <a:pt x="9432" y="0"/>
                        <a:pt x="9294" y="453"/>
                        <a:pt x="9294" y="911"/>
                      </a:cubicBezTo>
                      <a:lnTo>
                        <a:pt x="9294" y="681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3" name="Прямоугольник 92">
                <a:extLst>
                  <a:ext uri="{FF2B5EF4-FFF2-40B4-BE49-F238E27FC236}">
                    <a16:creationId xmlns:a16="http://schemas.microsoft.com/office/drawing/2014/main" id="{99623D3B-F0DA-8006-F4D7-77664EFB4FEE}"/>
                  </a:ext>
                </a:extLst>
              </p:cNvPr>
              <p:cNvSpPr/>
              <p:nvPr/>
            </p:nvSpPr>
            <p:spPr>
              <a:xfrm>
                <a:off x="4153890" y="3005285"/>
                <a:ext cx="215704" cy="1556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5" name="Google Shape;4531;p39">
              <a:extLst>
                <a:ext uri="{FF2B5EF4-FFF2-40B4-BE49-F238E27FC236}">
                  <a16:creationId xmlns:a16="http://schemas.microsoft.com/office/drawing/2014/main" id="{C233F9CB-839B-DF86-C4F8-DBDDB1D093AF}"/>
                </a:ext>
              </a:extLst>
            </p:cNvPr>
            <p:cNvSpPr/>
            <p:nvPr/>
          </p:nvSpPr>
          <p:spPr>
            <a:xfrm>
              <a:off x="4177853" y="2991828"/>
              <a:ext cx="166495" cy="123700"/>
            </a:xfrm>
            <a:custGeom>
              <a:avLst/>
              <a:gdLst/>
              <a:ahLst/>
              <a:cxnLst/>
              <a:rect l="l" t="t" r="r" b="b"/>
              <a:pathLst>
                <a:path w="6252" h="4645" extrusionOk="0">
                  <a:moveTo>
                    <a:pt x="1834" y="1811"/>
                  </a:moveTo>
                  <a:cubicBezTo>
                    <a:pt x="2168" y="1811"/>
                    <a:pt x="2465" y="1989"/>
                    <a:pt x="2644" y="2239"/>
                  </a:cubicBezTo>
                  <a:cubicBezTo>
                    <a:pt x="2680" y="2394"/>
                    <a:pt x="2739" y="2525"/>
                    <a:pt x="2799" y="2656"/>
                  </a:cubicBezTo>
                  <a:cubicBezTo>
                    <a:pt x="2799" y="2704"/>
                    <a:pt x="2811" y="2751"/>
                    <a:pt x="2811" y="2787"/>
                  </a:cubicBezTo>
                  <a:cubicBezTo>
                    <a:pt x="2811" y="3335"/>
                    <a:pt x="2382" y="3775"/>
                    <a:pt x="1834" y="3775"/>
                  </a:cubicBezTo>
                  <a:cubicBezTo>
                    <a:pt x="1298" y="3775"/>
                    <a:pt x="846" y="3347"/>
                    <a:pt x="846" y="2787"/>
                  </a:cubicBezTo>
                  <a:cubicBezTo>
                    <a:pt x="846" y="2251"/>
                    <a:pt x="1275" y="1811"/>
                    <a:pt x="1834" y="1811"/>
                  </a:cubicBezTo>
                  <a:close/>
                  <a:moveTo>
                    <a:pt x="1834" y="1263"/>
                  </a:moveTo>
                  <a:cubicBezTo>
                    <a:pt x="2108" y="1263"/>
                    <a:pt x="2382" y="1334"/>
                    <a:pt x="2620" y="1489"/>
                  </a:cubicBezTo>
                  <a:cubicBezTo>
                    <a:pt x="2608" y="1561"/>
                    <a:pt x="2608" y="1644"/>
                    <a:pt x="2584" y="1727"/>
                  </a:cubicBezTo>
                  <a:cubicBezTo>
                    <a:pt x="2382" y="1572"/>
                    <a:pt x="2108" y="1465"/>
                    <a:pt x="1822" y="1465"/>
                  </a:cubicBezTo>
                  <a:cubicBezTo>
                    <a:pt x="1120" y="1465"/>
                    <a:pt x="536" y="2049"/>
                    <a:pt x="536" y="2763"/>
                  </a:cubicBezTo>
                  <a:cubicBezTo>
                    <a:pt x="536" y="3477"/>
                    <a:pt x="1108" y="4061"/>
                    <a:pt x="1822" y="4061"/>
                  </a:cubicBezTo>
                  <a:cubicBezTo>
                    <a:pt x="2453" y="4061"/>
                    <a:pt x="2953" y="3632"/>
                    <a:pt x="3096" y="3049"/>
                  </a:cubicBezTo>
                  <a:cubicBezTo>
                    <a:pt x="3156" y="3108"/>
                    <a:pt x="3215" y="3156"/>
                    <a:pt x="3275" y="3216"/>
                  </a:cubicBezTo>
                  <a:cubicBezTo>
                    <a:pt x="3084" y="3870"/>
                    <a:pt x="2501" y="4299"/>
                    <a:pt x="1834" y="4299"/>
                  </a:cubicBezTo>
                  <a:cubicBezTo>
                    <a:pt x="1001" y="4299"/>
                    <a:pt x="310" y="3608"/>
                    <a:pt x="310" y="2775"/>
                  </a:cubicBezTo>
                  <a:cubicBezTo>
                    <a:pt x="310" y="1942"/>
                    <a:pt x="1001" y="1263"/>
                    <a:pt x="1834" y="1263"/>
                  </a:cubicBezTo>
                  <a:close/>
                  <a:moveTo>
                    <a:pt x="4430" y="1"/>
                  </a:moveTo>
                  <a:cubicBezTo>
                    <a:pt x="3644" y="1"/>
                    <a:pt x="2977" y="501"/>
                    <a:pt x="2703" y="1203"/>
                  </a:cubicBezTo>
                  <a:cubicBezTo>
                    <a:pt x="2441" y="1049"/>
                    <a:pt x="2144" y="977"/>
                    <a:pt x="1834" y="977"/>
                  </a:cubicBezTo>
                  <a:cubicBezTo>
                    <a:pt x="822" y="977"/>
                    <a:pt x="1" y="1799"/>
                    <a:pt x="1" y="2811"/>
                  </a:cubicBezTo>
                  <a:cubicBezTo>
                    <a:pt x="1" y="3823"/>
                    <a:pt x="822" y="4644"/>
                    <a:pt x="1834" y="4644"/>
                  </a:cubicBezTo>
                  <a:cubicBezTo>
                    <a:pt x="2608" y="4644"/>
                    <a:pt x="3287" y="4168"/>
                    <a:pt x="3561" y="3430"/>
                  </a:cubicBezTo>
                  <a:cubicBezTo>
                    <a:pt x="3811" y="3573"/>
                    <a:pt x="4108" y="3656"/>
                    <a:pt x="4430" y="3656"/>
                  </a:cubicBezTo>
                  <a:cubicBezTo>
                    <a:pt x="4846" y="3656"/>
                    <a:pt x="5251" y="3513"/>
                    <a:pt x="5585" y="3251"/>
                  </a:cubicBezTo>
                  <a:cubicBezTo>
                    <a:pt x="5894" y="3001"/>
                    <a:pt x="6132" y="2632"/>
                    <a:pt x="6216" y="2239"/>
                  </a:cubicBezTo>
                  <a:cubicBezTo>
                    <a:pt x="6228" y="2144"/>
                    <a:pt x="6192" y="2049"/>
                    <a:pt x="6097" y="2037"/>
                  </a:cubicBezTo>
                  <a:cubicBezTo>
                    <a:pt x="6086" y="2035"/>
                    <a:pt x="6076" y="2035"/>
                    <a:pt x="6065" y="2035"/>
                  </a:cubicBezTo>
                  <a:cubicBezTo>
                    <a:pt x="5991" y="2035"/>
                    <a:pt x="5917" y="2072"/>
                    <a:pt x="5906" y="2156"/>
                  </a:cubicBezTo>
                  <a:cubicBezTo>
                    <a:pt x="5739" y="2835"/>
                    <a:pt x="5144" y="3335"/>
                    <a:pt x="4430" y="3335"/>
                  </a:cubicBezTo>
                  <a:cubicBezTo>
                    <a:pt x="3882" y="3335"/>
                    <a:pt x="3394" y="3037"/>
                    <a:pt x="3120" y="2561"/>
                  </a:cubicBezTo>
                  <a:cubicBezTo>
                    <a:pt x="3096" y="2406"/>
                    <a:pt x="3037" y="2263"/>
                    <a:pt x="2965" y="2120"/>
                  </a:cubicBezTo>
                  <a:cubicBezTo>
                    <a:pt x="2763" y="1191"/>
                    <a:pt x="3477" y="310"/>
                    <a:pt x="4430" y="310"/>
                  </a:cubicBezTo>
                  <a:cubicBezTo>
                    <a:pt x="5144" y="310"/>
                    <a:pt x="5739" y="787"/>
                    <a:pt x="5906" y="1489"/>
                  </a:cubicBezTo>
                  <a:cubicBezTo>
                    <a:pt x="5916" y="1560"/>
                    <a:pt x="5986" y="1613"/>
                    <a:pt x="6058" y="1613"/>
                  </a:cubicBezTo>
                  <a:cubicBezTo>
                    <a:pt x="6071" y="1613"/>
                    <a:pt x="6084" y="1612"/>
                    <a:pt x="6097" y="1608"/>
                  </a:cubicBezTo>
                  <a:cubicBezTo>
                    <a:pt x="6192" y="1584"/>
                    <a:pt x="6251" y="1501"/>
                    <a:pt x="6216" y="1406"/>
                  </a:cubicBezTo>
                  <a:cubicBezTo>
                    <a:pt x="6132" y="1013"/>
                    <a:pt x="5906" y="656"/>
                    <a:pt x="5585" y="394"/>
                  </a:cubicBezTo>
                  <a:cubicBezTo>
                    <a:pt x="5251" y="132"/>
                    <a:pt x="4846" y="1"/>
                    <a:pt x="4430" y="1"/>
                  </a:cubicBezTo>
                  <a:close/>
                </a:path>
              </a:pathLst>
            </a:custGeom>
            <a:solidFill>
              <a:srgbClr val="F26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01" name="Объект 2">
            <a:extLst>
              <a:ext uri="{FF2B5EF4-FFF2-40B4-BE49-F238E27FC236}">
                <a16:creationId xmlns:a16="http://schemas.microsoft.com/office/drawing/2014/main" id="{B5845D41-208B-F51B-BC69-863A11B68EC3}"/>
              </a:ext>
            </a:extLst>
          </p:cNvPr>
          <p:cNvSpPr txBox="1">
            <a:spLocks/>
          </p:cNvSpPr>
          <p:nvPr/>
        </p:nvSpPr>
        <p:spPr>
          <a:xfrm>
            <a:off x="7792535" y="2189567"/>
            <a:ext cx="2589100" cy="828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14102E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Начисления + взносы</a:t>
            </a:r>
          </a:p>
        </p:txBody>
      </p:sp>
      <p:sp>
        <p:nvSpPr>
          <p:cNvPr id="102" name="Объект 2">
            <a:extLst>
              <a:ext uri="{FF2B5EF4-FFF2-40B4-BE49-F238E27FC236}">
                <a16:creationId xmlns:a16="http://schemas.microsoft.com/office/drawing/2014/main" id="{2D6FC066-13B1-ADDF-0586-D58595E38101}"/>
              </a:ext>
            </a:extLst>
          </p:cNvPr>
          <p:cNvSpPr txBox="1">
            <a:spLocks/>
          </p:cNvSpPr>
          <p:nvPr/>
        </p:nvSpPr>
        <p:spPr>
          <a:xfrm>
            <a:off x="7216458" y="2833797"/>
            <a:ext cx="2589100" cy="595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600"/>
              </a:spcBef>
              <a:buClr>
                <a:srgbClr val="F2673A"/>
              </a:buClr>
              <a:buNone/>
            </a:pPr>
            <a:r>
              <a:rPr lang="ru-RU" sz="1600" dirty="0">
                <a:ea typeface="Times New Roman" panose="02020603050405020304" pitchFamily="18" charset="0"/>
                <a:cs typeface="Aptos" panose="020B0004020202020204" pitchFamily="34" charset="0"/>
              </a:rPr>
              <a:t>тыс. </a:t>
            </a:r>
            <a:r>
              <a:rPr lang="ru-RU" sz="1600" kern="1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₽</a:t>
            </a:r>
            <a:endParaRPr lang="ru-RU" sz="1600" dirty="0">
              <a:ea typeface="Times New Roman" panose="02020603050405020304" pitchFamily="18" charset="0"/>
              <a:cs typeface="Aptos" panose="020B0004020202020204" pitchFamily="34" charset="0"/>
            </a:endParaRPr>
          </a:p>
        </p:txBody>
      </p:sp>
      <p:sp>
        <p:nvSpPr>
          <p:cNvPr id="137" name="Объект 2">
            <a:extLst>
              <a:ext uri="{FF2B5EF4-FFF2-40B4-BE49-F238E27FC236}">
                <a16:creationId xmlns:a16="http://schemas.microsoft.com/office/drawing/2014/main" id="{31C2EF5F-D992-DD0D-E532-AA7642DC3C27}"/>
              </a:ext>
            </a:extLst>
          </p:cNvPr>
          <p:cNvSpPr txBox="1">
            <a:spLocks/>
          </p:cNvSpPr>
          <p:nvPr/>
        </p:nvSpPr>
        <p:spPr>
          <a:xfrm>
            <a:off x="10490060" y="2189567"/>
            <a:ext cx="1276262" cy="828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14102E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Доход </a:t>
            </a:r>
            <a:br>
              <a:rPr lang="ru-RU" sz="1800" b="1" dirty="0">
                <a:solidFill>
                  <a:srgbClr val="14102E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ru-RU" sz="1800" b="1" dirty="0">
                <a:solidFill>
                  <a:srgbClr val="14102E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на счете</a:t>
            </a:r>
          </a:p>
        </p:txBody>
      </p:sp>
      <p:sp>
        <p:nvSpPr>
          <p:cNvPr id="138" name="Объект 2">
            <a:extLst>
              <a:ext uri="{FF2B5EF4-FFF2-40B4-BE49-F238E27FC236}">
                <a16:creationId xmlns:a16="http://schemas.microsoft.com/office/drawing/2014/main" id="{9CFF31F4-472D-4426-4BB4-D04885400FA9}"/>
              </a:ext>
            </a:extLst>
          </p:cNvPr>
          <p:cNvSpPr txBox="1">
            <a:spLocks/>
          </p:cNvSpPr>
          <p:nvPr/>
        </p:nvSpPr>
        <p:spPr>
          <a:xfrm>
            <a:off x="9851747" y="2833797"/>
            <a:ext cx="2589100" cy="595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600"/>
              </a:spcBef>
              <a:buClr>
                <a:srgbClr val="F2673A"/>
              </a:buClr>
              <a:buNone/>
            </a:pPr>
            <a:r>
              <a:rPr lang="ru-RU" sz="1600" dirty="0">
                <a:ea typeface="Times New Roman" panose="02020603050405020304" pitchFamily="18" charset="0"/>
                <a:cs typeface="Aptos" panose="020B0004020202020204" pitchFamily="34" charset="0"/>
              </a:rPr>
              <a:t>тыс. </a:t>
            </a:r>
            <a:r>
              <a:rPr lang="ru-RU" sz="1600" kern="1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₽</a:t>
            </a:r>
            <a:endParaRPr lang="ru-RU" sz="1600" dirty="0">
              <a:ea typeface="Times New Roman" panose="02020603050405020304" pitchFamily="18" charset="0"/>
              <a:cs typeface="Aptos" panose="020B0004020202020204" pitchFamily="34" charset="0"/>
            </a:endParaRPr>
          </a:p>
        </p:txBody>
      </p: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F0BE127E-8D4A-DFAB-CA9A-D9004FA3362B}"/>
              </a:ext>
            </a:extLst>
          </p:cNvPr>
          <p:cNvGrpSpPr/>
          <p:nvPr/>
        </p:nvGrpSpPr>
        <p:grpSpPr>
          <a:xfrm>
            <a:off x="9947455" y="2320443"/>
            <a:ext cx="544617" cy="519983"/>
            <a:chOff x="7497097" y="5012200"/>
            <a:chExt cx="488718" cy="466612"/>
          </a:xfrm>
        </p:grpSpPr>
        <p:grpSp>
          <p:nvGrpSpPr>
            <p:cNvPr id="140" name="Google Shape;943;p33">
              <a:extLst>
                <a:ext uri="{FF2B5EF4-FFF2-40B4-BE49-F238E27FC236}">
                  <a16:creationId xmlns:a16="http://schemas.microsoft.com/office/drawing/2014/main" id="{7AA4A7AD-4D23-C82C-A605-716308855660}"/>
                </a:ext>
              </a:extLst>
            </p:cNvPr>
            <p:cNvGrpSpPr/>
            <p:nvPr/>
          </p:nvGrpSpPr>
          <p:grpSpPr>
            <a:xfrm>
              <a:off x="7497097" y="5012200"/>
              <a:ext cx="488718" cy="466612"/>
              <a:chOff x="7390435" y="3680868"/>
              <a:chExt cx="372073" cy="355244"/>
            </a:xfrm>
            <a:solidFill>
              <a:srgbClr val="F2673A"/>
            </a:solidFill>
          </p:grpSpPr>
          <p:sp>
            <p:nvSpPr>
              <p:cNvPr id="142" name="Google Shape;944;p33">
                <a:extLst>
                  <a:ext uri="{FF2B5EF4-FFF2-40B4-BE49-F238E27FC236}">
                    <a16:creationId xmlns:a16="http://schemas.microsoft.com/office/drawing/2014/main" id="{10D80A79-134A-D21D-8AB6-805D810B7301}"/>
                  </a:ext>
                </a:extLst>
              </p:cNvPr>
              <p:cNvSpPr/>
              <p:nvPr/>
            </p:nvSpPr>
            <p:spPr>
              <a:xfrm>
                <a:off x="7390435" y="3744950"/>
                <a:ext cx="294178" cy="291162"/>
              </a:xfrm>
              <a:custGeom>
                <a:avLst/>
                <a:gdLst/>
                <a:ahLst/>
                <a:cxnLst/>
                <a:rect l="l" t="t" r="r" b="b"/>
                <a:pathLst>
                  <a:path w="9264" h="9169" extrusionOk="0">
                    <a:moveTo>
                      <a:pt x="4668" y="0"/>
                    </a:moveTo>
                    <a:cubicBezTo>
                      <a:pt x="3441" y="0"/>
                      <a:pt x="2287" y="477"/>
                      <a:pt x="1417" y="1334"/>
                    </a:cubicBezTo>
                    <a:cubicBezTo>
                      <a:pt x="1358" y="1393"/>
                      <a:pt x="1358" y="1501"/>
                      <a:pt x="1417" y="1572"/>
                    </a:cubicBezTo>
                    <a:cubicBezTo>
                      <a:pt x="1447" y="1602"/>
                      <a:pt x="1489" y="1617"/>
                      <a:pt x="1532" y="1617"/>
                    </a:cubicBezTo>
                    <a:cubicBezTo>
                      <a:pt x="1575" y="1617"/>
                      <a:pt x="1620" y="1602"/>
                      <a:pt x="1655" y="1572"/>
                    </a:cubicBezTo>
                    <a:cubicBezTo>
                      <a:pt x="2465" y="774"/>
                      <a:pt x="3537" y="322"/>
                      <a:pt x="4668" y="322"/>
                    </a:cubicBezTo>
                    <a:cubicBezTo>
                      <a:pt x="5799" y="322"/>
                      <a:pt x="6870" y="774"/>
                      <a:pt x="7668" y="1572"/>
                    </a:cubicBezTo>
                    <a:cubicBezTo>
                      <a:pt x="8478" y="2382"/>
                      <a:pt x="8918" y="3453"/>
                      <a:pt x="8918" y="4584"/>
                    </a:cubicBezTo>
                    <a:cubicBezTo>
                      <a:pt x="8918" y="5715"/>
                      <a:pt x="8478" y="6787"/>
                      <a:pt x="7668" y="7585"/>
                    </a:cubicBezTo>
                    <a:cubicBezTo>
                      <a:pt x="6841" y="8412"/>
                      <a:pt x="5751" y="8826"/>
                      <a:pt x="4662" y="8826"/>
                    </a:cubicBezTo>
                    <a:cubicBezTo>
                      <a:pt x="3572" y="8826"/>
                      <a:pt x="2483" y="8412"/>
                      <a:pt x="1655" y="7585"/>
                    </a:cubicBezTo>
                    <a:cubicBezTo>
                      <a:pt x="953" y="6882"/>
                      <a:pt x="524" y="5965"/>
                      <a:pt x="441" y="4977"/>
                    </a:cubicBezTo>
                    <a:cubicBezTo>
                      <a:pt x="346" y="4013"/>
                      <a:pt x="596" y="3037"/>
                      <a:pt x="1132" y="2227"/>
                    </a:cubicBezTo>
                    <a:cubicBezTo>
                      <a:pt x="1179" y="2155"/>
                      <a:pt x="1167" y="2048"/>
                      <a:pt x="1096" y="1989"/>
                    </a:cubicBezTo>
                    <a:cubicBezTo>
                      <a:pt x="1066" y="1972"/>
                      <a:pt x="1035" y="1964"/>
                      <a:pt x="1005" y="1964"/>
                    </a:cubicBezTo>
                    <a:cubicBezTo>
                      <a:pt x="950" y="1964"/>
                      <a:pt x="896" y="1990"/>
                      <a:pt x="858" y="2036"/>
                    </a:cubicBezTo>
                    <a:cubicBezTo>
                      <a:pt x="274" y="2894"/>
                      <a:pt x="1" y="3953"/>
                      <a:pt x="108" y="5013"/>
                    </a:cubicBezTo>
                    <a:cubicBezTo>
                      <a:pt x="215" y="6073"/>
                      <a:pt x="679" y="7085"/>
                      <a:pt x="1429" y="7823"/>
                    </a:cubicBezTo>
                    <a:cubicBezTo>
                      <a:pt x="2322" y="8716"/>
                      <a:pt x="3501" y="9168"/>
                      <a:pt x="4680" y="9168"/>
                    </a:cubicBezTo>
                    <a:cubicBezTo>
                      <a:pt x="5858" y="9168"/>
                      <a:pt x="7025" y="8716"/>
                      <a:pt x="7918" y="7823"/>
                    </a:cubicBezTo>
                    <a:cubicBezTo>
                      <a:pt x="8787" y="6966"/>
                      <a:pt x="9264" y="5799"/>
                      <a:pt x="9264" y="4584"/>
                    </a:cubicBezTo>
                    <a:cubicBezTo>
                      <a:pt x="9264" y="3358"/>
                      <a:pt x="8787" y="2203"/>
                      <a:pt x="7906" y="1334"/>
                    </a:cubicBezTo>
                    <a:cubicBezTo>
                      <a:pt x="7049" y="477"/>
                      <a:pt x="5882" y="0"/>
                      <a:pt x="466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945;p33">
                <a:extLst>
                  <a:ext uri="{FF2B5EF4-FFF2-40B4-BE49-F238E27FC236}">
                    <a16:creationId xmlns:a16="http://schemas.microsoft.com/office/drawing/2014/main" id="{1F1595FD-ACE0-EFD6-2704-C271C349B09D}"/>
                  </a:ext>
                </a:extLst>
              </p:cNvPr>
              <p:cNvSpPr/>
              <p:nvPr/>
            </p:nvSpPr>
            <p:spPr>
              <a:xfrm>
                <a:off x="7408948" y="3772259"/>
                <a:ext cx="259407" cy="236257"/>
              </a:xfrm>
              <a:custGeom>
                <a:avLst/>
                <a:gdLst/>
                <a:ahLst/>
                <a:cxnLst/>
                <a:rect l="l" t="t" r="r" b="b"/>
                <a:pathLst>
                  <a:path w="8169" h="7440" extrusionOk="0">
                    <a:moveTo>
                      <a:pt x="4085" y="319"/>
                    </a:moveTo>
                    <a:cubicBezTo>
                      <a:pt x="4942" y="319"/>
                      <a:pt x="5823" y="653"/>
                      <a:pt x="6478" y="1319"/>
                    </a:cubicBezTo>
                    <a:cubicBezTo>
                      <a:pt x="7800" y="2653"/>
                      <a:pt x="7800" y="4796"/>
                      <a:pt x="6478" y="6117"/>
                    </a:cubicBezTo>
                    <a:cubicBezTo>
                      <a:pt x="5817" y="6778"/>
                      <a:pt x="4951" y="7109"/>
                      <a:pt x="4083" y="7109"/>
                    </a:cubicBezTo>
                    <a:cubicBezTo>
                      <a:pt x="3216" y="7109"/>
                      <a:pt x="2346" y="6778"/>
                      <a:pt x="1680" y="6117"/>
                    </a:cubicBezTo>
                    <a:cubicBezTo>
                      <a:pt x="358" y="4796"/>
                      <a:pt x="358" y="2653"/>
                      <a:pt x="1680" y="1319"/>
                    </a:cubicBezTo>
                    <a:cubicBezTo>
                      <a:pt x="2335" y="664"/>
                      <a:pt x="3216" y="319"/>
                      <a:pt x="4085" y="319"/>
                    </a:cubicBezTo>
                    <a:close/>
                    <a:moveTo>
                      <a:pt x="4088" y="1"/>
                    </a:moveTo>
                    <a:cubicBezTo>
                      <a:pt x="3132" y="1"/>
                      <a:pt x="2174" y="361"/>
                      <a:pt x="1442" y="1081"/>
                    </a:cubicBezTo>
                    <a:cubicBezTo>
                      <a:pt x="1" y="2534"/>
                      <a:pt x="1" y="4891"/>
                      <a:pt x="1442" y="6356"/>
                    </a:cubicBezTo>
                    <a:cubicBezTo>
                      <a:pt x="2180" y="7082"/>
                      <a:pt x="3120" y="7439"/>
                      <a:pt x="4085" y="7439"/>
                    </a:cubicBezTo>
                    <a:cubicBezTo>
                      <a:pt x="5037" y="7439"/>
                      <a:pt x="5978" y="7082"/>
                      <a:pt x="6716" y="6356"/>
                    </a:cubicBezTo>
                    <a:cubicBezTo>
                      <a:pt x="8169" y="4891"/>
                      <a:pt x="8169" y="2546"/>
                      <a:pt x="6716" y="1081"/>
                    </a:cubicBezTo>
                    <a:cubicBezTo>
                      <a:pt x="5996" y="361"/>
                      <a:pt x="5043" y="1"/>
                      <a:pt x="408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946;p33">
                <a:extLst>
                  <a:ext uri="{FF2B5EF4-FFF2-40B4-BE49-F238E27FC236}">
                    <a16:creationId xmlns:a16="http://schemas.microsoft.com/office/drawing/2014/main" id="{8C353D11-56A3-4B43-68C5-598FC05F0B18}"/>
                  </a:ext>
                </a:extLst>
              </p:cNvPr>
              <p:cNvSpPr/>
              <p:nvPr/>
            </p:nvSpPr>
            <p:spPr>
              <a:xfrm>
                <a:off x="7487986" y="3680868"/>
                <a:ext cx="274522" cy="259565"/>
              </a:xfrm>
              <a:custGeom>
                <a:avLst/>
                <a:gdLst/>
                <a:ahLst/>
                <a:cxnLst/>
                <a:rect l="l" t="t" r="r" b="b"/>
                <a:pathLst>
                  <a:path w="8645" h="8174" extrusionOk="0">
                    <a:moveTo>
                      <a:pt x="3614" y="0"/>
                    </a:moveTo>
                    <a:cubicBezTo>
                      <a:pt x="2438" y="0"/>
                      <a:pt x="1262" y="447"/>
                      <a:pt x="369" y="1340"/>
                    </a:cubicBezTo>
                    <a:cubicBezTo>
                      <a:pt x="262" y="1447"/>
                      <a:pt x="167" y="1566"/>
                      <a:pt x="60" y="1685"/>
                    </a:cubicBezTo>
                    <a:cubicBezTo>
                      <a:pt x="0" y="1756"/>
                      <a:pt x="12" y="1864"/>
                      <a:pt x="84" y="1923"/>
                    </a:cubicBezTo>
                    <a:cubicBezTo>
                      <a:pt x="118" y="1948"/>
                      <a:pt x="155" y="1960"/>
                      <a:pt x="191" y="1960"/>
                    </a:cubicBezTo>
                    <a:cubicBezTo>
                      <a:pt x="240" y="1960"/>
                      <a:pt x="287" y="1936"/>
                      <a:pt x="322" y="1887"/>
                    </a:cubicBezTo>
                    <a:cubicBezTo>
                      <a:pt x="417" y="1792"/>
                      <a:pt x="500" y="1685"/>
                      <a:pt x="608" y="1578"/>
                    </a:cubicBezTo>
                    <a:cubicBezTo>
                      <a:pt x="1435" y="750"/>
                      <a:pt x="2524" y="337"/>
                      <a:pt x="3614" y="337"/>
                    </a:cubicBezTo>
                    <a:cubicBezTo>
                      <a:pt x="4703" y="337"/>
                      <a:pt x="5793" y="750"/>
                      <a:pt x="6620" y="1578"/>
                    </a:cubicBezTo>
                    <a:cubicBezTo>
                      <a:pt x="8275" y="3233"/>
                      <a:pt x="8275" y="5936"/>
                      <a:pt x="6620" y="7591"/>
                    </a:cubicBezTo>
                    <a:cubicBezTo>
                      <a:pt x="6513" y="7698"/>
                      <a:pt x="6418" y="7781"/>
                      <a:pt x="6311" y="7876"/>
                    </a:cubicBezTo>
                    <a:cubicBezTo>
                      <a:pt x="6239" y="7936"/>
                      <a:pt x="6215" y="8043"/>
                      <a:pt x="6275" y="8114"/>
                    </a:cubicBezTo>
                    <a:cubicBezTo>
                      <a:pt x="6311" y="8162"/>
                      <a:pt x="6358" y="8174"/>
                      <a:pt x="6418" y="8174"/>
                    </a:cubicBezTo>
                    <a:cubicBezTo>
                      <a:pt x="6454" y="8174"/>
                      <a:pt x="6489" y="8162"/>
                      <a:pt x="6513" y="8126"/>
                    </a:cubicBezTo>
                    <a:cubicBezTo>
                      <a:pt x="6632" y="8043"/>
                      <a:pt x="6751" y="7936"/>
                      <a:pt x="6858" y="7817"/>
                    </a:cubicBezTo>
                    <a:cubicBezTo>
                      <a:pt x="8644" y="6031"/>
                      <a:pt x="8644" y="3126"/>
                      <a:pt x="6858" y="1340"/>
                    </a:cubicBezTo>
                    <a:cubicBezTo>
                      <a:pt x="5965" y="447"/>
                      <a:pt x="4790" y="0"/>
                      <a:pt x="361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947;p33">
                <a:extLst>
                  <a:ext uri="{FF2B5EF4-FFF2-40B4-BE49-F238E27FC236}">
                    <a16:creationId xmlns:a16="http://schemas.microsoft.com/office/drawing/2014/main" id="{EAFC35E1-EC4E-D9E4-EB5E-54CA304F9D61}"/>
                  </a:ext>
                </a:extLst>
              </p:cNvPr>
              <p:cNvSpPr/>
              <p:nvPr/>
            </p:nvSpPr>
            <p:spPr>
              <a:xfrm>
                <a:off x="7691758" y="3789502"/>
                <a:ext cx="34073" cy="102918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3241" extrusionOk="0">
                    <a:moveTo>
                      <a:pt x="589" y="1"/>
                    </a:moveTo>
                    <a:cubicBezTo>
                      <a:pt x="580" y="1"/>
                      <a:pt x="570" y="1"/>
                      <a:pt x="560" y="2"/>
                    </a:cubicBezTo>
                    <a:cubicBezTo>
                      <a:pt x="477" y="38"/>
                      <a:pt x="429" y="121"/>
                      <a:pt x="441" y="217"/>
                    </a:cubicBezTo>
                    <a:cubicBezTo>
                      <a:pt x="715" y="1157"/>
                      <a:pt x="560" y="2145"/>
                      <a:pt x="37" y="2967"/>
                    </a:cubicBezTo>
                    <a:cubicBezTo>
                      <a:pt x="1" y="3038"/>
                      <a:pt x="13" y="3146"/>
                      <a:pt x="84" y="3205"/>
                    </a:cubicBezTo>
                    <a:cubicBezTo>
                      <a:pt x="120" y="3217"/>
                      <a:pt x="144" y="3241"/>
                      <a:pt x="167" y="3241"/>
                    </a:cubicBezTo>
                    <a:cubicBezTo>
                      <a:pt x="239" y="3241"/>
                      <a:pt x="275" y="3205"/>
                      <a:pt x="310" y="3158"/>
                    </a:cubicBezTo>
                    <a:cubicBezTo>
                      <a:pt x="906" y="2265"/>
                      <a:pt x="1072" y="1169"/>
                      <a:pt x="775" y="121"/>
                    </a:cubicBezTo>
                    <a:cubicBezTo>
                      <a:pt x="743" y="47"/>
                      <a:pt x="672" y="1"/>
                      <a:pt x="58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948;p33">
                <a:extLst>
                  <a:ext uri="{FF2B5EF4-FFF2-40B4-BE49-F238E27FC236}">
                    <a16:creationId xmlns:a16="http://schemas.microsoft.com/office/drawing/2014/main" id="{EA2A702D-4E1B-9B21-C5B9-043131C3BFDB}"/>
                  </a:ext>
                </a:extLst>
              </p:cNvPr>
              <p:cNvSpPr/>
              <p:nvPr/>
            </p:nvSpPr>
            <p:spPr>
              <a:xfrm>
                <a:off x="7536000" y="3708082"/>
                <a:ext cx="173192" cy="72052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2269" extrusionOk="0">
                    <a:moveTo>
                      <a:pt x="2121" y="0"/>
                    </a:moveTo>
                    <a:cubicBezTo>
                      <a:pt x="1410" y="0"/>
                      <a:pt x="707" y="204"/>
                      <a:pt x="108" y="590"/>
                    </a:cubicBezTo>
                    <a:cubicBezTo>
                      <a:pt x="36" y="638"/>
                      <a:pt x="0" y="733"/>
                      <a:pt x="60" y="828"/>
                    </a:cubicBezTo>
                    <a:cubicBezTo>
                      <a:pt x="91" y="874"/>
                      <a:pt x="147" y="906"/>
                      <a:pt x="205" y="906"/>
                    </a:cubicBezTo>
                    <a:cubicBezTo>
                      <a:pt x="237" y="906"/>
                      <a:pt x="269" y="897"/>
                      <a:pt x="298" y="876"/>
                    </a:cubicBezTo>
                    <a:cubicBezTo>
                      <a:pt x="841" y="534"/>
                      <a:pt x="1478" y="344"/>
                      <a:pt x="2123" y="344"/>
                    </a:cubicBezTo>
                    <a:cubicBezTo>
                      <a:pt x="2241" y="344"/>
                      <a:pt x="2359" y="351"/>
                      <a:pt x="2477" y="364"/>
                    </a:cubicBezTo>
                    <a:cubicBezTo>
                      <a:pt x="3251" y="435"/>
                      <a:pt x="3977" y="792"/>
                      <a:pt x="4513" y="1328"/>
                    </a:cubicBezTo>
                    <a:cubicBezTo>
                      <a:pt x="4763" y="1590"/>
                      <a:pt x="4977" y="1864"/>
                      <a:pt x="5120" y="2185"/>
                    </a:cubicBezTo>
                    <a:cubicBezTo>
                      <a:pt x="5156" y="2245"/>
                      <a:pt x="5215" y="2269"/>
                      <a:pt x="5275" y="2269"/>
                    </a:cubicBezTo>
                    <a:cubicBezTo>
                      <a:pt x="5299" y="2269"/>
                      <a:pt x="5323" y="2269"/>
                      <a:pt x="5346" y="2257"/>
                    </a:cubicBezTo>
                    <a:cubicBezTo>
                      <a:pt x="5418" y="2197"/>
                      <a:pt x="5453" y="2102"/>
                      <a:pt x="5406" y="2019"/>
                    </a:cubicBezTo>
                    <a:cubicBezTo>
                      <a:pt x="5227" y="1673"/>
                      <a:pt x="5001" y="1364"/>
                      <a:pt x="4739" y="1102"/>
                    </a:cubicBezTo>
                    <a:cubicBezTo>
                      <a:pt x="4144" y="507"/>
                      <a:pt x="3334" y="114"/>
                      <a:pt x="2489" y="18"/>
                    </a:cubicBezTo>
                    <a:cubicBezTo>
                      <a:pt x="2366" y="6"/>
                      <a:pt x="2243" y="0"/>
                      <a:pt x="212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141" name="Рисунок 140">
              <a:extLst>
                <a:ext uri="{FF2B5EF4-FFF2-40B4-BE49-F238E27FC236}">
                  <a16:creationId xmlns:a16="http://schemas.microsoft.com/office/drawing/2014/main" id="{70757C25-25B7-6646-DB71-3AF5B38096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7640898" y="5213693"/>
              <a:ext cx="112630" cy="153586"/>
            </a:xfrm>
            <a:prstGeom prst="rect">
              <a:avLst/>
            </a:prstGeom>
          </p:spPr>
        </p:pic>
      </p:grpSp>
      <p:grpSp>
        <p:nvGrpSpPr>
          <p:cNvPr id="147" name="Google Shape;724;p33">
            <a:extLst>
              <a:ext uri="{FF2B5EF4-FFF2-40B4-BE49-F238E27FC236}">
                <a16:creationId xmlns:a16="http://schemas.microsoft.com/office/drawing/2014/main" id="{64612256-B3D8-3A45-00C5-F3B5D3030981}"/>
              </a:ext>
            </a:extLst>
          </p:cNvPr>
          <p:cNvGrpSpPr/>
          <p:nvPr/>
        </p:nvGrpSpPr>
        <p:grpSpPr>
          <a:xfrm>
            <a:off x="7314158" y="2339453"/>
            <a:ext cx="467843" cy="467362"/>
            <a:chOff x="2497275" y="2744159"/>
            <a:chExt cx="370930" cy="370549"/>
          </a:xfrm>
          <a:solidFill>
            <a:srgbClr val="F2673A"/>
          </a:solidFill>
        </p:grpSpPr>
        <p:sp>
          <p:nvSpPr>
            <p:cNvPr id="148" name="Google Shape;725;p33">
              <a:extLst>
                <a:ext uri="{FF2B5EF4-FFF2-40B4-BE49-F238E27FC236}">
                  <a16:creationId xmlns:a16="http://schemas.microsoft.com/office/drawing/2014/main" id="{C1A6DB21-BAE1-5E22-88C1-1891EDA53E4E}"/>
                </a:ext>
              </a:extLst>
            </p:cNvPr>
            <p:cNvSpPr/>
            <p:nvPr/>
          </p:nvSpPr>
          <p:spPr>
            <a:xfrm>
              <a:off x="2497275" y="2744159"/>
              <a:ext cx="284366" cy="284747"/>
            </a:xfrm>
            <a:custGeom>
              <a:avLst/>
              <a:gdLst/>
              <a:ahLst/>
              <a:cxnLst/>
              <a:rect l="l" t="t" r="r" b="b"/>
              <a:pathLst>
                <a:path w="8955" h="8967" extrusionOk="0">
                  <a:moveTo>
                    <a:pt x="4204" y="1"/>
                  </a:moveTo>
                  <a:cubicBezTo>
                    <a:pt x="3942" y="1"/>
                    <a:pt x="3704" y="203"/>
                    <a:pt x="3644" y="465"/>
                  </a:cubicBezTo>
                  <a:lnTo>
                    <a:pt x="3466" y="1334"/>
                  </a:lnTo>
                  <a:cubicBezTo>
                    <a:pt x="3287" y="1394"/>
                    <a:pt x="3108" y="1465"/>
                    <a:pt x="2942" y="1537"/>
                  </a:cubicBezTo>
                  <a:lnTo>
                    <a:pt x="2215" y="1048"/>
                  </a:lnTo>
                  <a:cubicBezTo>
                    <a:pt x="2120" y="983"/>
                    <a:pt x="2009" y="952"/>
                    <a:pt x="1899" y="952"/>
                  </a:cubicBezTo>
                  <a:cubicBezTo>
                    <a:pt x="1749" y="952"/>
                    <a:pt x="1599" y="1010"/>
                    <a:pt x="1489" y="1120"/>
                  </a:cubicBezTo>
                  <a:lnTo>
                    <a:pt x="1108" y="1489"/>
                  </a:lnTo>
                  <a:cubicBezTo>
                    <a:pt x="918" y="1691"/>
                    <a:pt x="894" y="1989"/>
                    <a:pt x="1037" y="2227"/>
                  </a:cubicBezTo>
                  <a:lnTo>
                    <a:pt x="1525" y="2953"/>
                  </a:lnTo>
                  <a:cubicBezTo>
                    <a:pt x="1441" y="3120"/>
                    <a:pt x="1370" y="3287"/>
                    <a:pt x="1322" y="3465"/>
                  </a:cubicBezTo>
                  <a:lnTo>
                    <a:pt x="453" y="3644"/>
                  </a:lnTo>
                  <a:cubicBezTo>
                    <a:pt x="191" y="3703"/>
                    <a:pt x="1" y="3930"/>
                    <a:pt x="1" y="4215"/>
                  </a:cubicBezTo>
                  <a:lnTo>
                    <a:pt x="1" y="4751"/>
                  </a:lnTo>
                  <a:cubicBezTo>
                    <a:pt x="1" y="5025"/>
                    <a:pt x="191" y="5251"/>
                    <a:pt x="453" y="5323"/>
                  </a:cubicBezTo>
                  <a:lnTo>
                    <a:pt x="1322" y="5501"/>
                  </a:lnTo>
                  <a:cubicBezTo>
                    <a:pt x="1382" y="5668"/>
                    <a:pt x="1453" y="5847"/>
                    <a:pt x="1525" y="6013"/>
                  </a:cubicBezTo>
                  <a:lnTo>
                    <a:pt x="1037" y="6740"/>
                  </a:lnTo>
                  <a:cubicBezTo>
                    <a:pt x="894" y="6966"/>
                    <a:pt x="918" y="7287"/>
                    <a:pt x="1108" y="7478"/>
                  </a:cubicBezTo>
                  <a:lnTo>
                    <a:pt x="1489" y="7847"/>
                  </a:lnTo>
                  <a:cubicBezTo>
                    <a:pt x="1599" y="7957"/>
                    <a:pt x="1745" y="8015"/>
                    <a:pt x="1894" y="8015"/>
                  </a:cubicBezTo>
                  <a:cubicBezTo>
                    <a:pt x="2003" y="8015"/>
                    <a:pt x="2115" y="7984"/>
                    <a:pt x="2215" y="7918"/>
                  </a:cubicBezTo>
                  <a:lnTo>
                    <a:pt x="2942" y="7430"/>
                  </a:lnTo>
                  <a:cubicBezTo>
                    <a:pt x="3108" y="7513"/>
                    <a:pt x="3287" y="7597"/>
                    <a:pt x="3466" y="7633"/>
                  </a:cubicBezTo>
                  <a:lnTo>
                    <a:pt x="3644" y="8502"/>
                  </a:lnTo>
                  <a:cubicBezTo>
                    <a:pt x="3704" y="8764"/>
                    <a:pt x="3930" y="8966"/>
                    <a:pt x="4204" y="8966"/>
                  </a:cubicBezTo>
                  <a:lnTo>
                    <a:pt x="4740" y="8966"/>
                  </a:lnTo>
                  <a:cubicBezTo>
                    <a:pt x="5013" y="8966"/>
                    <a:pt x="5251" y="8764"/>
                    <a:pt x="5311" y="8502"/>
                  </a:cubicBezTo>
                  <a:lnTo>
                    <a:pt x="5490" y="7633"/>
                  </a:lnTo>
                  <a:cubicBezTo>
                    <a:pt x="5621" y="7597"/>
                    <a:pt x="5775" y="7537"/>
                    <a:pt x="5906" y="7478"/>
                  </a:cubicBezTo>
                  <a:cubicBezTo>
                    <a:pt x="6002" y="7442"/>
                    <a:pt x="6037" y="7323"/>
                    <a:pt x="6002" y="7240"/>
                  </a:cubicBezTo>
                  <a:cubicBezTo>
                    <a:pt x="5966" y="7169"/>
                    <a:pt x="5898" y="7131"/>
                    <a:pt x="5831" y="7131"/>
                  </a:cubicBezTo>
                  <a:cubicBezTo>
                    <a:pt x="5808" y="7131"/>
                    <a:pt x="5785" y="7135"/>
                    <a:pt x="5763" y="7144"/>
                  </a:cubicBezTo>
                  <a:cubicBezTo>
                    <a:pt x="5609" y="7228"/>
                    <a:pt x="5466" y="7287"/>
                    <a:pt x="5299" y="7323"/>
                  </a:cubicBezTo>
                  <a:cubicBezTo>
                    <a:pt x="5240" y="7347"/>
                    <a:pt x="5180" y="7406"/>
                    <a:pt x="5168" y="7454"/>
                  </a:cubicBezTo>
                  <a:lnTo>
                    <a:pt x="4966" y="8430"/>
                  </a:lnTo>
                  <a:cubicBezTo>
                    <a:pt x="4954" y="8514"/>
                    <a:pt x="4870" y="8597"/>
                    <a:pt x="4763" y="8597"/>
                  </a:cubicBezTo>
                  <a:lnTo>
                    <a:pt x="4228" y="8597"/>
                  </a:lnTo>
                  <a:cubicBezTo>
                    <a:pt x="4120" y="8597"/>
                    <a:pt x="4049" y="8514"/>
                    <a:pt x="4013" y="8430"/>
                  </a:cubicBezTo>
                  <a:lnTo>
                    <a:pt x="3823" y="7454"/>
                  </a:lnTo>
                  <a:cubicBezTo>
                    <a:pt x="3811" y="7383"/>
                    <a:pt x="3763" y="7335"/>
                    <a:pt x="3692" y="7323"/>
                  </a:cubicBezTo>
                  <a:cubicBezTo>
                    <a:pt x="3466" y="7263"/>
                    <a:pt x="3239" y="7180"/>
                    <a:pt x="3049" y="7061"/>
                  </a:cubicBezTo>
                  <a:cubicBezTo>
                    <a:pt x="3019" y="7043"/>
                    <a:pt x="2986" y="7034"/>
                    <a:pt x="2954" y="7034"/>
                  </a:cubicBezTo>
                  <a:cubicBezTo>
                    <a:pt x="2921" y="7034"/>
                    <a:pt x="2888" y="7043"/>
                    <a:pt x="2858" y="7061"/>
                  </a:cubicBezTo>
                  <a:lnTo>
                    <a:pt x="2037" y="7609"/>
                  </a:lnTo>
                  <a:cubicBezTo>
                    <a:pt x="2006" y="7634"/>
                    <a:pt x="1966" y="7647"/>
                    <a:pt x="1926" y="7647"/>
                  </a:cubicBezTo>
                  <a:cubicBezTo>
                    <a:pt x="1874" y="7647"/>
                    <a:pt x="1821" y="7625"/>
                    <a:pt x="1787" y="7585"/>
                  </a:cubicBezTo>
                  <a:lnTo>
                    <a:pt x="1418" y="7204"/>
                  </a:lnTo>
                  <a:cubicBezTo>
                    <a:pt x="1334" y="7132"/>
                    <a:pt x="1334" y="7025"/>
                    <a:pt x="1382" y="6954"/>
                  </a:cubicBezTo>
                  <a:lnTo>
                    <a:pt x="1930" y="6132"/>
                  </a:lnTo>
                  <a:cubicBezTo>
                    <a:pt x="1977" y="6073"/>
                    <a:pt x="1977" y="6001"/>
                    <a:pt x="1930" y="5942"/>
                  </a:cubicBezTo>
                  <a:cubicBezTo>
                    <a:pt x="1811" y="5739"/>
                    <a:pt x="1727" y="5525"/>
                    <a:pt x="1668" y="5299"/>
                  </a:cubicBezTo>
                  <a:cubicBezTo>
                    <a:pt x="1656" y="5239"/>
                    <a:pt x="1596" y="5180"/>
                    <a:pt x="1537" y="5168"/>
                  </a:cubicBezTo>
                  <a:lnTo>
                    <a:pt x="560" y="4977"/>
                  </a:lnTo>
                  <a:cubicBezTo>
                    <a:pt x="477" y="4954"/>
                    <a:pt x="406" y="4870"/>
                    <a:pt x="406" y="4763"/>
                  </a:cubicBezTo>
                  <a:lnTo>
                    <a:pt x="406" y="4227"/>
                  </a:lnTo>
                  <a:cubicBezTo>
                    <a:pt x="406" y="4132"/>
                    <a:pt x="477" y="4049"/>
                    <a:pt x="560" y="4025"/>
                  </a:cubicBezTo>
                  <a:lnTo>
                    <a:pt x="1537" y="3834"/>
                  </a:lnTo>
                  <a:cubicBezTo>
                    <a:pt x="1608" y="3811"/>
                    <a:pt x="1656" y="3775"/>
                    <a:pt x="1668" y="3692"/>
                  </a:cubicBezTo>
                  <a:cubicBezTo>
                    <a:pt x="1727" y="3477"/>
                    <a:pt x="1811" y="3251"/>
                    <a:pt x="1930" y="3061"/>
                  </a:cubicBezTo>
                  <a:cubicBezTo>
                    <a:pt x="1965" y="3001"/>
                    <a:pt x="1965" y="2918"/>
                    <a:pt x="1930" y="2858"/>
                  </a:cubicBezTo>
                  <a:lnTo>
                    <a:pt x="1382" y="2049"/>
                  </a:lnTo>
                  <a:cubicBezTo>
                    <a:pt x="1322" y="1965"/>
                    <a:pt x="1334" y="1846"/>
                    <a:pt x="1418" y="1787"/>
                  </a:cubicBezTo>
                  <a:lnTo>
                    <a:pt x="1787" y="1417"/>
                  </a:lnTo>
                  <a:cubicBezTo>
                    <a:pt x="1826" y="1378"/>
                    <a:pt x="1876" y="1360"/>
                    <a:pt x="1925" y="1360"/>
                  </a:cubicBezTo>
                  <a:cubicBezTo>
                    <a:pt x="1965" y="1360"/>
                    <a:pt x="2005" y="1372"/>
                    <a:pt x="2037" y="1394"/>
                  </a:cubicBezTo>
                  <a:lnTo>
                    <a:pt x="2858" y="1941"/>
                  </a:lnTo>
                  <a:cubicBezTo>
                    <a:pt x="2888" y="1965"/>
                    <a:pt x="2921" y="1977"/>
                    <a:pt x="2954" y="1977"/>
                  </a:cubicBezTo>
                  <a:cubicBezTo>
                    <a:pt x="2986" y="1977"/>
                    <a:pt x="3019" y="1965"/>
                    <a:pt x="3049" y="1941"/>
                  </a:cubicBezTo>
                  <a:cubicBezTo>
                    <a:pt x="3263" y="1822"/>
                    <a:pt x="3466" y="1727"/>
                    <a:pt x="3692" y="1668"/>
                  </a:cubicBezTo>
                  <a:cubicBezTo>
                    <a:pt x="3751" y="1656"/>
                    <a:pt x="3811" y="1596"/>
                    <a:pt x="3823" y="1537"/>
                  </a:cubicBezTo>
                  <a:lnTo>
                    <a:pt x="4013" y="572"/>
                  </a:lnTo>
                  <a:cubicBezTo>
                    <a:pt x="4037" y="477"/>
                    <a:pt x="4120" y="405"/>
                    <a:pt x="4228" y="405"/>
                  </a:cubicBezTo>
                  <a:lnTo>
                    <a:pt x="4763" y="405"/>
                  </a:lnTo>
                  <a:cubicBezTo>
                    <a:pt x="4870" y="405"/>
                    <a:pt x="4942" y="477"/>
                    <a:pt x="4966" y="572"/>
                  </a:cubicBezTo>
                  <a:lnTo>
                    <a:pt x="5168" y="1537"/>
                  </a:lnTo>
                  <a:cubicBezTo>
                    <a:pt x="5180" y="1608"/>
                    <a:pt x="5216" y="1656"/>
                    <a:pt x="5299" y="1668"/>
                  </a:cubicBezTo>
                  <a:cubicBezTo>
                    <a:pt x="5513" y="1727"/>
                    <a:pt x="5740" y="1822"/>
                    <a:pt x="5930" y="1941"/>
                  </a:cubicBezTo>
                  <a:cubicBezTo>
                    <a:pt x="5960" y="1953"/>
                    <a:pt x="5996" y="1959"/>
                    <a:pt x="6031" y="1959"/>
                  </a:cubicBezTo>
                  <a:cubicBezTo>
                    <a:pt x="6067" y="1959"/>
                    <a:pt x="6103" y="1953"/>
                    <a:pt x="6133" y="1941"/>
                  </a:cubicBezTo>
                  <a:lnTo>
                    <a:pt x="6942" y="1394"/>
                  </a:lnTo>
                  <a:cubicBezTo>
                    <a:pt x="6978" y="1368"/>
                    <a:pt x="7021" y="1356"/>
                    <a:pt x="7063" y="1356"/>
                  </a:cubicBezTo>
                  <a:cubicBezTo>
                    <a:pt x="7117" y="1356"/>
                    <a:pt x="7170" y="1377"/>
                    <a:pt x="7204" y="1417"/>
                  </a:cubicBezTo>
                  <a:lnTo>
                    <a:pt x="7573" y="1787"/>
                  </a:lnTo>
                  <a:cubicBezTo>
                    <a:pt x="7645" y="1870"/>
                    <a:pt x="7645" y="1965"/>
                    <a:pt x="7597" y="2049"/>
                  </a:cubicBezTo>
                  <a:lnTo>
                    <a:pt x="7049" y="2858"/>
                  </a:lnTo>
                  <a:cubicBezTo>
                    <a:pt x="7002" y="2918"/>
                    <a:pt x="7002" y="2989"/>
                    <a:pt x="7049" y="3061"/>
                  </a:cubicBezTo>
                  <a:cubicBezTo>
                    <a:pt x="7168" y="3263"/>
                    <a:pt x="7264" y="3477"/>
                    <a:pt x="7323" y="3692"/>
                  </a:cubicBezTo>
                  <a:cubicBezTo>
                    <a:pt x="7335" y="3751"/>
                    <a:pt x="7395" y="3811"/>
                    <a:pt x="7454" y="3834"/>
                  </a:cubicBezTo>
                  <a:lnTo>
                    <a:pt x="8419" y="4025"/>
                  </a:lnTo>
                  <a:cubicBezTo>
                    <a:pt x="8514" y="4037"/>
                    <a:pt x="8585" y="4132"/>
                    <a:pt x="8585" y="4227"/>
                  </a:cubicBezTo>
                  <a:lnTo>
                    <a:pt x="8585" y="4763"/>
                  </a:lnTo>
                  <a:cubicBezTo>
                    <a:pt x="8585" y="4870"/>
                    <a:pt x="8514" y="4942"/>
                    <a:pt x="8419" y="4977"/>
                  </a:cubicBezTo>
                  <a:lnTo>
                    <a:pt x="7454" y="5168"/>
                  </a:lnTo>
                  <a:cubicBezTo>
                    <a:pt x="7383" y="5180"/>
                    <a:pt x="7335" y="5227"/>
                    <a:pt x="7323" y="5299"/>
                  </a:cubicBezTo>
                  <a:cubicBezTo>
                    <a:pt x="7276" y="5466"/>
                    <a:pt x="7216" y="5632"/>
                    <a:pt x="7145" y="5775"/>
                  </a:cubicBezTo>
                  <a:cubicBezTo>
                    <a:pt x="7097" y="5870"/>
                    <a:pt x="7145" y="5966"/>
                    <a:pt x="7228" y="6013"/>
                  </a:cubicBezTo>
                  <a:cubicBezTo>
                    <a:pt x="7254" y="6026"/>
                    <a:pt x="7280" y="6032"/>
                    <a:pt x="7305" y="6032"/>
                  </a:cubicBezTo>
                  <a:cubicBezTo>
                    <a:pt x="7372" y="6032"/>
                    <a:pt x="7431" y="5991"/>
                    <a:pt x="7466" y="5930"/>
                  </a:cubicBezTo>
                  <a:cubicBezTo>
                    <a:pt x="7526" y="5799"/>
                    <a:pt x="7585" y="5644"/>
                    <a:pt x="7633" y="5501"/>
                  </a:cubicBezTo>
                  <a:lnTo>
                    <a:pt x="8490" y="5323"/>
                  </a:lnTo>
                  <a:cubicBezTo>
                    <a:pt x="8764" y="5263"/>
                    <a:pt x="8954" y="5037"/>
                    <a:pt x="8954" y="4751"/>
                  </a:cubicBezTo>
                  <a:lnTo>
                    <a:pt x="8954" y="4215"/>
                  </a:lnTo>
                  <a:cubicBezTo>
                    <a:pt x="8954" y="3942"/>
                    <a:pt x="8764" y="3715"/>
                    <a:pt x="8490" y="3644"/>
                  </a:cubicBezTo>
                  <a:lnTo>
                    <a:pt x="7633" y="3465"/>
                  </a:lnTo>
                  <a:cubicBezTo>
                    <a:pt x="7573" y="3287"/>
                    <a:pt x="7502" y="3120"/>
                    <a:pt x="7418" y="2953"/>
                  </a:cubicBezTo>
                  <a:lnTo>
                    <a:pt x="7918" y="2227"/>
                  </a:lnTo>
                  <a:cubicBezTo>
                    <a:pt x="8061" y="2001"/>
                    <a:pt x="8038" y="1679"/>
                    <a:pt x="7835" y="1489"/>
                  </a:cubicBezTo>
                  <a:lnTo>
                    <a:pt x="7466" y="1120"/>
                  </a:lnTo>
                  <a:cubicBezTo>
                    <a:pt x="7356" y="1010"/>
                    <a:pt x="7211" y="952"/>
                    <a:pt x="7061" y="952"/>
                  </a:cubicBezTo>
                  <a:cubicBezTo>
                    <a:pt x="6952" y="952"/>
                    <a:pt x="6840" y="983"/>
                    <a:pt x="6740" y="1048"/>
                  </a:cubicBezTo>
                  <a:lnTo>
                    <a:pt x="6013" y="1537"/>
                  </a:lnTo>
                  <a:cubicBezTo>
                    <a:pt x="5847" y="1453"/>
                    <a:pt x="5668" y="1370"/>
                    <a:pt x="5490" y="1334"/>
                  </a:cubicBezTo>
                  <a:lnTo>
                    <a:pt x="5311" y="465"/>
                  </a:lnTo>
                  <a:cubicBezTo>
                    <a:pt x="5251" y="203"/>
                    <a:pt x="5025" y="1"/>
                    <a:pt x="47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726;p33">
              <a:extLst>
                <a:ext uri="{FF2B5EF4-FFF2-40B4-BE49-F238E27FC236}">
                  <a16:creationId xmlns:a16="http://schemas.microsoft.com/office/drawing/2014/main" id="{16B6F7C5-654E-74FB-2E40-E11452DE2AB1}"/>
                </a:ext>
              </a:extLst>
            </p:cNvPr>
            <p:cNvSpPr/>
            <p:nvPr/>
          </p:nvSpPr>
          <p:spPr>
            <a:xfrm>
              <a:off x="2592191" y="2821673"/>
              <a:ext cx="113461" cy="98345"/>
            </a:xfrm>
            <a:custGeom>
              <a:avLst/>
              <a:gdLst/>
              <a:ahLst/>
              <a:cxnLst/>
              <a:rect l="l" t="t" r="r" b="b"/>
              <a:pathLst>
                <a:path w="3573" h="3097" extrusionOk="0">
                  <a:moveTo>
                    <a:pt x="1524" y="0"/>
                  </a:moveTo>
                  <a:cubicBezTo>
                    <a:pt x="989" y="0"/>
                    <a:pt x="465" y="215"/>
                    <a:pt x="72" y="584"/>
                  </a:cubicBezTo>
                  <a:cubicBezTo>
                    <a:pt x="0" y="655"/>
                    <a:pt x="0" y="774"/>
                    <a:pt x="72" y="834"/>
                  </a:cubicBezTo>
                  <a:cubicBezTo>
                    <a:pt x="113" y="876"/>
                    <a:pt x="164" y="896"/>
                    <a:pt x="212" y="896"/>
                  </a:cubicBezTo>
                  <a:cubicBezTo>
                    <a:pt x="259" y="896"/>
                    <a:pt x="304" y="876"/>
                    <a:pt x="334" y="834"/>
                  </a:cubicBezTo>
                  <a:cubicBezTo>
                    <a:pt x="643" y="524"/>
                    <a:pt x="1072" y="358"/>
                    <a:pt x="1500" y="358"/>
                  </a:cubicBezTo>
                  <a:cubicBezTo>
                    <a:pt x="2441" y="358"/>
                    <a:pt x="3203" y="1120"/>
                    <a:pt x="3203" y="2060"/>
                  </a:cubicBezTo>
                  <a:cubicBezTo>
                    <a:pt x="3203" y="2322"/>
                    <a:pt x="3144" y="2596"/>
                    <a:pt x="3024" y="2834"/>
                  </a:cubicBezTo>
                  <a:cubicBezTo>
                    <a:pt x="2965" y="2941"/>
                    <a:pt x="3013" y="3037"/>
                    <a:pt x="3096" y="3084"/>
                  </a:cubicBezTo>
                  <a:cubicBezTo>
                    <a:pt x="3132" y="3096"/>
                    <a:pt x="3155" y="3096"/>
                    <a:pt x="3191" y="3096"/>
                  </a:cubicBezTo>
                  <a:cubicBezTo>
                    <a:pt x="3251" y="3096"/>
                    <a:pt x="3322" y="3072"/>
                    <a:pt x="3346" y="3001"/>
                  </a:cubicBezTo>
                  <a:cubicBezTo>
                    <a:pt x="3501" y="2715"/>
                    <a:pt x="3572" y="2382"/>
                    <a:pt x="3572" y="2060"/>
                  </a:cubicBezTo>
                  <a:cubicBezTo>
                    <a:pt x="3572" y="929"/>
                    <a:pt x="2655" y="0"/>
                    <a:pt x="1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727;p33">
              <a:extLst>
                <a:ext uri="{FF2B5EF4-FFF2-40B4-BE49-F238E27FC236}">
                  <a16:creationId xmlns:a16="http://schemas.microsoft.com/office/drawing/2014/main" id="{CD7086B0-BF77-E2EF-9D1E-DDCC7ABCC7BD}"/>
                </a:ext>
              </a:extLst>
            </p:cNvPr>
            <p:cNvSpPr/>
            <p:nvPr/>
          </p:nvSpPr>
          <p:spPr>
            <a:xfrm>
              <a:off x="2574408" y="2862129"/>
              <a:ext cx="106665" cy="90756"/>
            </a:xfrm>
            <a:custGeom>
              <a:avLst/>
              <a:gdLst/>
              <a:ahLst/>
              <a:cxnLst/>
              <a:rect l="l" t="t" r="r" b="b"/>
              <a:pathLst>
                <a:path w="3359" h="2858" extrusionOk="0">
                  <a:moveTo>
                    <a:pt x="294" y="1"/>
                  </a:moveTo>
                  <a:cubicBezTo>
                    <a:pt x="218" y="1"/>
                    <a:pt x="145" y="48"/>
                    <a:pt x="108" y="131"/>
                  </a:cubicBezTo>
                  <a:cubicBezTo>
                    <a:pt x="36" y="334"/>
                    <a:pt x="1" y="572"/>
                    <a:pt x="1" y="798"/>
                  </a:cubicBezTo>
                  <a:cubicBezTo>
                    <a:pt x="1" y="1929"/>
                    <a:pt x="917" y="2858"/>
                    <a:pt x="2049" y="2858"/>
                  </a:cubicBezTo>
                  <a:cubicBezTo>
                    <a:pt x="2477" y="2858"/>
                    <a:pt x="2894" y="2715"/>
                    <a:pt x="3251" y="2465"/>
                  </a:cubicBezTo>
                  <a:cubicBezTo>
                    <a:pt x="3346" y="2405"/>
                    <a:pt x="3358" y="2286"/>
                    <a:pt x="3299" y="2215"/>
                  </a:cubicBezTo>
                  <a:cubicBezTo>
                    <a:pt x="3263" y="2158"/>
                    <a:pt x="3206" y="2131"/>
                    <a:pt x="3151" y="2131"/>
                  </a:cubicBezTo>
                  <a:cubicBezTo>
                    <a:pt x="3114" y="2131"/>
                    <a:pt x="3077" y="2143"/>
                    <a:pt x="3049" y="2167"/>
                  </a:cubicBezTo>
                  <a:cubicBezTo>
                    <a:pt x="2763" y="2382"/>
                    <a:pt x="2406" y="2501"/>
                    <a:pt x="2049" y="2501"/>
                  </a:cubicBezTo>
                  <a:cubicBezTo>
                    <a:pt x="1108" y="2501"/>
                    <a:pt x="346" y="1739"/>
                    <a:pt x="346" y="798"/>
                  </a:cubicBezTo>
                  <a:cubicBezTo>
                    <a:pt x="346" y="608"/>
                    <a:pt x="382" y="429"/>
                    <a:pt x="441" y="250"/>
                  </a:cubicBezTo>
                  <a:cubicBezTo>
                    <a:pt x="501" y="143"/>
                    <a:pt x="441" y="36"/>
                    <a:pt x="358" y="12"/>
                  </a:cubicBezTo>
                  <a:cubicBezTo>
                    <a:pt x="337" y="4"/>
                    <a:pt x="315" y="1"/>
                    <a:pt x="2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728;p33">
              <a:extLst>
                <a:ext uri="{FF2B5EF4-FFF2-40B4-BE49-F238E27FC236}">
                  <a16:creationId xmlns:a16="http://schemas.microsoft.com/office/drawing/2014/main" id="{4FC82950-11B1-07AB-B9A5-AFE3F73399A3}"/>
                </a:ext>
              </a:extLst>
            </p:cNvPr>
            <p:cNvSpPr/>
            <p:nvPr/>
          </p:nvSpPr>
          <p:spPr>
            <a:xfrm>
              <a:off x="2676881" y="2923385"/>
              <a:ext cx="191324" cy="191324"/>
            </a:xfrm>
            <a:custGeom>
              <a:avLst/>
              <a:gdLst/>
              <a:ahLst/>
              <a:cxnLst/>
              <a:rect l="l" t="t" r="r" b="b"/>
              <a:pathLst>
                <a:path w="6025" h="6025" extrusionOk="0">
                  <a:moveTo>
                    <a:pt x="2810" y="0"/>
                  </a:moveTo>
                  <a:cubicBezTo>
                    <a:pt x="2608" y="0"/>
                    <a:pt x="2429" y="155"/>
                    <a:pt x="2382" y="357"/>
                  </a:cubicBezTo>
                  <a:lnTo>
                    <a:pt x="2274" y="893"/>
                  </a:lnTo>
                  <a:cubicBezTo>
                    <a:pt x="2191" y="929"/>
                    <a:pt x="2084" y="965"/>
                    <a:pt x="1989" y="1012"/>
                  </a:cubicBezTo>
                  <a:lnTo>
                    <a:pt x="1548" y="715"/>
                  </a:lnTo>
                  <a:cubicBezTo>
                    <a:pt x="1475" y="666"/>
                    <a:pt x="1393" y="643"/>
                    <a:pt x="1313" y="643"/>
                  </a:cubicBezTo>
                  <a:cubicBezTo>
                    <a:pt x="1198" y="643"/>
                    <a:pt x="1085" y="690"/>
                    <a:pt x="1000" y="774"/>
                  </a:cubicBezTo>
                  <a:lnTo>
                    <a:pt x="738" y="1024"/>
                  </a:lnTo>
                  <a:cubicBezTo>
                    <a:pt x="596" y="1179"/>
                    <a:pt x="572" y="1417"/>
                    <a:pt x="679" y="1584"/>
                  </a:cubicBezTo>
                  <a:lnTo>
                    <a:pt x="977" y="2024"/>
                  </a:lnTo>
                  <a:cubicBezTo>
                    <a:pt x="917" y="2143"/>
                    <a:pt x="858" y="2274"/>
                    <a:pt x="834" y="2417"/>
                  </a:cubicBezTo>
                  <a:cubicBezTo>
                    <a:pt x="798" y="2512"/>
                    <a:pt x="858" y="2608"/>
                    <a:pt x="965" y="2631"/>
                  </a:cubicBezTo>
                  <a:cubicBezTo>
                    <a:pt x="986" y="2639"/>
                    <a:pt x="1006" y="2642"/>
                    <a:pt x="1025" y="2642"/>
                  </a:cubicBezTo>
                  <a:cubicBezTo>
                    <a:pt x="1103" y="2642"/>
                    <a:pt x="1162" y="2587"/>
                    <a:pt x="1191" y="2501"/>
                  </a:cubicBezTo>
                  <a:cubicBezTo>
                    <a:pt x="1227" y="2358"/>
                    <a:pt x="1298" y="2215"/>
                    <a:pt x="1346" y="2096"/>
                  </a:cubicBezTo>
                  <a:cubicBezTo>
                    <a:pt x="1381" y="2036"/>
                    <a:pt x="1381" y="1965"/>
                    <a:pt x="1346" y="1905"/>
                  </a:cubicBezTo>
                  <a:lnTo>
                    <a:pt x="1000" y="1369"/>
                  </a:lnTo>
                  <a:cubicBezTo>
                    <a:pt x="977" y="1346"/>
                    <a:pt x="977" y="1310"/>
                    <a:pt x="1012" y="1286"/>
                  </a:cubicBezTo>
                  <a:lnTo>
                    <a:pt x="1262" y="1024"/>
                  </a:lnTo>
                  <a:cubicBezTo>
                    <a:pt x="1283" y="1010"/>
                    <a:pt x="1300" y="1004"/>
                    <a:pt x="1318" y="1004"/>
                  </a:cubicBezTo>
                  <a:cubicBezTo>
                    <a:pt x="1330" y="1004"/>
                    <a:pt x="1343" y="1007"/>
                    <a:pt x="1358" y="1012"/>
                  </a:cubicBezTo>
                  <a:lnTo>
                    <a:pt x="1893" y="1369"/>
                  </a:lnTo>
                  <a:cubicBezTo>
                    <a:pt x="1923" y="1393"/>
                    <a:pt x="1956" y="1405"/>
                    <a:pt x="1989" y="1405"/>
                  </a:cubicBezTo>
                  <a:cubicBezTo>
                    <a:pt x="2021" y="1405"/>
                    <a:pt x="2054" y="1393"/>
                    <a:pt x="2084" y="1369"/>
                  </a:cubicBezTo>
                  <a:cubicBezTo>
                    <a:pt x="2215" y="1298"/>
                    <a:pt x="2346" y="1238"/>
                    <a:pt x="2489" y="1203"/>
                  </a:cubicBezTo>
                  <a:cubicBezTo>
                    <a:pt x="2548" y="1191"/>
                    <a:pt x="2608" y="1131"/>
                    <a:pt x="2620" y="1072"/>
                  </a:cubicBezTo>
                  <a:lnTo>
                    <a:pt x="2751" y="429"/>
                  </a:lnTo>
                  <a:cubicBezTo>
                    <a:pt x="2751" y="405"/>
                    <a:pt x="2786" y="369"/>
                    <a:pt x="2822" y="369"/>
                  </a:cubicBezTo>
                  <a:lnTo>
                    <a:pt x="3167" y="369"/>
                  </a:lnTo>
                  <a:cubicBezTo>
                    <a:pt x="3203" y="369"/>
                    <a:pt x="3227" y="405"/>
                    <a:pt x="3239" y="429"/>
                  </a:cubicBezTo>
                  <a:lnTo>
                    <a:pt x="3382" y="1072"/>
                  </a:lnTo>
                  <a:cubicBezTo>
                    <a:pt x="3394" y="1143"/>
                    <a:pt x="3429" y="1191"/>
                    <a:pt x="3513" y="1203"/>
                  </a:cubicBezTo>
                  <a:cubicBezTo>
                    <a:pt x="3656" y="1250"/>
                    <a:pt x="3786" y="1310"/>
                    <a:pt x="3917" y="1369"/>
                  </a:cubicBezTo>
                  <a:cubicBezTo>
                    <a:pt x="3947" y="1387"/>
                    <a:pt x="3980" y="1396"/>
                    <a:pt x="4013" y="1396"/>
                  </a:cubicBezTo>
                  <a:cubicBezTo>
                    <a:pt x="4045" y="1396"/>
                    <a:pt x="4078" y="1387"/>
                    <a:pt x="4108" y="1369"/>
                  </a:cubicBezTo>
                  <a:lnTo>
                    <a:pt x="4644" y="1012"/>
                  </a:lnTo>
                  <a:cubicBezTo>
                    <a:pt x="4654" y="1007"/>
                    <a:pt x="4665" y="1004"/>
                    <a:pt x="4678" y="1004"/>
                  </a:cubicBezTo>
                  <a:cubicBezTo>
                    <a:pt x="4695" y="1004"/>
                    <a:pt x="4713" y="1010"/>
                    <a:pt x="4727" y="1024"/>
                  </a:cubicBezTo>
                  <a:lnTo>
                    <a:pt x="4989" y="1286"/>
                  </a:lnTo>
                  <a:cubicBezTo>
                    <a:pt x="5013" y="1310"/>
                    <a:pt x="5013" y="1346"/>
                    <a:pt x="5001" y="1369"/>
                  </a:cubicBezTo>
                  <a:lnTo>
                    <a:pt x="4644" y="1905"/>
                  </a:lnTo>
                  <a:cubicBezTo>
                    <a:pt x="4596" y="1965"/>
                    <a:pt x="4596" y="2036"/>
                    <a:pt x="4644" y="2096"/>
                  </a:cubicBezTo>
                  <a:cubicBezTo>
                    <a:pt x="4715" y="2239"/>
                    <a:pt x="4775" y="2370"/>
                    <a:pt x="4810" y="2501"/>
                  </a:cubicBezTo>
                  <a:cubicBezTo>
                    <a:pt x="4822" y="2560"/>
                    <a:pt x="4882" y="2620"/>
                    <a:pt x="4941" y="2631"/>
                  </a:cubicBezTo>
                  <a:lnTo>
                    <a:pt x="5584" y="2774"/>
                  </a:lnTo>
                  <a:cubicBezTo>
                    <a:pt x="5608" y="2774"/>
                    <a:pt x="5644" y="2798"/>
                    <a:pt x="5644" y="2846"/>
                  </a:cubicBezTo>
                  <a:lnTo>
                    <a:pt x="5644" y="3191"/>
                  </a:lnTo>
                  <a:cubicBezTo>
                    <a:pt x="5644" y="3215"/>
                    <a:pt x="5608" y="3251"/>
                    <a:pt x="5584" y="3263"/>
                  </a:cubicBezTo>
                  <a:lnTo>
                    <a:pt x="4941" y="3393"/>
                  </a:lnTo>
                  <a:cubicBezTo>
                    <a:pt x="4870" y="3405"/>
                    <a:pt x="4822" y="3453"/>
                    <a:pt x="4810" y="3524"/>
                  </a:cubicBezTo>
                  <a:cubicBezTo>
                    <a:pt x="4763" y="3679"/>
                    <a:pt x="4703" y="3810"/>
                    <a:pt x="4644" y="3929"/>
                  </a:cubicBezTo>
                  <a:cubicBezTo>
                    <a:pt x="4608" y="3989"/>
                    <a:pt x="4608" y="4060"/>
                    <a:pt x="4644" y="4120"/>
                  </a:cubicBezTo>
                  <a:lnTo>
                    <a:pt x="5001" y="4656"/>
                  </a:lnTo>
                  <a:cubicBezTo>
                    <a:pt x="5013" y="4691"/>
                    <a:pt x="5013" y="4715"/>
                    <a:pt x="4989" y="4751"/>
                  </a:cubicBezTo>
                  <a:lnTo>
                    <a:pt x="4727" y="5001"/>
                  </a:lnTo>
                  <a:cubicBezTo>
                    <a:pt x="4714" y="5020"/>
                    <a:pt x="4697" y="5029"/>
                    <a:pt x="4681" y="5029"/>
                  </a:cubicBezTo>
                  <a:cubicBezTo>
                    <a:pt x="4668" y="5029"/>
                    <a:pt x="4654" y="5023"/>
                    <a:pt x="4644" y="5013"/>
                  </a:cubicBezTo>
                  <a:lnTo>
                    <a:pt x="4108" y="4656"/>
                  </a:lnTo>
                  <a:cubicBezTo>
                    <a:pt x="4078" y="4638"/>
                    <a:pt x="4045" y="4629"/>
                    <a:pt x="4013" y="4629"/>
                  </a:cubicBezTo>
                  <a:cubicBezTo>
                    <a:pt x="3980" y="4629"/>
                    <a:pt x="3947" y="4638"/>
                    <a:pt x="3917" y="4656"/>
                  </a:cubicBezTo>
                  <a:cubicBezTo>
                    <a:pt x="3775" y="4739"/>
                    <a:pt x="3644" y="4798"/>
                    <a:pt x="3513" y="4822"/>
                  </a:cubicBezTo>
                  <a:cubicBezTo>
                    <a:pt x="3453" y="4834"/>
                    <a:pt x="3394" y="4894"/>
                    <a:pt x="3382" y="4953"/>
                  </a:cubicBezTo>
                  <a:lnTo>
                    <a:pt x="3239" y="5596"/>
                  </a:lnTo>
                  <a:cubicBezTo>
                    <a:pt x="3239" y="5632"/>
                    <a:pt x="3215" y="5656"/>
                    <a:pt x="3167" y="5656"/>
                  </a:cubicBezTo>
                  <a:lnTo>
                    <a:pt x="2822" y="5656"/>
                  </a:lnTo>
                  <a:cubicBezTo>
                    <a:pt x="2798" y="5656"/>
                    <a:pt x="2763" y="5632"/>
                    <a:pt x="2751" y="5596"/>
                  </a:cubicBezTo>
                  <a:lnTo>
                    <a:pt x="2620" y="4953"/>
                  </a:lnTo>
                  <a:cubicBezTo>
                    <a:pt x="2608" y="4882"/>
                    <a:pt x="2560" y="4834"/>
                    <a:pt x="2489" y="4822"/>
                  </a:cubicBezTo>
                  <a:cubicBezTo>
                    <a:pt x="2334" y="4775"/>
                    <a:pt x="2203" y="4715"/>
                    <a:pt x="2084" y="4656"/>
                  </a:cubicBezTo>
                  <a:cubicBezTo>
                    <a:pt x="2054" y="4644"/>
                    <a:pt x="2021" y="4638"/>
                    <a:pt x="1989" y="4638"/>
                  </a:cubicBezTo>
                  <a:cubicBezTo>
                    <a:pt x="1956" y="4638"/>
                    <a:pt x="1923" y="4644"/>
                    <a:pt x="1893" y="4656"/>
                  </a:cubicBezTo>
                  <a:lnTo>
                    <a:pt x="1358" y="5013"/>
                  </a:lnTo>
                  <a:cubicBezTo>
                    <a:pt x="1342" y="5023"/>
                    <a:pt x="1328" y="5029"/>
                    <a:pt x="1314" y="5029"/>
                  </a:cubicBezTo>
                  <a:cubicBezTo>
                    <a:pt x="1298" y="5029"/>
                    <a:pt x="1282" y="5020"/>
                    <a:pt x="1262" y="5001"/>
                  </a:cubicBezTo>
                  <a:lnTo>
                    <a:pt x="1012" y="4751"/>
                  </a:lnTo>
                  <a:cubicBezTo>
                    <a:pt x="977" y="4715"/>
                    <a:pt x="977" y="4691"/>
                    <a:pt x="1000" y="4656"/>
                  </a:cubicBezTo>
                  <a:lnTo>
                    <a:pt x="1346" y="4120"/>
                  </a:lnTo>
                  <a:cubicBezTo>
                    <a:pt x="1393" y="4060"/>
                    <a:pt x="1393" y="3989"/>
                    <a:pt x="1346" y="3929"/>
                  </a:cubicBezTo>
                  <a:cubicBezTo>
                    <a:pt x="1274" y="3798"/>
                    <a:pt x="1215" y="3667"/>
                    <a:pt x="1191" y="3524"/>
                  </a:cubicBezTo>
                  <a:cubicBezTo>
                    <a:pt x="1167" y="3465"/>
                    <a:pt x="1108" y="3405"/>
                    <a:pt x="1048" y="3393"/>
                  </a:cubicBezTo>
                  <a:lnTo>
                    <a:pt x="417" y="3263"/>
                  </a:lnTo>
                  <a:cubicBezTo>
                    <a:pt x="381" y="3263"/>
                    <a:pt x="357" y="3227"/>
                    <a:pt x="357" y="3191"/>
                  </a:cubicBezTo>
                  <a:lnTo>
                    <a:pt x="357" y="2846"/>
                  </a:lnTo>
                  <a:cubicBezTo>
                    <a:pt x="357" y="2810"/>
                    <a:pt x="381" y="2786"/>
                    <a:pt x="417" y="2774"/>
                  </a:cubicBezTo>
                  <a:lnTo>
                    <a:pt x="453" y="2751"/>
                  </a:lnTo>
                  <a:cubicBezTo>
                    <a:pt x="560" y="2739"/>
                    <a:pt x="619" y="2631"/>
                    <a:pt x="608" y="2548"/>
                  </a:cubicBezTo>
                  <a:cubicBezTo>
                    <a:pt x="597" y="2450"/>
                    <a:pt x="506" y="2392"/>
                    <a:pt x="427" y="2392"/>
                  </a:cubicBezTo>
                  <a:cubicBezTo>
                    <a:pt x="419" y="2392"/>
                    <a:pt x="412" y="2392"/>
                    <a:pt x="405" y="2393"/>
                  </a:cubicBezTo>
                  <a:lnTo>
                    <a:pt x="357" y="2417"/>
                  </a:lnTo>
                  <a:cubicBezTo>
                    <a:pt x="143" y="2453"/>
                    <a:pt x="0" y="2631"/>
                    <a:pt x="0" y="2846"/>
                  </a:cubicBezTo>
                  <a:lnTo>
                    <a:pt x="0" y="3191"/>
                  </a:lnTo>
                  <a:cubicBezTo>
                    <a:pt x="0" y="3393"/>
                    <a:pt x="143" y="3572"/>
                    <a:pt x="357" y="3620"/>
                  </a:cubicBezTo>
                  <a:lnTo>
                    <a:pt x="893" y="3727"/>
                  </a:lnTo>
                  <a:cubicBezTo>
                    <a:pt x="917" y="3810"/>
                    <a:pt x="965" y="3917"/>
                    <a:pt x="1012" y="4001"/>
                  </a:cubicBezTo>
                  <a:lnTo>
                    <a:pt x="715" y="4453"/>
                  </a:lnTo>
                  <a:cubicBezTo>
                    <a:pt x="596" y="4632"/>
                    <a:pt x="619" y="4858"/>
                    <a:pt x="774" y="5001"/>
                  </a:cubicBezTo>
                  <a:lnTo>
                    <a:pt x="1024" y="5251"/>
                  </a:lnTo>
                  <a:cubicBezTo>
                    <a:pt x="1112" y="5339"/>
                    <a:pt x="1227" y="5381"/>
                    <a:pt x="1338" y="5381"/>
                  </a:cubicBezTo>
                  <a:cubicBezTo>
                    <a:pt x="1423" y="5381"/>
                    <a:pt x="1505" y="5357"/>
                    <a:pt x="1572" y="5310"/>
                  </a:cubicBezTo>
                  <a:lnTo>
                    <a:pt x="2024" y="5013"/>
                  </a:lnTo>
                  <a:cubicBezTo>
                    <a:pt x="2108" y="5060"/>
                    <a:pt x="2203" y="5108"/>
                    <a:pt x="2310" y="5132"/>
                  </a:cubicBezTo>
                  <a:lnTo>
                    <a:pt x="2405" y="5668"/>
                  </a:lnTo>
                  <a:cubicBezTo>
                    <a:pt x="2453" y="5882"/>
                    <a:pt x="2632" y="6025"/>
                    <a:pt x="2846" y="6025"/>
                  </a:cubicBezTo>
                  <a:lnTo>
                    <a:pt x="3179" y="6025"/>
                  </a:lnTo>
                  <a:cubicBezTo>
                    <a:pt x="3394" y="6025"/>
                    <a:pt x="3572" y="5882"/>
                    <a:pt x="3620" y="5668"/>
                  </a:cubicBezTo>
                  <a:lnTo>
                    <a:pt x="3715" y="5132"/>
                  </a:lnTo>
                  <a:cubicBezTo>
                    <a:pt x="3810" y="5108"/>
                    <a:pt x="3917" y="5060"/>
                    <a:pt x="4001" y="5013"/>
                  </a:cubicBezTo>
                  <a:lnTo>
                    <a:pt x="4453" y="5310"/>
                  </a:lnTo>
                  <a:cubicBezTo>
                    <a:pt x="4529" y="5361"/>
                    <a:pt x="4611" y="5386"/>
                    <a:pt x="4692" y="5386"/>
                  </a:cubicBezTo>
                  <a:cubicBezTo>
                    <a:pt x="4803" y="5386"/>
                    <a:pt x="4912" y="5340"/>
                    <a:pt x="5001" y="5251"/>
                  </a:cubicBezTo>
                  <a:lnTo>
                    <a:pt x="5251" y="5001"/>
                  </a:lnTo>
                  <a:cubicBezTo>
                    <a:pt x="5406" y="4858"/>
                    <a:pt x="5418" y="4620"/>
                    <a:pt x="5310" y="4453"/>
                  </a:cubicBezTo>
                  <a:lnTo>
                    <a:pt x="5013" y="4001"/>
                  </a:lnTo>
                  <a:cubicBezTo>
                    <a:pt x="5060" y="3917"/>
                    <a:pt x="5108" y="3822"/>
                    <a:pt x="5132" y="3727"/>
                  </a:cubicBezTo>
                  <a:lnTo>
                    <a:pt x="5668" y="3620"/>
                  </a:lnTo>
                  <a:cubicBezTo>
                    <a:pt x="5882" y="3572"/>
                    <a:pt x="6025" y="3393"/>
                    <a:pt x="6025" y="3191"/>
                  </a:cubicBezTo>
                  <a:lnTo>
                    <a:pt x="6025" y="2846"/>
                  </a:lnTo>
                  <a:cubicBezTo>
                    <a:pt x="6001" y="2631"/>
                    <a:pt x="5846" y="2453"/>
                    <a:pt x="5644" y="2417"/>
                  </a:cubicBezTo>
                  <a:lnTo>
                    <a:pt x="5108" y="2310"/>
                  </a:lnTo>
                  <a:cubicBezTo>
                    <a:pt x="5072" y="2215"/>
                    <a:pt x="5025" y="2120"/>
                    <a:pt x="4989" y="2024"/>
                  </a:cubicBezTo>
                  <a:lnTo>
                    <a:pt x="5287" y="1584"/>
                  </a:lnTo>
                  <a:cubicBezTo>
                    <a:pt x="5406" y="1405"/>
                    <a:pt x="5370" y="1179"/>
                    <a:pt x="5227" y="1024"/>
                  </a:cubicBezTo>
                  <a:lnTo>
                    <a:pt x="4965" y="774"/>
                  </a:lnTo>
                  <a:cubicBezTo>
                    <a:pt x="4882" y="691"/>
                    <a:pt x="4766" y="648"/>
                    <a:pt x="4651" y="648"/>
                  </a:cubicBezTo>
                  <a:cubicBezTo>
                    <a:pt x="4569" y="648"/>
                    <a:pt x="4487" y="670"/>
                    <a:pt x="4418" y="715"/>
                  </a:cubicBezTo>
                  <a:lnTo>
                    <a:pt x="3977" y="1012"/>
                  </a:lnTo>
                  <a:cubicBezTo>
                    <a:pt x="3882" y="965"/>
                    <a:pt x="3786" y="929"/>
                    <a:pt x="3691" y="893"/>
                  </a:cubicBezTo>
                  <a:lnTo>
                    <a:pt x="3584" y="357"/>
                  </a:lnTo>
                  <a:cubicBezTo>
                    <a:pt x="3536" y="155"/>
                    <a:pt x="3358" y="0"/>
                    <a:pt x="3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729;p33">
              <a:extLst>
                <a:ext uri="{FF2B5EF4-FFF2-40B4-BE49-F238E27FC236}">
                  <a16:creationId xmlns:a16="http://schemas.microsoft.com/office/drawing/2014/main" id="{0DB30596-F6EC-8F51-88AA-43252F80F458}"/>
                </a:ext>
              </a:extLst>
            </p:cNvPr>
            <p:cNvSpPr/>
            <p:nvPr/>
          </p:nvSpPr>
          <p:spPr>
            <a:xfrm>
              <a:off x="2738867" y="2986895"/>
              <a:ext cx="65066" cy="65066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25" y="0"/>
                  </a:moveTo>
                  <a:cubicBezTo>
                    <a:pt x="453" y="0"/>
                    <a:pt x="1" y="453"/>
                    <a:pt x="1" y="1024"/>
                  </a:cubicBezTo>
                  <a:cubicBezTo>
                    <a:pt x="1" y="1584"/>
                    <a:pt x="453" y="2048"/>
                    <a:pt x="1025" y="2048"/>
                  </a:cubicBezTo>
                  <a:cubicBezTo>
                    <a:pt x="1251" y="2048"/>
                    <a:pt x="1465" y="1977"/>
                    <a:pt x="1644" y="1846"/>
                  </a:cubicBezTo>
                  <a:cubicBezTo>
                    <a:pt x="1727" y="1786"/>
                    <a:pt x="1739" y="1667"/>
                    <a:pt x="1680" y="1584"/>
                  </a:cubicBezTo>
                  <a:cubicBezTo>
                    <a:pt x="1646" y="1543"/>
                    <a:pt x="1593" y="1522"/>
                    <a:pt x="1540" y="1522"/>
                  </a:cubicBezTo>
                  <a:cubicBezTo>
                    <a:pt x="1500" y="1522"/>
                    <a:pt x="1461" y="1534"/>
                    <a:pt x="1430" y="1560"/>
                  </a:cubicBezTo>
                  <a:cubicBezTo>
                    <a:pt x="1311" y="1644"/>
                    <a:pt x="1168" y="1691"/>
                    <a:pt x="1025" y="1691"/>
                  </a:cubicBezTo>
                  <a:cubicBezTo>
                    <a:pt x="668" y="1691"/>
                    <a:pt x="370" y="1393"/>
                    <a:pt x="370" y="1036"/>
                  </a:cubicBezTo>
                  <a:cubicBezTo>
                    <a:pt x="382" y="655"/>
                    <a:pt x="680" y="370"/>
                    <a:pt x="1037" y="370"/>
                  </a:cubicBezTo>
                  <a:cubicBezTo>
                    <a:pt x="1394" y="370"/>
                    <a:pt x="1692" y="667"/>
                    <a:pt x="1692" y="1024"/>
                  </a:cubicBezTo>
                  <a:cubicBezTo>
                    <a:pt x="1692" y="1132"/>
                    <a:pt x="1775" y="1203"/>
                    <a:pt x="1870" y="1203"/>
                  </a:cubicBezTo>
                  <a:cubicBezTo>
                    <a:pt x="1965" y="1203"/>
                    <a:pt x="2049" y="1108"/>
                    <a:pt x="2049" y="1024"/>
                  </a:cubicBezTo>
                  <a:cubicBezTo>
                    <a:pt x="2049" y="453"/>
                    <a:pt x="1584" y="0"/>
                    <a:pt x="10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730;p33">
              <a:extLst>
                <a:ext uri="{FF2B5EF4-FFF2-40B4-BE49-F238E27FC236}">
                  <a16:creationId xmlns:a16="http://schemas.microsoft.com/office/drawing/2014/main" id="{07F75DE8-604C-8BCD-FDB0-8A392C4310C3}"/>
                </a:ext>
              </a:extLst>
            </p:cNvPr>
            <p:cNvSpPr/>
            <p:nvPr/>
          </p:nvSpPr>
          <p:spPr>
            <a:xfrm>
              <a:off x="2604670" y="2851904"/>
              <a:ext cx="70718" cy="71131"/>
            </a:xfrm>
            <a:custGeom>
              <a:avLst/>
              <a:gdLst/>
              <a:ahLst/>
              <a:cxnLst/>
              <a:rect l="l" t="t" r="r" b="b"/>
              <a:pathLst>
                <a:path w="2227" h="2240" extrusionOk="0">
                  <a:moveTo>
                    <a:pt x="1107" y="382"/>
                  </a:moveTo>
                  <a:cubicBezTo>
                    <a:pt x="1512" y="382"/>
                    <a:pt x="1858" y="715"/>
                    <a:pt x="1858" y="1120"/>
                  </a:cubicBezTo>
                  <a:cubicBezTo>
                    <a:pt x="1858" y="1525"/>
                    <a:pt x="1512" y="1870"/>
                    <a:pt x="1107" y="1870"/>
                  </a:cubicBezTo>
                  <a:cubicBezTo>
                    <a:pt x="691" y="1870"/>
                    <a:pt x="369" y="1525"/>
                    <a:pt x="369" y="1120"/>
                  </a:cubicBezTo>
                  <a:cubicBezTo>
                    <a:pt x="369" y="703"/>
                    <a:pt x="703" y="382"/>
                    <a:pt x="1107" y="382"/>
                  </a:cubicBezTo>
                  <a:close/>
                  <a:moveTo>
                    <a:pt x="1107" y="1"/>
                  </a:moveTo>
                  <a:cubicBezTo>
                    <a:pt x="500" y="1"/>
                    <a:pt x="0" y="513"/>
                    <a:pt x="0" y="1120"/>
                  </a:cubicBezTo>
                  <a:cubicBezTo>
                    <a:pt x="0" y="1727"/>
                    <a:pt x="500" y="2239"/>
                    <a:pt x="1107" y="2239"/>
                  </a:cubicBezTo>
                  <a:cubicBezTo>
                    <a:pt x="1727" y="2239"/>
                    <a:pt x="2227" y="1727"/>
                    <a:pt x="2227" y="1120"/>
                  </a:cubicBezTo>
                  <a:cubicBezTo>
                    <a:pt x="2227" y="513"/>
                    <a:pt x="1727" y="1"/>
                    <a:pt x="11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" name="Группа 199">
            <a:extLst>
              <a:ext uri="{FF2B5EF4-FFF2-40B4-BE49-F238E27FC236}">
                <a16:creationId xmlns:a16="http://schemas.microsoft.com/office/drawing/2014/main" id="{4AF45E96-3509-A707-703F-16C2C9E8CA63}"/>
              </a:ext>
            </a:extLst>
          </p:cNvPr>
          <p:cNvGrpSpPr/>
          <p:nvPr/>
        </p:nvGrpSpPr>
        <p:grpSpPr>
          <a:xfrm>
            <a:off x="3739081" y="2189568"/>
            <a:ext cx="5993393" cy="4161177"/>
            <a:chOff x="3739081" y="2189567"/>
            <a:chExt cx="5993393" cy="4400313"/>
          </a:xfrm>
        </p:grpSpPr>
        <p:cxnSp>
          <p:nvCxnSpPr>
            <p:cNvPr id="156" name="Прямая соединительная линия 155">
              <a:extLst>
                <a:ext uri="{FF2B5EF4-FFF2-40B4-BE49-F238E27FC236}">
                  <a16:creationId xmlns:a16="http://schemas.microsoft.com/office/drawing/2014/main" id="{47BCE41B-CD90-6EF6-6A68-4FF90CE96A99}"/>
                </a:ext>
              </a:extLst>
            </p:cNvPr>
            <p:cNvCxnSpPr/>
            <p:nvPr/>
          </p:nvCxnSpPr>
          <p:spPr>
            <a:xfrm>
              <a:off x="3739081" y="2189567"/>
              <a:ext cx="0" cy="4400313"/>
            </a:xfrm>
            <a:prstGeom prst="line">
              <a:avLst/>
            </a:prstGeom>
            <a:noFill/>
            <a:ln w="12700">
              <a:solidFill>
                <a:srgbClr val="14102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8" name="Прямая соединительная линия 157">
              <a:extLst>
                <a:ext uri="{FF2B5EF4-FFF2-40B4-BE49-F238E27FC236}">
                  <a16:creationId xmlns:a16="http://schemas.microsoft.com/office/drawing/2014/main" id="{C83259E4-D2B7-214A-F528-9A52B2B8D71A}"/>
                </a:ext>
              </a:extLst>
            </p:cNvPr>
            <p:cNvCxnSpPr/>
            <p:nvPr/>
          </p:nvCxnSpPr>
          <p:spPr>
            <a:xfrm>
              <a:off x="7106970" y="2189567"/>
              <a:ext cx="0" cy="4400313"/>
            </a:xfrm>
            <a:prstGeom prst="line">
              <a:avLst/>
            </a:prstGeom>
            <a:noFill/>
            <a:ln w="12700">
              <a:solidFill>
                <a:srgbClr val="14102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9" name="Прямая соединительная линия 158">
              <a:extLst>
                <a:ext uri="{FF2B5EF4-FFF2-40B4-BE49-F238E27FC236}">
                  <a16:creationId xmlns:a16="http://schemas.microsoft.com/office/drawing/2014/main" id="{C0593DC6-7062-0F12-E0CD-A806C9976420}"/>
                </a:ext>
              </a:extLst>
            </p:cNvPr>
            <p:cNvCxnSpPr/>
            <p:nvPr/>
          </p:nvCxnSpPr>
          <p:spPr>
            <a:xfrm>
              <a:off x="9732474" y="2189567"/>
              <a:ext cx="0" cy="4400313"/>
            </a:xfrm>
            <a:prstGeom prst="line">
              <a:avLst/>
            </a:prstGeom>
            <a:noFill/>
            <a:ln w="12700">
              <a:solidFill>
                <a:srgbClr val="14102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161" name="Прямая соединительная линия 160">
            <a:extLst>
              <a:ext uri="{FF2B5EF4-FFF2-40B4-BE49-F238E27FC236}">
                <a16:creationId xmlns:a16="http://schemas.microsoft.com/office/drawing/2014/main" id="{5ED2A2BB-BC10-10CF-A32D-6B7921E77F6C}"/>
              </a:ext>
            </a:extLst>
          </p:cNvPr>
          <p:cNvCxnSpPr>
            <a:cxnSpLocks/>
          </p:cNvCxnSpPr>
          <p:nvPr/>
        </p:nvCxnSpPr>
        <p:spPr>
          <a:xfrm>
            <a:off x="733143" y="3429502"/>
            <a:ext cx="2791798" cy="0"/>
          </a:xfrm>
          <a:prstGeom prst="line">
            <a:avLst/>
          </a:prstGeom>
          <a:ln w="19050">
            <a:solidFill>
              <a:srgbClr val="F2673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единительная линия 161">
            <a:extLst>
              <a:ext uri="{FF2B5EF4-FFF2-40B4-BE49-F238E27FC236}">
                <a16:creationId xmlns:a16="http://schemas.microsoft.com/office/drawing/2014/main" id="{23EC95F6-A82B-D87D-3A81-06FB881ECCE4}"/>
              </a:ext>
            </a:extLst>
          </p:cNvPr>
          <p:cNvCxnSpPr>
            <a:cxnSpLocks/>
          </p:cNvCxnSpPr>
          <p:nvPr/>
        </p:nvCxnSpPr>
        <p:spPr>
          <a:xfrm>
            <a:off x="3934834" y="3429502"/>
            <a:ext cx="3006293" cy="0"/>
          </a:xfrm>
          <a:prstGeom prst="line">
            <a:avLst/>
          </a:prstGeom>
          <a:ln w="19050">
            <a:solidFill>
              <a:srgbClr val="F2673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я соединительная линия 164">
            <a:extLst>
              <a:ext uri="{FF2B5EF4-FFF2-40B4-BE49-F238E27FC236}">
                <a16:creationId xmlns:a16="http://schemas.microsoft.com/office/drawing/2014/main" id="{A4801702-D7C7-FDB9-50D3-DDEDF87E880A}"/>
              </a:ext>
            </a:extLst>
          </p:cNvPr>
          <p:cNvCxnSpPr>
            <a:cxnSpLocks/>
          </p:cNvCxnSpPr>
          <p:nvPr/>
        </p:nvCxnSpPr>
        <p:spPr>
          <a:xfrm>
            <a:off x="7308963" y="3429502"/>
            <a:ext cx="2229892" cy="0"/>
          </a:xfrm>
          <a:prstGeom prst="line">
            <a:avLst/>
          </a:prstGeom>
          <a:ln w="19050">
            <a:solidFill>
              <a:srgbClr val="F2673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Прямая соединительная линия 166">
            <a:extLst>
              <a:ext uri="{FF2B5EF4-FFF2-40B4-BE49-F238E27FC236}">
                <a16:creationId xmlns:a16="http://schemas.microsoft.com/office/drawing/2014/main" id="{4046A61F-20BE-4E80-4E48-5CE6D4EA0A1B}"/>
              </a:ext>
            </a:extLst>
          </p:cNvPr>
          <p:cNvCxnSpPr>
            <a:cxnSpLocks/>
          </p:cNvCxnSpPr>
          <p:nvPr/>
        </p:nvCxnSpPr>
        <p:spPr>
          <a:xfrm>
            <a:off x="9947455" y="3429502"/>
            <a:ext cx="2081048" cy="0"/>
          </a:xfrm>
          <a:prstGeom prst="line">
            <a:avLst/>
          </a:prstGeom>
          <a:ln w="19050">
            <a:solidFill>
              <a:srgbClr val="F2673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0" name="Прямоугольник: скругленные углы 68">
            <a:extLst>
              <a:ext uri="{FF2B5EF4-FFF2-40B4-BE49-F238E27FC236}">
                <a16:creationId xmlns:a16="http://schemas.microsoft.com/office/drawing/2014/main" id="{760D51AB-EB08-E17B-B33B-9142DF63F93B}"/>
              </a:ext>
            </a:extLst>
          </p:cNvPr>
          <p:cNvSpPr/>
          <p:nvPr/>
        </p:nvSpPr>
        <p:spPr>
          <a:xfrm>
            <a:off x="9974552" y="3625453"/>
            <a:ext cx="2053951" cy="2664668"/>
          </a:xfrm>
          <a:prstGeom prst="roundRect">
            <a:avLst>
              <a:gd name="adj" fmla="val 8504"/>
            </a:avLst>
          </a:prstGeom>
          <a:noFill/>
          <a:ln w="12700">
            <a:solidFill>
              <a:srgbClr val="3A76BB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</a:pPr>
            <a:endParaRPr lang="ru-RU" sz="1400">
              <a:solidFill>
                <a:schemeClr val="tx1">
                  <a:lumMod val="95000"/>
                  <a:lumOff val="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cxnSp>
        <p:nvCxnSpPr>
          <p:cNvPr id="171" name="Прямая со стрелкой 170">
            <a:extLst>
              <a:ext uri="{FF2B5EF4-FFF2-40B4-BE49-F238E27FC236}">
                <a16:creationId xmlns:a16="http://schemas.microsoft.com/office/drawing/2014/main" id="{D08FAD12-22B7-1F39-223A-482F9ED6CFCD}"/>
              </a:ext>
            </a:extLst>
          </p:cNvPr>
          <p:cNvCxnSpPr/>
          <p:nvPr/>
        </p:nvCxnSpPr>
        <p:spPr>
          <a:xfrm flipV="1">
            <a:off x="733144" y="4006023"/>
            <a:ext cx="2908413" cy="14419"/>
          </a:xfrm>
          <a:prstGeom prst="straightConnector1">
            <a:avLst/>
          </a:prstGeom>
          <a:ln w="22225">
            <a:solidFill>
              <a:srgbClr val="099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Прямая со стрелкой 171">
            <a:extLst>
              <a:ext uri="{FF2B5EF4-FFF2-40B4-BE49-F238E27FC236}">
                <a16:creationId xmlns:a16="http://schemas.microsoft.com/office/drawing/2014/main" id="{285BEF41-D375-A00A-D595-EC53EAF071A4}"/>
              </a:ext>
            </a:extLst>
          </p:cNvPr>
          <p:cNvCxnSpPr/>
          <p:nvPr/>
        </p:nvCxnSpPr>
        <p:spPr>
          <a:xfrm flipV="1">
            <a:off x="733143" y="4993937"/>
            <a:ext cx="2908413" cy="14419"/>
          </a:xfrm>
          <a:prstGeom prst="straightConnector1">
            <a:avLst/>
          </a:prstGeom>
          <a:ln w="22225">
            <a:solidFill>
              <a:srgbClr val="099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Прямая со стрелкой 172">
            <a:extLst>
              <a:ext uri="{FF2B5EF4-FFF2-40B4-BE49-F238E27FC236}">
                <a16:creationId xmlns:a16="http://schemas.microsoft.com/office/drawing/2014/main" id="{08BBC0E6-BC99-23C0-1639-F7C4EE85CA6A}"/>
              </a:ext>
            </a:extLst>
          </p:cNvPr>
          <p:cNvCxnSpPr/>
          <p:nvPr/>
        </p:nvCxnSpPr>
        <p:spPr>
          <a:xfrm flipV="1">
            <a:off x="797683" y="5967432"/>
            <a:ext cx="2908413" cy="14419"/>
          </a:xfrm>
          <a:prstGeom prst="straightConnector1">
            <a:avLst/>
          </a:prstGeom>
          <a:ln w="22225">
            <a:solidFill>
              <a:srgbClr val="099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>
            <a:extLst>
              <a:ext uri="{FF2B5EF4-FFF2-40B4-BE49-F238E27FC236}">
                <a16:creationId xmlns:a16="http://schemas.microsoft.com/office/drawing/2014/main" id="{64172C70-AC35-50B7-3265-460D006F844B}"/>
              </a:ext>
            </a:extLst>
          </p:cNvPr>
          <p:cNvSpPr txBox="1"/>
          <p:nvPr/>
        </p:nvSpPr>
        <p:spPr>
          <a:xfrm>
            <a:off x="733143" y="3643900"/>
            <a:ext cx="82596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F2F2F2"/>
                </a:solidFill>
                <a:latin typeface="Rostelecom Basis Medium" panose="020B0603030604040103" pitchFamily="34" charset="0"/>
                <a:cs typeface="Rostelecom Basis Bold"/>
              </a:defRPr>
            </a:lvl1pPr>
          </a:lstStyle>
          <a:p>
            <a:pPr algn="ctr"/>
            <a:r>
              <a:rPr lang="ru-RU" sz="2000" dirty="0">
                <a:solidFill>
                  <a:srgbClr val="099A85"/>
                </a:solidFill>
                <a:latin typeface="+mn-lt"/>
              </a:rPr>
              <a:t>До 80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0EF32D32-219E-B7EE-3D5C-2F88D2553199}"/>
              </a:ext>
            </a:extLst>
          </p:cNvPr>
          <p:cNvSpPr txBox="1"/>
          <p:nvPr/>
        </p:nvSpPr>
        <p:spPr>
          <a:xfrm>
            <a:off x="1521008" y="4624605"/>
            <a:ext cx="104680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F2F2F2"/>
                </a:solidFill>
                <a:latin typeface="Rostelecom Basis Medium" panose="020B0603030604040103" pitchFamily="34" charset="0"/>
                <a:cs typeface="Rostelecom Basis Bold"/>
              </a:defRPr>
            </a:lvl1pPr>
          </a:lstStyle>
          <a:p>
            <a:pPr algn="ctr"/>
            <a:r>
              <a:rPr lang="ru-RU" sz="2000" dirty="0">
                <a:solidFill>
                  <a:srgbClr val="099A85"/>
                </a:solidFill>
                <a:latin typeface="+mn-lt"/>
              </a:rPr>
              <a:t>80 - 150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5E79DA06-E9CA-3BE1-9C41-E780C56964EF}"/>
              </a:ext>
            </a:extLst>
          </p:cNvPr>
          <p:cNvSpPr txBox="1"/>
          <p:nvPr/>
        </p:nvSpPr>
        <p:spPr>
          <a:xfrm>
            <a:off x="2529713" y="5598100"/>
            <a:ext cx="100628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F2F2F2"/>
                </a:solidFill>
                <a:latin typeface="Rostelecom Basis Medium" panose="020B0603030604040103" pitchFamily="34" charset="0"/>
                <a:cs typeface="Rostelecom Basis Bold"/>
              </a:defRPr>
            </a:lvl1pPr>
          </a:lstStyle>
          <a:p>
            <a:pPr algn="ctr"/>
            <a:r>
              <a:rPr lang="en-US" sz="2000" dirty="0">
                <a:solidFill>
                  <a:srgbClr val="099A85"/>
                </a:solidFill>
                <a:latin typeface="+mn-lt"/>
              </a:rPr>
              <a:t>&gt; </a:t>
            </a:r>
            <a:r>
              <a:rPr lang="ru-RU" sz="2000" dirty="0">
                <a:solidFill>
                  <a:srgbClr val="099A85"/>
                </a:solidFill>
                <a:latin typeface="+mn-lt"/>
              </a:rPr>
              <a:t>150</a:t>
            </a:r>
          </a:p>
        </p:txBody>
      </p:sp>
      <p:grpSp>
        <p:nvGrpSpPr>
          <p:cNvPr id="199" name="Группа 198">
            <a:extLst>
              <a:ext uri="{FF2B5EF4-FFF2-40B4-BE49-F238E27FC236}">
                <a16:creationId xmlns:a16="http://schemas.microsoft.com/office/drawing/2014/main" id="{6A85A3AB-3D9C-C047-6296-92A04C3808B1}"/>
              </a:ext>
            </a:extLst>
          </p:cNvPr>
          <p:cNvGrpSpPr/>
          <p:nvPr/>
        </p:nvGrpSpPr>
        <p:grpSpPr>
          <a:xfrm>
            <a:off x="3937268" y="3799720"/>
            <a:ext cx="1674757" cy="373095"/>
            <a:chOff x="3937268" y="3910230"/>
            <a:chExt cx="1674757" cy="373095"/>
          </a:xfrm>
        </p:grpSpPr>
        <p:sp>
          <p:nvSpPr>
            <p:cNvPr id="177" name="Овал 176">
              <a:extLst>
                <a:ext uri="{FF2B5EF4-FFF2-40B4-BE49-F238E27FC236}">
                  <a16:creationId xmlns:a16="http://schemas.microsoft.com/office/drawing/2014/main" id="{C441D846-0388-3695-17A6-87A5A8B54621}"/>
                </a:ext>
              </a:extLst>
            </p:cNvPr>
            <p:cNvSpPr/>
            <p:nvPr/>
          </p:nvSpPr>
          <p:spPr>
            <a:xfrm>
              <a:off x="3937268" y="3910230"/>
              <a:ext cx="381454" cy="373095"/>
            </a:xfrm>
            <a:prstGeom prst="ellipse">
              <a:avLst/>
            </a:prstGeom>
            <a:solidFill>
              <a:srgbClr val="099A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79" name="Овал 178">
              <a:extLst>
                <a:ext uri="{FF2B5EF4-FFF2-40B4-BE49-F238E27FC236}">
                  <a16:creationId xmlns:a16="http://schemas.microsoft.com/office/drawing/2014/main" id="{0A777BF2-A446-649A-9780-F24CB5A7BF4A}"/>
                </a:ext>
              </a:extLst>
            </p:cNvPr>
            <p:cNvSpPr/>
            <p:nvPr/>
          </p:nvSpPr>
          <p:spPr>
            <a:xfrm>
              <a:off x="5230571" y="3910230"/>
              <a:ext cx="381454" cy="373095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4E0A474E-68AF-54C3-5C5A-50CB9111CC54}"/>
                </a:ext>
              </a:extLst>
            </p:cNvPr>
            <p:cNvSpPr txBox="1"/>
            <p:nvPr/>
          </p:nvSpPr>
          <p:spPr>
            <a:xfrm>
              <a:off x="4497577" y="3942889"/>
              <a:ext cx="562649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ru-RU"/>
              </a:defPPr>
              <a:lvl1pPr>
                <a:defRPr sz="2800" b="1">
                  <a:solidFill>
                    <a:srgbClr val="F2F2F2"/>
                  </a:solidFill>
                  <a:latin typeface="Rostelecom Basis Medium" panose="020B0603030604040103" pitchFamily="34" charset="0"/>
                  <a:cs typeface="Rostelecom Basis Bold"/>
                </a:defRPr>
              </a:lvl1pPr>
            </a:lstStyle>
            <a:p>
              <a:pPr algn="ctr"/>
              <a:r>
                <a:rPr lang="en-US" sz="2000" dirty="0">
                  <a:solidFill>
                    <a:srgbClr val="099A85"/>
                  </a:solidFill>
                  <a:latin typeface="+mn-lt"/>
                </a:rPr>
                <a:t>1 </a:t>
              </a:r>
              <a:r>
                <a:rPr lang="ru-RU" sz="2000" dirty="0">
                  <a:solidFill>
                    <a:srgbClr val="099A85"/>
                  </a:solidFill>
                  <a:latin typeface="+mn-lt"/>
                </a:rPr>
                <a:t>: 1</a:t>
              </a:r>
            </a:p>
          </p:txBody>
        </p:sp>
      </p:grpSp>
      <p:grpSp>
        <p:nvGrpSpPr>
          <p:cNvPr id="198" name="Группа 197">
            <a:extLst>
              <a:ext uri="{FF2B5EF4-FFF2-40B4-BE49-F238E27FC236}">
                <a16:creationId xmlns:a16="http://schemas.microsoft.com/office/drawing/2014/main" id="{2EE07031-035A-5331-3EB4-DA3D86B68893}"/>
              </a:ext>
            </a:extLst>
          </p:cNvPr>
          <p:cNvGrpSpPr/>
          <p:nvPr/>
        </p:nvGrpSpPr>
        <p:grpSpPr>
          <a:xfrm>
            <a:off x="3933625" y="4780304"/>
            <a:ext cx="2121993" cy="373095"/>
            <a:chOff x="3933625" y="4818417"/>
            <a:chExt cx="2121993" cy="373095"/>
          </a:xfrm>
        </p:grpSpPr>
        <p:sp>
          <p:nvSpPr>
            <p:cNvPr id="178" name="Овал 177">
              <a:extLst>
                <a:ext uri="{FF2B5EF4-FFF2-40B4-BE49-F238E27FC236}">
                  <a16:creationId xmlns:a16="http://schemas.microsoft.com/office/drawing/2014/main" id="{D80A3780-19F7-48A7-2DF1-F1B30D023C07}"/>
                </a:ext>
              </a:extLst>
            </p:cNvPr>
            <p:cNvSpPr/>
            <p:nvPr/>
          </p:nvSpPr>
          <p:spPr>
            <a:xfrm>
              <a:off x="3933625" y="4818417"/>
              <a:ext cx="381454" cy="373095"/>
            </a:xfrm>
            <a:prstGeom prst="ellipse">
              <a:avLst/>
            </a:prstGeom>
            <a:solidFill>
              <a:srgbClr val="099A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FB3BB91B-8FCB-D2FB-E10E-7DF550708C59}"/>
                </a:ext>
              </a:extLst>
            </p:cNvPr>
            <p:cNvSpPr txBox="1"/>
            <p:nvPr/>
          </p:nvSpPr>
          <p:spPr>
            <a:xfrm>
              <a:off x="4507600" y="4851076"/>
              <a:ext cx="562649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ru-RU"/>
              </a:defPPr>
              <a:lvl1pPr>
                <a:defRPr sz="2800" b="1">
                  <a:solidFill>
                    <a:srgbClr val="F2F2F2"/>
                  </a:solidFill>
                  <a:latin typeface="Rostelecom Basis Medium" panose="020B0603030604040103" pitchFamily="34" charset="0"/>
                  <a:cs typeface="Rostelecom Basis Bold"/>
                </a:defRPr>
              </a:lvl1pPr>
            </a:lstStyle>
            <a:p>
              <a:pPr algn="ctr"/>
              <a:r>
                <a:rPr lang="en-US" sz="2000" dirty="0">
                  <a:solidFill>
                    <a:srgbClr val="099A85"/>
                  </a:solidFill>
                  <a:latin typeface="+mn-lt"/>
                </a:rPr>
                <a:t>1 </a:t>
              </a:r>
              <a:r>
                <a:rPr lang="ru-RU" sz="2000" dirty="0">
                  <a:solidFill>
                    <a:srgbClr val="099A85"/>
                  </a:solidFill>
                  <a:latin typeface="+mn-lt"/>
                </a:rPr>
                <a:t>: 2</a:t>
              </a:r>
            </a:p>
          </p:txBody>
        </p:sp>
        <p:sp>
          <p:nvSpPr>
            <p:cNvPr id="184" name="Овал 183">
              <a:extLst>
                <a:ext uri="{FF2B5EF4-FFF2-40B4-BE49-F238E27FC236}">
                  <a16:creationId xmlns:a16="http://schemas.microsoft.com/office/drawing/2014/main" id="{A10DB261-B230-1333-4D10-4E72A1F18369}"/>
                </a:ext>
              </a:extLst>
            </p:cNvPr>
            <p:cNvSpPr/>
            <p:nvPr/>
          </p:nvSpPr>
          <p:spPr>
            <a:xfrm>
              <a:off x="5241248" y="4818417"/>
              <a:ext cx="381454" cy="373095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85" name="Овал 184">
              <a:extLst>
                <a:ext uri="{FF2B5EF4-FFF2-40B4-BE49-F238E27FC236}">
                  <a16:creationId xmlns:a16="http://schemas.microsoft.com/office/drawing/2014/main" id="{F1E53536-B72D-C942-5A06-37542DD12519}"/>
                </a:ext>
              </a:extLst>
            </p:cNvPr>
            <p:cNvSpPr/>
            <p:nvPr/>
          </p:nvSpPr>
          <p:spPr>
            <a:xfrm>
              <a:off x="5674164" y="4818417"/>
              <a:ext cx="381454" cy="373095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grpSp>
        <p:nvGrpSpPr>
          <p:cNvPr id="197" name="Группа 196">
            <a:extLst>
              <a:ext uri="{FF2B5EF4-FFF2-40B4-BE49-F238E27FC236}">
                <a16:creationId xmlns:a16="http://schemas.microsoft.com/office/drawing/2014/main" id="{FE73D6DA-69ED-87FD-1DAE-ADA7F01D5C15}"/>
              </a:ext>
            </a:extLst>
          </p:cNvPr>
          <p:cNvGrpSpPr/>
          <p:nvPr/>
        </p:nvGrpSpPr>
        <p:grpSpPr>
          <a:xfrm>
            <a:off x="3937268" y="5760889"/>
            <a:ext cx="2996700" cy="373095"/>
            <a:chOff x="3937268" y="5715631"/>
            <a:chExt cx="2996700" cy="373095"/>
          </a:xfrm>
        </p:grpSpPr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201C4C62-41E1-6048-C98E-3A2D36EBABBB}"/>
                </a:ext>
              </a:extLst>
            </p:cNvPr>
            <p:cNvSpPr txBox="1"/>
            <p:nvPr/>
          </p:nvSpPr>
          <p:spPr>
            <a:xfrm>
              <a:off x="4507600" y="5748290"/>
              <a:ext cx="562649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ru-RU"/>
              </a:defPPr>
              <a:lvl1pPr>
                <a:defRPr sz="2800" b="1">
                  <a:solidFill>
                    <a:srgbClr val="F2F2F2"/>
                  </a:solidFill>
                  <a:latin typeface="Rostelecom Basis Medium" panose="020B0603030604040103" pitchFamily="34" charset="0"/>
                  <a:cs typeface="Rostelecom Basis Bold"/>
                </a:defRPr>
              </a:lvl1pPr>
            </a:lstStyle>
            <a:p>
              <a:pPr algn="ctr"/>
              <a:r>
                <a:rPr lang="en-US" sz="2000" dirty="0">
                  <a:solidFill>
                    <a:srgbClr val="099A85"/>
                  </a:solidFill>
                  <a:latin typeface="+mn-lt"/>
                </a:rPr>
                <a:t>1 </a:t>
              </a:r>
              <a:r>
                <a:rPr lang="ru-RU" sz="2000" dirty="0">
                  <a:solidFill>
                    <a:srgbClr val="099A85"/>
                  </a:solidFill>
                  <a:latin typeface="+mn-lt"/>
                </a:rPr>
                <a:t>: 4</a:t>
              </a:r>
            </a:p>
          </p:txBody>
        </p:sp>
        <p:sp>
          <p:nvSpPr>
            <p:cNvPr id="183" name="Овал 182">
              <a:extLst>
                <a:ext uri="{FF2B5EF4-FFF2-40B4-BE49-F238E27FC236}">
                  <a16:creationId xmlns:a16="http://schemas.microsoft.com/office/drawing/2014/main" id="{DE85969A-54C7-D91E-C041-A9AC70AD0E66}"/>
                </a:ext>
              </a:extLst>
            </p:cNvPr>
            <p:cNvSpPr/>
            <p:nvPr/>
          </p:nvSpPr>
          <p:spPr>
            <a:xfrm>
              <a:off x="3937268" y="5715631"/>
              <a:ext cx="381454" cy="373095"/>
            </a:xfrm>
            <a:prstGeom prst="ellipse">
              <a:avLst/>
            </a:prstGeom>
            <a:solidFill>
              <a:srgbClr val="099A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86" name="Овал 185">
              <a:extLst>
                <a:ext uri="{FF2B5EF4-FFF2-40B4-BE49-F238E27FC236}">
                  <a16:creationId xmlns:a16="http://schemas.microsoft.com/office/drawing/2014/main" id="{3A6EAD8B-94D4-4F6B-74B8-5FFFCB071164}"/>
                </a:ext>
              </a:extLst>
            </p:cNvPr>
            <p:cNvSpPr/>
            <p:nvPr/>
          </p:nvSpPr>
          <p:spPr>
            <a:xfrm>
              <a:off x="5241248" y="5715631"/>
              <a:ext cx="381454" cy="373095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87" name="Овал 186">
              <a:extLst>
                <a:ext uri="{FF2B5EF4-FFF2-40B4-BE49-F238E27FC236}">
                  <a16:creationId xmlns:a16="http://schemas.microsoft.com/office/drawing/2014/main" id="{44D74EEA-B241-304B-2799-B1F50FCEE473}"/>
                </a:ext>
              </a:extLst>
            </p:cNvPr>
            <p:cNvSpPr/>
            <p:nvPr/>
          </p:nvSpPr>
          <p:spPr>
            <a:xfrm>
              <a:off x="5674164" y="5715631"/>
              <a:ext cx="381454" cy="373095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88" name="Овал 187">
              <a:extLst>
                <a:ext uri="{FF2B5EF4-FFF2-40B4-BE49-F238E27FC236}">
                  <a16:creationId xmlns:a16="http://schemas.microsoft.com/office/drawing/2014/main" id="{94E66E53-326B-0998-EC07-AF30729805E1}"/>
                </a:ext>
              </a:extLst>
            </p:cNvPr>
            <p:cNvSpPr/>
            <p:nvPr/>
          </p:nvSpPr>
          <p:spPr>
            <a:xfrm>
              <a:off x="6113339" y="5715631"/>
              <a:ext cx="381454" cy="373095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89" name="Овал 188">
              <a:extLst>
                <a:ext uri="{FF2B5EF4-FFF2-40B4-BE49-F238E27FC236}">
                  <a16:creationId xmlns:a16="http://schemas.microsoft.com/office/drawing/2014/main" id="{9C8C9115-20AB-F684-AC8E-1D627D40D420}"/>
                </a:ext>
              </a:extLst>
            </p:cNvPr>
            <p:cNvSpPr/>
            <p:nvPr/>
          </p:nvSpPr>
          <p:spPr>
            <a:xfrm>
              <a:off x="6552514" y="5715631"/>
              <a:ext cx="381454" cy="373095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190" name="Текст 3">
            <a:extLst>
              <a:ext uri="{FF2B5EF4-FFF2-40B4-BE49-F238E27FC236}">
                <a16:creationId xmlns:a16="http://schemas.microsoft.com/office/drawing/2014/main" id="{BE873A6D-4B3B-950C-628F-EF1F4D8E86A5}"/>
              </a:ext>
            </a:extLst>
          </p:cNvPr>
          <p:cNvSpPr txBox="1">
            <a:spLocks/>
          </p:cNvSpPr>
          <p:nvPr/>
        </p:nvSpPr>
        <p:spPr>
          <a:xfrm>
            <a:off x="7318025" y="3824598"/>
            <a:ext cx="2168402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rgbClr val="3A76BB"/>
                </a:solidFill>
              </a:rPr>
              <a:t>36  +  36   =</a:t>
            </a:r>
          </a:p>
        </p:txBody>
      </p:sp>
      <p:sp>
        <p:nvSpPr>
          <p:cNvPr id="191" name="Текст 3">
            <a:extLst>
              <a:ext uri="{FF2B5EF4-FFF2-40B4-BE49-F238E27FC236}">
                <a16:creationId xmlns:a16="http://schemas.microsoft.com/office/drawing/2014/main" id="{1901834F-A570-2F98-ED05-646388E091D6}"/>
              </a:ext>
            </a:extLst>
          </p:cNvPr>
          <p:cNvSpPr txBox="1">
            <a:spLocks/>
          </p:cNvSpPr>
          <p:nvPr/>
        </p:nvSpPr>
        <p:spPr>
          <a:xfrm>
            <a:off x="7318025" y="4784541"/>
            <a:ext cx="2168402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rgbClr val="3A76BB"/>
                </a:solidFill>
              </a:rPr>
              <a:t>36  +  72   =</a:t>
            </a:r>
          </a:p>
        </p:txBody>
      </p:sp>
      <p:sp>
        <p:nvSpPr>
          <p:cNvPr id="192" name="Текст 3">
            <a:extLst>
              <a:ext uri="{FF2B5EF4-FFF2-40B4-BE49-F238E27FC236}">
                <a16:creationId xmlns:a16="http://schemas.microsoft.com/office/drawing/2014/main" id="{0412699B-0C0D-0A66-BE6D-4BF0C287D296}"/>
              </a:ext>
            </a:extLst>
          </p:cNvPr>
          <p:cNvSpPr txBox="1">
            <a:spLocks/>
          </p:cNvSpPr>
          <p:nvPr/>
        </p:nvSpPr>
        <p:spPr>
          <a:xfrm>
            <a:off x="7324623" y="5744483"/>
            <a:ext cx="2168402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rgbClr val="3A76BB"/>
                </a:solidFill>
              </a:rPr>
              <a:t>36  + 144  =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850FDFFE-9AB9-DA0A-9ED3-EE85AB6A5ACB}"/>
              </a:ext>
            </a:extLst>
          </p:cNvPr>
          <p:cNvSpPr txBox="1"/>
          <p:nvPr/>
        </p:nvSpPr>
        <p:spPr>
          <a:xfrm>
            <a:off x="10676918" y="3776505"/>
            <a:ext cx="58784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F2F2F2"/>
                </a:solidFill>
                <a:latin typeface="Rostelecom Basis Medium" panose="020B0603030604040103" pitchFamily="34" charset="0"/>
                <a:cs typeface="Rostelecom Basis Bold"/>
              </a:defRPr>
            </a:lvl1pPr>
          </a:lstStyle>
          <a:p>
            <a:pPr algn="ctr"/>
            <a:r>
              <a:rPr lang="ru-RU" dirty="0">
                <a:solidFill>
                  <a:srgbClr val="3A76BB"/>
                </a:solidFill>
                <a:latin typeface="+mn-lt"/>
              </a:rPr>
              <a:t>72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1B9E2387-61BE-5591-FD87-BA540365F280}"/>
              </a:ext>
            </a:extLst>
          </p:cNvPr>
          <p:cNvSpPr txBox="1"/>
          <p:nvPr/>
        </p:nvSpPr>
        <p:spPr>
          <a:xfrm>
            <a:off x="10614116" y="4757417"/>
            <a:ext cx="71344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F2F2F2"/>
                </a:solidFill>
                <a:latin typeface="Rostelecom Basis Medium" panose="020B0603030604040103" pitchFamily="34" charset="0"/>
                <a:cs typeface="Rostelecom Basis Bold"/>
              </a:defRPr>
            </a:lvl1pPr>
          </a:lstStyle>
          <a:p>
            <a:pPr algn="ctr"/>
            <a:r>
              <a:rPr lang="ru-RU" dirty="0">
                <a:solidFill>
                  <a:srgbClr val="3A76BB"/>
                </a:solidFill>
                <a:latin typeface="+mn-lt"/>
              </a:rPr>
              <a:t>108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22F4A1AD-A059-CFBB-BBDE-96E47D024CC7}"/>
              </a:ext>
            </a:extLst>
          </p:cNvPr>
          <p:cNvSpPr txBox="1"/>
          <p:nvPr/>
        </p:nvSpPr>
        <p:spPr>
          <a:xfrm>
            <a:off x="10614116" y="5738328"/>
            <a:ext cx="71344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F2F2F2"/>
                </a:solidFill>
                <a:latin typeface="Rostelecom Basis Medium" panose="020B0603030604040103" pitchFamily="34" charset="0"/>
                <a:cs typeface="Rostelecom Basis Bold"/>
              </a:defRPr>
            </a:lvl1pPr>
          </a:lstStyle>
          <a:p>
            <a:pPr algn="ctr"/>
            <a:r>
              <a:rPr lang="ru-RU" dirty="0">
                <a:solidFill>
                  <a:srgbClr val="3A76BB"/>
                </a:solidFill>
                <a:latin typeface="+mn-lt"/>
              </a:rPr>
              <a:t>180</a:t>
            </a:r>
          </a:p>
        </p:txBody>
      </p:sp>
      <p:sp>
        <p:nvSpPr>
          <p:cNvPr id="201" name="Заголовок 1">
            <a:extLst>
              <a:ext uri="{FF2B5EF4-FFF2-40B4-BE49-F238E27FC236}">
                <a16:creationId xmlns:a16="http://schemas.microsoft.com/office/drawing/2014/main" id="{02592751-20F1-BEDA-DCB5-928F353F279F}"/>
              </a:ext>
            </a:extLst>
          </p:cNvPr>
          <p:cNvSpPr txBox="1">
            <a:spLocks/>
          </p:cNvSpPr>
          <p:nvPr/>
        </p:nvSpPr>
        <p:spPr>
          <a:xfrm>
            <a:off x="634368" y="66811"/>
            <a:ext cx="11131954" cy="17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ПДС: СОФИНАНСИРОВАНИЕ </a:t>
            </a:r>
          </a:p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ВЗНОСОВ ГОСУДАРСТВОМ</a:t>
            </a:r>
          </a:p>
        </p:txBody>
      </p:sp>
      <p:pic>
        <p:nvPicPr>
          <p:cNvPr id="210" name="Рисунок 209">
            <a:extLst>
              <a:ext uri="{FF2B5EF4-FFF2-40B4-BE49-F238E27FC236}">
                <a16:creationId xmlns:a16="http://schemas.microsoft.com/office/drawing/2014/main" id="{7F35A76D-FFAD-8B29-8013-8F119269DD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188508" y="242282"/>
            <a:ext cx="1715199" cy="174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4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E95B38D-B4DC-53A9-6ACE-A2E5DF092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02839" y="156957"/>
            <a:ext cx="1863483" cy="1775642"/>
          </a:xfrm>
          <a:prstGeom prst="rect">
            <a:avLst/>
          </a:prstGeom>
        </p:spPr>
      </p:pic>
      <p:sp>
        <p:nvSpPr>
          <p:cNvPr id="121" name="Прямоугольник: скругленные углы 120">
            <a:extLst>
              <a:ext uri="{FF2B5EF4-FFF2-40B4-BE49-F238E27FC236}">
                <a16:creationId xmlns:a16="http://schemas.microsoft.com/office/drawing/2014/main" id="{3C149770-7F89-EB6A-6BAC-23FBFCC9FFCC}"/>
              </a:ext>
            </a:extLst>
          </p:cNvPr>
          <p:cNvSpPr/>
          <p:nvPr/>
        </p:nvSpPr>
        <p:spPr>
          <a:xfrm>
            <a:off x="6181074" y="1832308"/>
            <a:ext cx="5585248" cy="481157"/>
          </a:xfrm>
          <a:prstGeom prst="roundRect">
            <a:avLst>
              <a:gd name="adj" fmla="val 50000"/>
            </a:avLst>
          </a:prstGeom>
          <a:solidFill>
            <a:srgbClr val="3A76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ямоугольник: скругленные углы 119">
            <a:extLst>
              <a:ext uri="{FF2B5EF4-FFF2-40B4-BE49-F238E27FC236}">
                <a16:creationId xmlns:a16="http://schemas.microsoft.com/office/drawing/2014/main" id="{92D635F2-976F-082D-5AAD-AE4D23AA0161}"/>
              </a:ext>
            </a:extLst>
          </p:cNvPr>
          <p:cNvSpPr/>
          <p:nvPr/>
        </p:nvSpPr>
        <p:spPr>
          <a:xfrm>
            <a:off x="718324" y="1832308"/>
            <a:ext cx="5305158" cy="481157"/>
          </a:xfrm>
          <a:prstGeom prst="roundRect">
            <a:avLst>
              <a:gd name="adj" fmla="val 50000"/>
            </a:avLst>
          </a:prstGeom>
          <a:solidFill>
            <a:srgbClr val="099A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217B79F-3F73-4AB7-8033-D841BA9E3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EB8C-06A6-4CEE-8757-769B3E324293}" type="slidenum">
              <a:rPr lang="ru-RU" smtClean="0"/>
              <a:t>9</a:t>
            </a:fld>
            <a:endParaRPr lang="ru-RU" dirty="0"/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id="{5531BDBA-06E8-4AD4-A690-BAEC2E90602F}"/>
              </a:ext>
            </a:extLst>
          </p:cNvPr>
          <p:cNvSpPr txBox="1">
            <a:spLocks/>
          </p:cNvSpPr>
          <p:nvPr/>
        </p:nvSpPr>
        <p:spPr>
          <a:xfrm>
            <a:off x="630047" y="6547102"/>
            <a:ext cx="1403148" cy="3067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Источник: СФР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3A90827-14EE-D845-B338-C4CFA62E97EC}"/>
              </a:ext>
            </a:extLst>
          </p:cNvPr>
          <p:cNvSpPr txBox="1"/>
          <p:nvPr/>
        </p:nvSpPr>
        <p:spPr>
          <a:xfrm>
            <a:off x="1251231" y="5016194"/>
            <a:ext cx="4893415" cy="553998"/>
          </a:xfrm>
          <a:prstGeom prst="rect">
            <a:avLst/>
          </a:prstGeom>
          <a:noFill/>
          <a:ln w="15875">
            <a:noFill/>
            <a:prstDash val="dash"/>
          </a:ln>
        </p:spPr>
        <p:txBody>
          <a:bodyPr wrap="square" lIns="432000" rtlCol="0" anchor="ctr">
            <a:spAutoFit/>
          </a:bodyPr>
          <a:lstStyle/>
          <a:p>
            <a:pPr marR="0" lvl="0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Учитываются</a:t>
            </a:r>
            <a:r>
              <a:rPr kumimoji="0" lang="ru-RU" sz="1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 в рублях, а не в пенсионных коэффициентах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3A90827-14EE-D845-B338-C4CFA62E97EC}"/>
              </a:ext>
            </a:extLst>
          </p:cNvPr>
          <p:cNvSpPr txBox="1"/>
          <p:nvPr/>
        </p:nvSpPr>
        <p:spPr>
          <a:xfrm>
            <a:off x="1251231" y="5886338"/>
            <a:ext cx="4693348" cy="553998"/>
          </a:xfrm>
          <a:prstGeom prst="rect">
            <a:avLst/>
          </a:prstGeom>
          <a:noFill/>
          <a:ln w="15875">
            <a:noFill/>
            <a:prstDash val="dash"/>
          </a:ln>
        </p:spPr>
        <p:txBody>
          <a:bodyPr wrap="square" lIns="432000" rtlCol="0" anchor="ctr">
            <a:spAutoFit/>
          </a:bodyPr>
          <a:lstStyle/>
          <a:p>
            <a:pPr lvl="0">
              <a:lnSpc>
                <a:spcPts val="1800"/>
              </a:lnSpc>
              <a:defRPr/>
            </a:pPr>
            <a:r>
              <a:rPr lang="ru-RU" sz="16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Ежегодное увеличение за счёт инвестиционного дохода НПФ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7158D6B-8F46-A67B-A64C-DE96A63432CC}"/>
              </a:ext>
            </a:extLst>
          </p:cNvPr>
          <p:cNvSpPr txBox="1">
            <a:spLocks/>
          </p:cNvSpPr>
          <p:nvPr/>
        </p:nvSpPr>
        <p:spPr>
          <a:xfrm>
            <a:off x="634368" y="66811"/>
            <a:ext cx="11131954" cy="17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ПЕНСИОННЫЕ НАКОПЛЕНИЯ </a:t>
            </a:r>
            <a:br>
              <a:rPr lang="ru-RU" sz="4000" b="1" dirty="0">
                <a:solidFill>
                  <a:srgbClr val="3A76BB"/>
                </a:solidFill>
              </a:rPr>
            </a:br>
            <a:r>
              <a:rPr lang="ru-RU" sz="4000" b="1" dirty="0">
                <a:solidFill>
                  <a:srgbClr val="3A76BB"/>
                </a:solidFill>
              </a:rPr>
              <a:t>У ГРАЖДАН 1967 – 1997 Г.Р.</a:t>
            </a:r>
          </a:p>
        </p:txBody>
      </p:sp>
      <p:sp>
        <p:nvSpPr>
          <p:cNvPr id="7" name="Прямоугольник: скругленные углы 20">
            <a:extLst>
              <a:ext uri="{FF2B5EF4-FFF2-40B4-BE49-F238E27FC236}">
                <a16:creationId xmlns:a16="http://schemas.microsoft.com/office/drawing/2014/main" id="{70AB4B73-F4DD-B4BF-1681-72FB75729D5B}"/>
              </a:ext>
            </a:extLst>
          </p:cNvPr>
          <p:cNvSpPr/>
          <p:nvPr/>
        </p:nvSpPr>
        <p:spPr bwMode="auto">
          <a:xfrm>
            <a:off x="1059516" y="2898957"/>
            <a:ext cx="10400117" cy="45719"/>
          </a:xfrm>
          <a:prstGeom prst="roundRect">
            <a:avLst>
              <a:gd name="adj" fmla="val 26462"/>
            </a:avLst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800FA9C-246F-D8B4-D58E-4984FCDD274C}"/>
              </a:ext>
            </a:extLst>
          </p:cNvPr>
          <p:cNvSpPr/>
          <p:nvPr/>
        </p:nvSpPr>
        <p:spPr bwMode="auto">
          <a:xfrm>
            <a:off x="561864" y="2375469"/>
            <a:ext cx="886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4102E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2002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4102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13D38C8-C39A-16B5-7D3D-E568B0B71778}"/>
              </a:ext>
            </a:extLst>
          </p:cNvPr>
          <p:cNvSpPr/>
          <p:nvPr/>
        </p:nvSpPr>
        <p:spPr bwMode="auto">
          <a:xfrm>
            <a:off x="5630179" y="2375469"/>
            <a:ext cx="886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4102E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2014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4102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F79BA7B-823E-E2C6-689E-EA11850F8D07}"/>
              </a:ext>
            </a:extLst>
          </p:cNvPr>
          <p:cNvSpPr/>
          <p:nvPr/>
        </p:nvSpPr>
        <p:spPr bwMode="auto">
          <a:xfrm>
            <a:off x="11055458" y="2375469"/>
            <a:ext cx="886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4102E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2025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4102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0EE84F0D-790B-7F97-CC4C-0C5533867E1D}"/>
              </a:ext>
            </a:extLst>
          </p:cNvPr>
          <p:cNvSpPr/>
          <p:nvPr/>
        </p:nvSpPr>
        <p:spPr bwMode="auto">
          <a:xfrm>
            <a:off x="873895" y="2790492"/>
            <a:ext cx="262647" cy="262647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1265D2EE-5FEC-DCCC-F377-FB6906348FBC}"/>
              </a:ext>
            </a:extLst>
          </p:cNvPr>
          <p:cNvSpPr/>
          <p:nvPr/>
        </p:nvSpPr>
        <p:spPr bwMode="auto">
          <a:xfrm>
            <a:off x="5944580" y="2790492"/>
            <a:ext cx="262647" cy="262647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047B5534-4411-9393-E94E-BF9B3ADE91F7}"/>
              </a:ext>
            </a:extLst>
          </p:cNvPr>
          <p:cNvSpPr/>
          <p:nvPr/>
        </p:nvSpPr>
        <p:spPr bwMode="auto">
          <a:xfrm>
            <a:off x="11367490" y="2790492"/>
            <a:ext cx="262647" cy="262647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Google Shape;362;p6">
            <a:extLst>
              <a:ext uri="{FF2B5EF4-FFF2-40B4-BE49-F238E27FC236}">
                <a16:creationId xmlns:a16="http://schemas.microsoft.com/office/drawing/2014/main" id="{96626712-B74C-7A63-B7E8-B3821D3532F5}"/>
              </a:ext>
            </a:extLst>
          </p:cNvPr>
          <p:cNvSpPr/>
          <p:nvPr/>
        </p:nvSpPr>
        <p:spPr bwMode="auto">
          <a:xfrm>
            <a:off x="698807" y="1832309"/>
            <a:ext cx="5140998" cy="48115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252000" tIns="91425" rIns="91425" bIns="91425" anchor="ctr" anchorCtr="0">
            <a:noAutofit/>
          </a:bodyPr>
          <a:lstStyle/>
          <a:p>
            <a: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>
                <a:tab pos="1438275" algn="l"/>
              </a:tabLst>
              <a:defRPr/>
            </a:pPr>
            <a:r>
              <a:rPr lang="ru-RU" sz="1800" b="1" i="0" u="none" strike="noStrike" cap="none" dirty="0">
                <a:solidFill>
                  <a:srgbClr val="FFFFFF"/>
                </a:solidFill>
                <a:ea typeface="Arial"/>
                <a:cs typeface="Arial"/>
              </a:rPr>
              <a:t>Активное пополнение счетов граждан</a:t>
            </a:r>
          </a:p>
        </p:txBody>
      </p:sp>
      <p:sp>
        <p:nvSpPr>
          <p:cNvPr id="15" name="Google Shape;362;p6">
            <a:extLst>
              <a:ext uri="{FF2B5EF4-FFF2-40B4-BE49-F238E27FC236}">
                <a16:creationId xmlns:a16="http://schemas.microsoft.com/office/drawing/2014/main" id="{870C1E26-9368-33CF-7B68-5B87A0F7C384}"/>
              </a:ext>
            </a:extLst>
          </p:cNvPr>
          <p:cNvSpPr/>
          <p:nvPr/>
        </p:nvSpPr>
        <p:spPr bwMode="auto">
          <a:xfrm>
            <a:off x="7000142" y="1832309"/>
            <a:ext cx="3705958" cy="48115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252000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sz="1800" b="1" i="0" u="none" strike="noStrike" cap="none" dirty="0">
                <a:solidFill>
                  <a:srgbClr val="FFFFFF"/>
                </a:solidFill>
                <a:ea typeface="Arial"/>
                <a:cs typeface="Arial"/>
              </a:rPr>
              <a:t>МОРАТОРИЙ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7040867-255E-E768-DEB9-C95C38822B8E}"/>
              </a:ext>
            </a:extLst>
          </p:cNvPr>
          <p:cNvCxnSpPr>
            <a:cxnSpLocks/>
          </p:cNvCxnSpPr>
          <p:nvPr/>
        </p:nvCxnSpPr>
        <p:spPr bwMode="auto">
          <a:xfrm>
            <a:off x="6073914" y="3219954"/>
            <a:ext cx="0" cy="1331098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oogle Shape;331;g277b4458855_0_0">
            <a:extLst>
              <a:ext uri="{FF2B5EF4-FFF2-40B4-BE49-F238E27FC236}">
                <a16:creationId xmlns:a16="http://schemas.microsoft.com/office/drawing/2014/main" id="{33E82F37-9A06-4BE4-EA7C-BFC0E40FC77B}"/>
              </a:ext>
            </a:extLst>
          </p:cNvPr>
          <p:cNvSpPr/>
          <p:nvPr/>
        </p:nvSpPr>
        <p:spPr bwMode="auto">
          <a:xfrm>
            <a:off x="6444345" y="3104058"/>
            <a:ext cx="5185792" cy="1538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Arial"/>
              <a:buChar char="●"/>
              <a:defRPr/>
            </a:pPr>
            <a:r>
              <a:rPr lang="ru-RU" sz="2000" b="1" i="0" u="none" strike="noStrike" cap="none" dirty="0">
                <a:solidFill>
                  <a:srgbClr val="3A76BB"/>
                </a:solidFill>
                <a:latin typeface="Arial"/>
                <a:ea typeface="Arial"/>
                <a:cs typeface="Arial"/>
              </a:rPr>
              <a:t>22</a:t>
            </a:r>
            <a:r>
              <a:rPr lang="ru-RU" sz="1600" b="1" i="0" u="none" strike="noStrike" cap="none" dirty="0">
                <a:solidFill>
                  <a:srgbClr val="3A76BB"/>
                </a:solidFill>
                <a:latin typeface="Arial"/>
                <a:ea typeface="Arial"/>
                <a:cs typeface="Arial"/>
              </a:rPr>
              <a:t>%</a:t>
            </a:r>
            <a:r>
              <a:rPr lang="ru-RU" sz="1600" b="1" i="0" u="none" strike="noStrike" cap="none" dirty="0">
                <a:solidFill>
                  <a:srgbClr val="FF0F43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600" dirty="0"/>
              <a:t>— 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страховые взносы работодателя в СФР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Arial"/>
              <a:buChar char="●"/>
              <a:defRPr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Пополняется только инвестиционным доходом</a:t>
            </a:r>
          </a:p>
        </p:txBody>
      </p:sp>
      <p:sp>
        <p:nvSpPr>
          <p:cNvPr id="18" name="Google Shape;331;g277b4458855_0_0">
            <a:extLst>
              <a:ext uri="{FF2B5EF4-FFF2-40B4-BE49-F238E27FC236}">
                <a16:creationId xmlns:a16="http://schemas.microsoft.com/office/drawing/2014/main" id="{7FD513A2-351B-4612-98F3-0201607B8D00}"/>
              </a:ext>
            </a:extLst>
          </p:cNvPr>
          <p:cNvSpPr/>
          <p:nvPr/>
        </p:nvSpPr>
        <p:spPr bwMode="auto">
          <a:xfrm>
            <a:off x="932939" y="3104058"/>
            <a:ext cx="5011641" cy="1446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Arial"/>
              <a:buChar char="●"/>
              <a:defRPr/>
            </a:pPr>
            <a:r>
              <a:rPr lang="ru-RU" sz="2000" b="1" i="0" u="none" strike="noStrike" cap="none" dirty="0">
                <a:solidFill>
                  <a:srgbClr val="099A85"/>
                </a:solidFill>
                <a:latin typeface="Arial"/>
                <a:ea typeface="Arial"/>
                <a:cs typeface="Arial"/>
              </a:rPr>
              <a:t>16</a:t>
            </a:r>
            <a:r>
              <a:rPr lang="ru-RU" sz="1600" b="1" i="0" u="none" strike="noStrike" cap="none" dirty="0">
                <a:solidFill>
                  <a:srgbClr val="099A85"/>
                </a:solidFill>
                <a:latin typeface="Arial"/>
                <a:ea typeface="Arial"/>
                <a:cs typeface="Arial"/>
              </a:rPr>
              <a:t>%</a:t>
            </a:r>
            <a:r>
              <a:rPr lang="ru-RU" sz="1600" b="1" i="0" u="none" strike="noStrike" cap="none" dirty="0">
                <a:solidFill>
                  <a:srgbClr val="FF0F43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600" dirty="0"/>
              <a:t>—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страховые взносы работодателя в СФР 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Arial"/>
              <a:buChar char="●"/>
              <a:defRPr/>
            </a:pPr>
            <a:r>
              <a:rPr lang="ru-RU" sz="2000" b="1" i="0" u="none" strike="noStrike" cap="none" dirty="0">
                <a:solidFill>
                  <a:srgbClr val="099A85"/>
                </a:solidFill>
                <a:latin typeface="Arial"/>
                <a:ea typeface="Arial"/>
                <a:cs typeface="Arial"/>
              </a:rPr>
              <a:t>6</a:t>
            </a:r>
            <a:r>
              <a:rPr lang="ru-RU" sz="1600" b="1" i="0" u="none" strike="noStrike" cap="none" dirty="0">
                <a:solidFill>
                  <a:srgbClr val="099A85"/>
                </a:solidFill>
                <a:latin typeface="Arial"/>
                <a:ea typeface="Arial"/>
                <a:cs typeface="Arial"/>
              </a:rPr>
              <a:t>%</a:t>
            </a:r>
            <a:r>
              <a:rPr lang="ru-RU" sz="1600" b="1" i="0" u="none" strike="noStrike" cap="none" dirty="0">
                <a:solidFill>
                  <a:srgbClr val="FF0F43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от заработной платы </a:t>
            </a:r>
            <a:r>
              <a:rPr lang="ru-RU" sz="1600" dirty="0"/>
              <a:t>— 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отчисления </a:t>
            </a:r>
            <a:b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в накопительную часть пенсии (ОПС) — находятся в НПФ/СФР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1F651598-03EA-0FB7-3C48-335F1AE53FDA}"/>
              </a:ext>
            </a:extLst>
          </p:cNvPr>
          <p:cNvCxnSpPr>
            <a:cxnSpLocks/>
          </p:cNvCxnSpPr>
          <p:nvPr/>
        </p:nvCxnSpPr>
        <p:spPr>
          <a:xfrm>
            <a:off x="732873" y="4708817"/>
            <a:ext cx="11033449" cy="0"/>
          </a:xfrm>
          <a:prstGeom prst="line">
            <a:avLst/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2CBC47A0-7639-A7D2-D0A0-E21CFB477761}"/>
              </a:ext>
            </a:extLst>
          </p:cNvPr>
          <p:cNvGrpSpPr/>
          <p:nvPr/>
        </p:nvGrpSpPr>
        <p:grpSpPr>
          <a:xfrm>
            <a:off x="718325" y="4894221"/>
            <a:ext cx="730250" cy="730250"/>
            <a:chOff x="1239804" y="3012475"/>
            <a:chExt cx="799591" cy="799591"/>
          </a:xfrm>
        </p:grpSpPr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69330A29-9274-BEA3-4569-CD931C7BC6BC}"/>
                </a:ext>
              </a:extLst>
            </p:cNvPr>
            <p:cNvSpPr/>
            <p:nvPr/>
          </p:nvSpPr>
          <p:spPr>
            <a:xfrm>
              <a:off x="1239804" y="3012475"/>
              <a:ext cx="799591" cy="799591"/>
            </a:xfrm>
            <a:prstGeom prst="ellipse">
              <a:avLst/>
            </a:prstGeom>
            <a:solidFill>
              <a:srgbClr val="F267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2FC6E5C4-713D-3783-F788-6F29189FFB91}"/>
                </a:ext>
              </a:extLst>
            </p:cNvPr>
            <p:cNvGrpSpPr/>
            <p:nvPr/>
          </p:nvGrpSpPr>
          <p:grpSpPr>
            <a:xfrm>
              <a:off x="1395240" y="3178964"/>
              <a:ext cx="488718" cy="466612"/>
              <a:chOff x="7390435" y="3215893"/>
              <a:chExt cx="372073" cy="355244"/>
            </a:xfrm>
          </p:grpSpPr>
          <p:grpSp>
            <p:nvGrpSpPr>
              <p:cNvPr id="28" name="Google Shape;943;p33">
                <a:extLst>
                  <a:ext uri="{FF2B5EF4-FFF2-40B4-BE49-F238E27FC236}">
                    <a16:creationId xmlns:a16="http://schemas.microsoft.com/office/drawing/2014/main" id="{D7ABACCA-AC1E-7B96-E001-7F2AE0EEE178}"/>
                  </a:ext>
                </a:extLst>
              </p:cNvPr>
              <p:cNvGrpSpPr/>
              <p:nvPr/>
            </p:nvGrpSpPr>
            <p:grpSpPr>
              <a:xfrm>
                <a:off x="7390435" y="3215893"/>
                <a:ext cx="372073" cy="355244"/>
                <a:chOff x="7390435" y="3680868"/>
                <a:chExt cx="372073" cy="355244"/>
              </a:xfrm>
            </p:grpSpPr>
            <p:sp>
              <p:nvSpPr>
                <p:cNvPr id="30" name="Google Shape;944;p33">
                  <a:extLst>
                    <a:ext uri="{FF2B5EF4-FFF2-40B4-BE49-F238E27FC236}">
                      <a16:creationId xmlns:a16="http://schemas.microsoft.com/office/drawing/2014/main" id="{6A351501-0451-F849-7005-DB0005C9F432}"/>
                    </a:ext>
                  </a:extLst>
                </p:cNvPr>
                <p:cNvSpPr/>
                <p:nvPr/>
              </p:nvSpPr>
              <p:spPr>
                <a:xfrm>
                  <a:off x="7390435" y="3744950"/>
                  <a:ext cx="294178" cy="291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4" h="9169" extrusionOk="0">
                      <a:moveTo>
                        <a:pt x="4668" y="0"/>
                      </a:moveTo>
                      <a:cubicBezTo>
                        <a:pt x="3441" y="0"/>
                        <a:pt x="2287" y="477"/>
                        <a:pt x="1417" y="1334"/>
                      </a:cubicBezTo>
                      <a:cubicBezTo>
                        <a:pt x="1358" y="1393"/>
                        <a:pt x="1358" y="1501"/>
                        <a:pt x="1417" y="1572"/>
                      </a:cubicBezTo>
                      <a:cubicBezTo>
                        <a:pt x="1447" y="1602"/>
                        <a:pt x="1489" y="1617"/>
                        <a:pt x="1532" y="1617"/>
                      </a:cubicBezTo>
                      <a:cubicBezTo>
                        <a:pt x="1575" y="1617"/>
                        <a:pt x="1620" y="1602"/>
                        <a:pt x="1655" y="1572"/>
                      </a:cubicBezTo>
                      <a:cubicBezTo>
                        <a:pt x="2465" y="774"/>
                        <a:pt x="3537" y="322"/>
                        <a:pt x="4668" y="322"/>
                      </a:cubicBezTo>
                      <a:cubicBezTo>
                        <a:pt x="5799" y="322"/>
                        <a:pt x="6870" y="774"/>
                        <a:pt x="7668" y="1572"/>
                      </a:cubicBezTo>
                      <a:cubicBezTo>
                        <a:pt x="8478" y="2382"/>
                        <a:pt x="8918" y="3453"/>
                        <a:pt x="8918" y="4584"/>
                      </a:cubicBezTo>
                      <a:cubicBezTo>
                        <a:pt x="8918" y="5715"/>
                        <a:pt x="8478" y="6787"/>
                        <a:pt x="7668" y="7585"/>
                      </a:cubicBezTo>
                      <a:cubicBezTo>
                        <a:pt x="6841" y="8412"/>
                        <a:pt x="5751" y="8826"/>
                        <a:pt x="4662" y="8826"/>
                      </a:cubicBezTo>
                      <a:cubicBezTo>
                        <a:pt x="3572" y="8826"/>
                        <a:pt x="2483" y="8412"/>
                        <a:pt x="1655" y="7585"/>
                      </a:cubicBezTo>
                      <a:cubicBezTo>
                        <a:pt x="953" y="6882"/>
                        <a:pt x="524" y="5965"/>
                        <a:pt x="441" y="4977"/>
                      </a:cubicBezTo>
                      <a:cubicBezTo>
                        <a:pt x="346" y="4013"/>
                        <a:pt x="596" y="3037"/>
                        <a:pt x="1132" y="2227"/>
                      </a:cubicBezTo>
                      <a:cubicBezTo>
                        <a:pt x="1179" y="2155"/>
                        <a:pt x="1167" y="2048"/>
                        <a:pt x="1096" y="1989"/>
                      </a:cubicBezTo>
                      <a:cubicBezTo>
                        <a:pt x="1066" y="1972"/>
                        <a:pt x="1035" y="1964"/>
                        <a:pt x="1005" y="1964"/>
                      </a:cubicBezTo>
                      <a:cubicBezTo>
                        <a:pt x="950" y="1964"/>
                        <a:pt x="896" y="1990"/>
                        <a:pt x="858" y="2036"/>
                      </a:cubicBezTo>
                      <a:cubicBezTo>
                        <a:pt x="274" y="2894"/>
                        <a:pt x="1" y="3953"/>
                        <a:pt x="108" y="5013"/>
                      </a:cubicBezTo>
                      <a:cubicBezTo>
                        <a:pt x="215" y="6073"/>
                        <a:pt x="679" y="7085"/>
                        <a:pt x="1429" y="7823"/>
                      </a:cubicBezTo>
                      <a:cubicBezTo>
                        <a:pt x="2322" y="8716"/>
                        <a:pt x="3501" y="9168"/>
                        <a:pt x="4680" y="9168"/>
                      </a:cubicBezTo>
                      <a:cubicBezTo>
                        <a:pt x="5858" y="9168"/>
                        <a:pt x="7025" y="8716"/>
                        <a:pt x="7918" y="7823"/>
                      </a:cubicBezTo>
                      <a:cubicBezTo>
                        <a:pt x="8787" y="6966"/>
                        <a:pt x="9264" y="5799"/>
                        <a:pt x="9264" y="4584"/>
                      </a:cubicBezTo>
                      <a:cubicBezTo>
                        <a:pt x="9264" y="3358"/>
                        <a:pt x="8787" y="2203"/>
                        <a:pt x="7906" y="1334"/>
                      </a:cubicBezTo>
                      <a:cubicBezTo>
                        <a:pt x="7049" y="477"/>
                        <a:pt x="5882" y="0"/>
                        <a:pt x="466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945;p33">
                  <a:extLst>
                    <a:ext uri="{FF2B5EF4-FFF2-40B4-BE49-F238E27FC236}">
                      <a16:creationId xmlns:a16="http://schemas.microsoft.com/office/drawing/2014/main" id="{5AC66E78-F9AA-BE9A-4131-958A88F45B0E}"/>
                    </a:ext>
                  </a:extLst>
                </p:cNvPr>
                <p:cNvSpPr/>
                <p:nvPr/>
              </p:nvSpPr>
              <p:spPr>
                <a:xfrm>
                  <a:off x="7408948" y="3772259"/>
                  <a:ext cx="259407" cy="236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9" h="7440" extrusionOk="0">
                      <a:moveTo>
                        <a:pt x="4085" y="319"/>
                      </a:moveTo>
                      <a:cubicBezTo>
                        <a:pt x="4942" y="319"/>
                        <a:pt x="5823" y="653"/>
                        <a:pt x="6478" y="1319"/>
                      </a:cubicBezTo>
                      <a:cubicBezTo>
                        <a:pt x="7800" y="2653"/>
                        <a:pt x="7800" y="4796"/>
                        <a:pt x="6478" y="6117"/>
                      </a:cubicBezTo>
                      <a:cubicBezTo>
                        <a:pt x="5817" y="6778"/>
                        <a:pt x="4951" y="7109"/>
                        <a:pt x="4083" y="7109"/>
                      </a:cubicBezTo>
                      <a:cubicBezTo>
                        <a:pt x="3216" y="7109"/>
                        <a:pt x="2346" y="6778"/>
                        <a:pt x="1680" y="6117"/>
                      </a:cubicBezTo>
                      <a:cubicBezTo>
                        <a:pt x="358" y="4796"/>
                        <a:pt x="358" y="2653"/>
                        <a:pt x="1680" y="1319"/>
                      </a:cubicBezTo>
                      <a:cubicBezTo>
                        <a:pt x="2335" y="664"/>
                        <a:pt x="3216" y="319"/>
                        <a:pt x="4085" y="319"/>
                      </a:cubicBezTo>
                      <a:close/>
                      <a:moveTo>
                        <a:pt x="4088" y="1"/>
                      </a:moveTo>
                      <a:cubicBezTo>
                        <a:pt x="3132" y="1"/>
                        <a:pt x="2174" y="361"/>
                        <a:pt x="1442" y="1081"/>
                      </a:cubicBezTo>
                      <a:cubicBezTo>
                        <a:pt x="1" y="2534"/>
                        <a:pt x="1" y="4891"/>
                        <a:pt x="1442" y="6356"/>
                      </a:cubicBezTo>
                      <a:cubicBezTo>
                        <a:pt x="2180" y="7082"/>
                        <a:pt x="3120" y="7439"/>
                        <a:pt x="4085" y="7439"/>
                      </a:cubicBezTo>
                      <a:cubicBezTo>
                        <a:pt x="5037" y="7439"/>
                        <a:pt x="5978" y="7082"/>
                        <a:pt x="6716" y="6356"/>
                      </a:cubicBezTo>
                      <a:cubicBezTo>
                        <a:pt x="8169" y="4891"/>
                        <a:pt x="8169" y="2546"/>
                        <a:pt x="6716" y="1081"/>
                      </a:cubicBezTo>
                      <a:cubicBezTo>
                        <a:pt x="5996" y="361"/>
                        <a:pt x="5043" y="1"/>
                        <a:pt x="408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946;p33">
                  <a:extLst>
                    <a:ext uri="{FF2B5EF4-FFF2-40B4-BE49-F238E27FC236}">
                      <a16:creationId xmlns:a16="http://schemas.microsoft.com/office/drawing/2014/main" id="{754131BC-0107-8EF5-6A7E-0B5AF0BD148E}"/>
                    </a:ext>
                  </a:extLst>
                </p:cNvPr>
                <p:cNvSpPr/>
                <p:nvPr/>
              </p:nvSpPr>
              <p:spPr>
                <a:xfrm>
                  <a:off x="7487986" y="3680868"/>
                  <a:ext cx="274522" cy="259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5" h="8174" extrusionOk="0">
                      <a:moveTo>
                        <a:pt x="3614" y="0"/>
                      </a:moveTo>
                      <a:cubicBezTo>
                        <a:pt x="2438" y="0"/>
                        <a:pt x="1262" y="447"/>
                        <a:pt x="369" y="1340"/>
                      </a:cubicBezTo>
                      <a:cubicBezTo>
                        <a:pt x="262" y="1447"/>
                        <a:pt x="167" y="1566"/>
                        <a:pt x="60" y="1685"/>
                      </a:cubicBezTo>
                      <a:cubicBezTo>
                        <a:pt x="0" y="1756"/>
                        <a:pt x="12" y="1864"/>
                        <a:pt x="84" y="1923"/>
                      </a:cubicBezTo>
                      <a:cubicBezTo>
                        <a:pt x="118" y="1948"/>
                        <a:pt x="155" y="1960"/>
                        <a:pt x="191" y="1960"/>
                      </a:cubicBezTo>
                      <a:cubicBezTo>
                        <a:pt x="240" y="1960"/>
                        <a:pt x="287" y="1936"/>
                        <a:pt x="322" y="1887"/>
                      </a:cubicBezTo>
                      <a:cubicBezTo>
                        <a:pt x="417" y="1792"/>
                        <a:pt x="500" y="1685"/>
                        <a:pt x="608" y="1578"/>
                      </a:cubicBezTo>
                      <a:cubicBezTo>
                        <a:pt x="1435" y="750"/>
                        <a:pt x="2524" y="337"/>
                        <a:pt x="3614" y="337"/>
                      </a:cubicBezTo>
                      <a:cubicBezTo>
                        <a:pt x="4703" y="337"/>
                        <a:pt x="5793" y="750"/>
                        <a:pt x="6620" y="1578"/>
                      </a:cubicBezTo>
                      <a:cubicBezTo>
                        <a:pt x="8275" y="3233"/>
                        <a:pt x="8275" y="5936"/>
                        <a:pt x="6620" y="7591"/>
                      </a:cubicBezTo>
                      <a:cubicBezTo>
                        <a:pt x="6513" y="7698"/>
                        <a:pt x="6418" y="7781"/>
                        <a:pt x="6311" y="7876"/>
                      </a:cubicBezTo>
                      <a:cubicBezTo>
                        <a:pt x="6239" y="7936"/>
                        <a:pt x="6215" y="8043"/>
                        <a:pt x="6275" y="8114"/>
                      </a:cubicBezTo>
                      <a:cubicBezTo>
                        <a:pt x="6311" y="8162"/>
                        <a:pt x="6358" y="8174"/>
                        <a:pt x="6418" y="8174"/>
                      </a:cubicBezTo>
                      <a:cubicBezTo>
                        <a:pt x="6454" y="8174"/>
                        <a:pt x="6489" y="8162"/>
                        <a:pt x="6513" y="8126"/>
                      </a:cubicBezTo>
                      <a:cubicBezTo>
                        <a:pt x="6632" y="8043"/>
                        <a:pt x="6751" y="7936"/>
                        <a:pt x="6858" y="7817"/>
                      </a:cubicBezTo>
                      <a:cubicBezTo>
                        <a:pt x="8644" y="6031"/>
                        <a:pt x="8644" y="3126"/>
                        <a:pt x="6858" y="1340"/>
                      </a:cubicBezTo>
                      <a:cubicBezTo>
                        <a:pt x="5965" y="447"/>
                        <a:pt x="4790" y="0"/>
                        <a:pt x="361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947;p33">
                  <a:extLst>
                    <a:ext uri="{FF2B5EF4-FFF2-40B4-BE49-F238E27FC236}">
                      <a16:creationId xmlns:a16="http://schemas.microsoft.com/office/drawing/2014/main" id="{73249C39-4B55-2575-6C8B-244B86C16D61}"/>
                    </a:ext>
                  </a:extLst>
                </p:cNvPr>
                <p:cNvSpPr/>
                <p:nvPr/>
              </p:nvSpPr>
              <p:spPr>
                <a:xfrm>
                  <a:off x="7691758" y="3789502"/>
                  <a:ext cx="34073" cy="102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" h="3241" extrusionOk="0">
                      <a:moveTo>
                        <a:pt x="589" y="1"/>
                      </a:moveTo>
                      <a:cubicBezTo>
                        <a:pt x="580" y="1"/>
                        <a:pt x="570" y="1"/>
                        <a:pt x="560" y="2"/>
                      </a:cubicBezTo>
                      <a:cubicBezTo>
                        <a:pt x="477" y="38"/>
                        <a:pt x="429" y="121"/>
                        <a:pt x="441" y="217"/>
                      </a:cubicBezTo>
                      <a:cubicBezTo>
                        <a:pt x="715" y="1157"/>
                        <a:pt x="560" y="2145"/>
                        <a:pt x="37" y="2967"/>
                      </a:cubicBezTo>
                      <a:cubicBezTo>
                        <a:pt x="1" y="3038"/>
                        <a:pt x="13" y="3146"/>
                        <a:pt x="84" y="3205"/>
                      </a:cubicBezTo>
                      <a:cubicBezTo>
                        <a:pt x="120" y="3217"/>
                        <a:pt x="144" y="3241"/>
                        <a:pt x="167" y="3241"/>
                      </a:cubicBezTo>
                      <a:cubicBezTo>
                        <a:pt x="239" y="3241"/>
                        <a:pt x="275" y="3205"/>
                        <a:pt x="310" y="3158"/>
                      </a:cubicBezTo>
                      <a:cubicBezTo>
                        <a:pt x="906" y="2265"/>
                        <a:pt x="1072" y="1169"/>
                        <a:pt x="775" y="121"/>
                      </a:cubicBezTo>
                      <a:cubicBezTo>
                        <a:pt x="743" y="47"/>
                        <a:pt x="672" y="1"/>
                        <a:pt x="58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948;p33">
                  <a:extLst>
                    <a:ext uri="{FF2B5EF4-FFF2-40B4-BE49-F238E27FC236}">
                      <a16:creationId xmlns:a16="http://schemas.microsoft.com/office/drawing/2014/main" id="{538E39E9-E537-A9D2-94A1-CBA0A3167528}"/>
                    </a:ext>
                  </a:extLst>
                </p:cNvPr>
                <p:cNvSpPr/>
                <p:nvPr/>
              </p:nvSpPr>
              <p:spPr>
                <a:xfrm>
                  <a:off x="7536000" y="3708082"/>
                  <a:ext cx="173192" cy="72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4" h="2269" extrusionOk="0">
                      <a:moveTo>
                        <a:pt x="2121" y="0"/>
                      </a:moveTo>
                      <a:cubicBezTo>
                        <a:pt x="1410" y="0"/>
                        <a:pt x="707" y="204"/>
                        <a:pt x="108" y="590"/>
                      </a:cubicBezTo>
                      <a:cubicBezTo>
                        <a:pt x="36" y="638"/>
                        <a:pt x="0" y="733"/>
                        <a:pt x="60" y="828"/>
                      </a:cubicBezTo>
                      <a:cubicBezTo>
                        <a:pt x="91" y="874"/>
                        <a:pt x="147" y="906"/>
                        <a:pt x="205" y="906"/>
                      </a:cubicBezTo>
                      <a:cubicBezTo>
                        <a:pt x="237" y="906"/>
                        <a:pt x="269" y="897"/>
                        <a:pt x="298" y="876"/>
                      </a:cubicBezTo>
                      <a:cubicBezTo>
                        <a:pt x="841" y="534"/>
                        <a:pt x="1478" y="344"/>
                        <a:pt x="2123" y="344"/>
                      </a:cubicBezTo>
                      <a:cubicBezTo>
                        <a:pt x="2241" y="344"/>
                        <a:pt x="2359" y="351"/>
                        <a:pt x="2477" y="364"/>
                      </a:cubicBezTo>
                      <a:cubicBezTo>
                        <a:pt x="3251" y="435"/>
                        <a:pt x="3977" y="792"/>
                        <a:pt x="4513" y="1328"/>
                      </a:cubicBezTo>
                      <a:cubicBezTo>
                        <a:pt x="4763" y="1590"/>
                        <a:pt x="4977" y="1864"/>
                        <a:pt x="5120" y="2185"/>
                      </a:cubicBezTo>
                      <a:cubicBezTo>
                        <a:pt x="5156" y="2245"/>
                        <a:pt x="5215" y="2269"/>
                        <a:pt x="5275" y="2269"/>
                      </a:cubicBezTo>
                      <a:cubicBezTo>
                        <a:pt x="5299" y="2269"/>
                        <a:pt x="5323" y="2269"/>
                        <a:pt x="5346" y="2257"/>
                      </a:cubicBezTo>
                      <a:cubicBezTo>
                        <a:pt x="5418" y="2197"/>
                        <a:pt x="5453" y="2102"/>
                        <a:pt x="5406" y="2019"/>
                      </a:cubicBezTo>
                      <a:cubicBezTo>
                        <a:pt x="5227" y="1673"/>
                        <a:pt x="5001" y="1364"/>
                        <a:pt x="4739" y="1102"/>
                      </a:cubicBezTo>
                      <a:cubicBezTo>
                        <a:pt x="4144" y="507"/>
                        <a:pt x="3334" y="114"/>
                        <a:pt x="2489" y="18"/>
                      </a:cubicBezTo>
                      <a:cubicBezTo>
                        <a:pt x="2366" y="6"/>
                        <a:pt x="2243" y="0"/>
                        <a:pt x="212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FDB8F634-DC16-D3B3-5539-2917FAD407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7499914" y="3369295"/>
                <a:ext cx="85748" cy="116929"/>
              </a:xfrm>
              <a:prstGeom prst="rect">
                <a:avLst/>
              </a:prstGeom>
            </p:spPr>
          </p:pic>
        </p:grpSp>
      </p:grpSp>
      <p:sp>
        <p:nvSpPr>
          <p:cNvPr id="77" name="Овал 76">
            <a:extLst>
              <a:ext uri="{FF2B5EF4-FFF2-40B4-BE49-F238E27FC236}">
                <a16:creationId xmlns:a16="http://schemas.microsoft.com/office/drawing/2014/main" id="{33547000-69B5-A2CC-54B0-E8E729D83DDE}"/>
              </a:ext>
            </a:extLst>
          </p:cNvPr>
          <p:cNvSpPr/>
          <p:nvPr/>
        </p:nvSpPr>
        <p:spPr>
          <a:xfrm>
            <a:off x="718325" y="5754787"/>
            <a:ext cx="730250" cy="730250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46D4E1C2-A059-BDEF-F784-2C93B2A271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83495" y="5929357"/>
            <a:ext cx="379126" cy="381110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D72AFB37-1394-0F81-D36E-A4A4EE206CBE}"/>
              </a:ext>
            </a:extLst>
          </p:cNvPr>
          <p:cNvSpPr txBox="1"/>
          <p:nvPr/>
        </p:nvSpPr>
        <p:spPr>
          <a:xfrm>
            <a:off x="6780328" y="5016194"/>
            <a:ext cx="5039218" cy="553998"/>
          </a:xfrm>
          <a:prstGeom prst="rect">
            <a:avLst/>
          </a:prstGeom>
          <a:noFill/>
          <a:ln w="15875">
            <a:noFill/>
            <a:prstDash val="dash"/>
          </a:ln>
        </p:spPr>
        <p:txBody>
          <a:bodyPr wrap="square" lIns="432000" rtlCol="0" anchor="ctr">
            <a:spAutoFit/>
          </a:bodyPr>
          <a:lstStyle/>
          <a:p>
            <a:pPr marR="0" lvl="0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Дополнительное увеличение за счет материнского капитала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D804A78-9FB6-4831-36C4-9F356C0C9256}"/>
              </a:ext>
            </a:extLst>
          </p:cNvPr>
          <p:cNvSpPr txBox="1"/>
          <p:nvPr/>
        </p:nvSpPr>
        <p:spPr>
          <a:xfrm>
            <a:off x="6780328" y="6001754"/>
            <a:ext cx="4587162" cy="323165"/>
          </a:xfrm>
          <a:prstGeom prst="rect">
            <a:avLst/>
          </a:prstGeom>
          <a:noFill/>
          <a:ln w="15875">
            <a:noFill/>
            <a:prstDash val="dash"/>
          </a:ln>
        </p:spPr>
        <p:txBody>
          <a:bodyPr wrap="square" lIns="432000" rtlCol="0" anchor="ctr">
            <a:spAutoFit/>
          </a:bodyPr>
          <a:lstStyle/>
          <a:p>
            <a:pPr lvl="0">
              <a:lnSpc>
                <a:spcPts val="1800"/>
              </a:lnSpc>
              <a:defRPr/>
            </a:pPr>
            <a:r>
              <a:rPr lang="ru-RU" sz="16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Наследуется на этапе накопления</a:t>
            </a:r>
          </a:p>
        </p:txBody>
      </p:sp>
      <p:sp>
        <p:nvSpPr>
          <p:cNvPr id="97" name="Овал 96">
            <a:extLst>
              <a:ext uri="{FF2B5EF4-FFF2-40B4-BE49-F238E27FC236}">
                <a16:creationId xmlns:a16="http://schemas.microsoft.com/office/drawing/2014/main" id="{BFE40804-9361-D5EE-AEBD-F0D88582ECCB}"/>
              </a:ext>
            </a:extLst>
          </p:cNvPr>
          <p:cNvSpPr/>
          <p:nvPr/>
        </p:nvSpPr>
        <p:spPr>
          <a:xfrm>
            <a:off x="6247422" y="4894221"/>
            <a:ext cx="730250" cy="730250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Овал 105">
            <a:extLst>
              <a:ext uri="{FF2B5EF4-FFF2-40B4-BE49-F238E27FC236}">
                <a16:creationId xmlns:a16="http://schemas.microsoft.com/office/drawing/2014/main" id="{DA9C1BB5-E195-4B16-BC17-57DC66DCC5DF}"/>
              </a:ext>
            </a:extLst>
          </p:cNvPr>
          <p:cNvSpPr/>
          <p:nvPr/>
        </p:nvSpPr>
        <p:spPr>
          <a:xfrm>
            <a:off x="6247422" y="5754787"/>
            <a:ext cx="730250" cy="730250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8" name="Группа 117">
            <a:extLst>
              <a:ext uri="{FF2B5EF4-FFF2-40B4-BE49-F238E27FC236}">
                <a16:creationId xmlns:a16="http://schemas.microsoft.com/office/drawing/2014/main" id="{DACA48CD-0854-F565-61DB-2ACB285EE88A}"/>
              </a:ext>
            </a:extLst>
          </p:cNvPr>
          <p:cNvGrpSpPr/>
          <p:nvPr/>
        </p:nvGrpSpPr>
        <p:grpSpPr>
          <a:xfrm>
            <a:off x="6404621" y="5060017"/>
            <a:ext cx="416087" cy="405180"/>
            <a:chOff x="12502947" y="3796897"/>
            <a:chExt cx="374328" cy="364516"/>
          </a:xfrm>
        </p:grpSpPr>
        <p:grpSp>
          <p:nvGrpSpPr>
            <p:cNvPr id="108" name="Google Shape;1010;p33">
              <a:extLst>
                <a:ext uri="{FF2B5EF4-FFF2-40B4-BE49-F238E27FC236}">
                  <a16:creationId xmlns:a16="http://schemas.microsoft.com/office/drawing/2014/main" id="{BFA5B5F4-6349-83F6-B24B-568E8D159C0A}"/>
                </a:ext>
              </a:extLst>
            </p:cNvPr>
            <p:cNvGrpSpPr/>
            <p:nvPr/>
          </p:nvGrpSpPr>
          <p:grpSpPr>
            <a:xfrm>
              <a:off x="12502947" y="3796897"/>
              <a:ext cx="159950" cy="364516"/>
              <a:chOff x="6410063" y="4135124"/>
              <a:chExt cx="159950" cy="364516"/>
            </a:xfrm>
          </p:grpSpPr>
          <p:sp>
            <p:nvSpPr>
              <p:cNvPr id="109" name="Google Shape;1011;p33">
                <a:extLst>
                  <a:ext uri="{FF2B5EF4-FFF2-40B4-BE49-F238E27FC236}">
                    <a16:creationId xmlns:a16="http://schemas.microsoft.com/office/drawing/2014/main" id="{993D2037-B3E9-DF1E-F276-D24BC9F95B64}"/>
                  </a:ext>
                </a:extLst>
              </p:cNvPr>
              <p:cNvSpPr/>
              <p:nvPr/>
            </p:nvSpPr>
            <p:spPr>
              <a:xfrm>
                <a:off x="6493991" y="4299202"/>
                <a:ext cx="36328" cy="200438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6312" extrusionOk="0">
                    <a:moveTo>
                      <a:pt x="965" y="1"/>
                    </a:moveTo>
                    <a:cubicBezTo>
                      <a:pt x="882" y="1"/>
                      <a:pt x="810" y="72"/>
                      <a:pt x="810" y="168"/>
                    </a:cubicBezTo>
                    <a:lnTo>
                      <a:pt x="810" y="5716"/>
                    </a:lnTo>
                    <a:cubicBezTo>
                      <a:pt x="810" y="5847"/>
                      <a:pt x="703" y="5954"/>
                      <a:pt x="584" y="5966"/>
                    </a:cubicBezTo>
                    <a:cubicBezTo>
                      <a:pt x="453" y="5966"/>
                      <a:pt x="334" y="5859"/>
                      <a:pt x="334" y="5728"/>
                    </a:cubicBezTo>
                    <a:lnTo>
                      <a:pt x="334" y="4656"/>
                    </a:lnTo>
                    <a:cubicBezTo>
                      <a:pt x="334" y="4573"/>
                      <a:pt x="251" y="4490"/>
                      <a:pt x="167" y="4490"/>
                    </a:cubicBezTo>
                    <a:cubicBezTo>
                      <a:pt x="72" y="4490"/>
                      <a:pt x="1" y="4573"/>
                      <a:pt x="1" y="4656"/>
                    </a:cubicBezTo>
                    <a:lnTo>
                      <a:pt x="1" y="5728"/>
                    </a:lnTo>
                    <a:cubicBezTo>
                      <a:pt x="1" y="5966"/>
                      <a:pt x="167" y="6192"/>
                      <a:pt x="394" y="6276"/>
                    </a:cubicBezTo>
                    <a:cubicBezTo>
                      <a:pt x="453" y="6299"/>
                      <a:pt x="525" y="6311"/>
                      <a:pt x="596" y="6311"/>
                    </a:cubicBezTo>
                    <a:cubicBezTo>
                      <a:pt x="906" y="6299"/>
                      <a:pt x="1144" y="6037"/>
                      <a:pt x="1144" y="5728"/>
                    </a:cubicBezTo>
                    <a:lnTo>
                      <a:pt x="1144" y="180"/>
                    </a:lnTo>
                    <a:cubicBezTo>
                      <a:pt x="1144" y="72"/>
                      <a:pt x="1072" y="1"/>
                      <a:pt x="9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012;p33">
                <a:extLst>
                  <a:ext uri="{FF2B5EF4-FFF2-40B4-BE49-F238E27FC236}">
                    <a16:creationId xmlns:a16="http://schemas.microsoft.com/office/drawing/2014/main" id="{FA6709EA-2E5D-C0DF-8905-0C19FD094AC4}"/>
                  </a:ext>
                </a:extLst>
              </p:cNvPr>
              <p:cNvSpPr/>
              <p:nvPr/>
            </p:nvSpPr>
            <p:spPr>
              <a:xfrm>
                <a:off x="6454297" y="4135124"/>
                <a:ext cx="71099" cy="71131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2240" extrusionOk="0">
                    <a:moveTo>
                      <a:pt x="1120" y="346"/>
                    </a:moveTo>
                    <a:cubicBezTo>
                      <a:pt x="1548" y="346"/>
                      <a:pt x="1894" y="679"/>
                      <a:pt x="1894" y="1120"/>
                    </a:cubicBezTo>
                    <a:cubicBezTo>
                      <a:pt x="1894" y="1548"/>
                      <a:pt x="1548" y="1894"/>
                      <a:pt x="1120" y="1894"/>
                    </a:cubicBezTo>
                    <a:cubicBezTo>
                      <a:pt x="691" y="1894"/>
                      <a:pt x="346" y="1548"/>
                      <a:pt x="346" y="1120"/>
                    </a:cubicBezTo>
                    <a:cubicBezTo>
                      <a:pt x="346" y="679"/>
                      <a:pt x="691" y="346"/>
                      <a:pt x="1120" y="346"/>
                    </a:cubicBezTo>
                    <a:close/>
                    <a:moveTo>
                      <a:pt x="1120" y="1"/>
                    </a:moveTo>
                    <a:cubicBezTo>
                      <a:pt x="513" y="1"/>
                      <a:pt x="1" y="513"/>
                      <a:pt x="1" y="1120"/>
                    </a:cubicBezTo>
                    <a:cubicBezTo>
                      <a:pt x="1" y="1727"/>
                      <a:pt x="513" y="2239"/>
                      <a:pt x="1120" y="2239"/>
                    </a:cubicBezTo>
                    <a:cubicBezTo>
                      <a:pt x="1727" y="2239"/>
                      <a:pt x="2239" y="1727"/>
                      <a:pt x="2239" y="1120"/>
                    </a:cubicBezTo>
                    <a:cubicBezTo>
                      <a:pt x="2239" y="513"/>
                      <a:pt x="1727" y="1"/>
                      <a:pt x="1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013;p33">
                <a:extLst>
                  <a:ext uri="{FF2B5EF4-FFF2-40B4-BE49-F238E27FC236}">
                    <a16:creationId xmlns:a16="http://schemas.microsoft.com/office/drawing/2014/main" id="{098E4492-23B2-8630-D3FB-E698C4B4E77D}"/>
                  </a:ext>
                </a:extLst>
              </p:cNvPr>
              <p:cNvSpPr/>
              <p:nvPr/>
            </p:nvSpPr>
            <p:spPr>
              <a:xfrm>
                <a:off x="6410063" y="4252712"/>
                <a:ext cx="94566" cy="246927"/>
              </a:xfrm>
              <a:custGeom>
                <a:avLst/>
                <a:gdLst/>
                <a:ahLst/>
                <a:cxnLst/>
                <a:rect l="l" t="t" r="r" b="b"/>
                <a:pathLst>
                  <a:path w="2978" h="7776" extrusionOk="0">
                    <a:moveTo>
                      <a:pt x="1191" y="0"/>
                    </a:moveTo>
                    <a:cubicBezTo>
                      <a:pt x="977" y="0"/>
                      <a:pt x="798" y="179"/>
                      <a:pt x="798" y="393"/>
                    </a:cubicBezTo>
                    <a:lnTo>
                      <a:pt x="798" y="2894"/>
                    </a:lnTo>
                    <a:cubicBezTo>
                      <a:pt x="798" y="3025"/>
                      <a:pt x="691" y="3132"/>
                      <a:pt x="560" y="3132"/>
                    </a:cubicBezTo>
                    <a:cubicBezTo>
                      <a:pt x="429" y="3132"/>
                      <a:pt x="322" y="3025"/>
                      <a:pt x="322" y="2894"/>
                    </a:cubicBezTo>
                    <a:lnTo>
                      <a:pt x="322" y="2275"/>
                    </a:lnTo>
                    <a:cubicBezTo>
                      <a:pt x="322" y="2191"/>
                      <a:pt x="251" y="2120"/>
                      <a:pt x="155" y="2120"/>
                    </a:cubicBezTo>
                    <a:cubicBezTo>
                      <a:pt x="72" y="2120"/>
                      <a:pt x="1" y="2191"/>
                      <a:pt x="1" y="2275"/>
                    </a:cubicBezTo>
                    <a:lnTo>
                      <a:pt x="1" y="2894"/>
                    </a:lnTo>
                    <a:cubicBezTo>
                      <a:pt x="1" y="3203"/>
                      <a:pt x="251" y="3465"/>
                      <a:pt x="572" y="3465"/>
                    </a:cubicBezTo>
                    <a:cubicBezTo>
                      <a:pt x="894" y="3465"/>
                      <a:pt x="1156" y="3215"/>
                      <a:pt x="1156" y="2894"/>
                    </a:cubicBezTo>
                    <a:lnTo>
                      <a:pt x="1156" y="393"/>
                    </a:lnTo>
                    <a:cubicBezTo>
                      <a:pt x="1156" y="358"/>
                      <a:pt x="1191" y="334"/>
                      <a:pt x="1215" y="334"/>
                    </a:cubicBezTo>
                    <a:cubicBezTo>
                      <a:pt x="1251" y="334"/>
                      <a:pt x="1275" y="358"/>
                      <a:pt x="1275" y="393"/>
                    </a:cubicBezTo>
                    <a:lnTo>
                      <a:pt x="1275" y="7192"/>
                    </a:lnTo>
                    <a:cubicBezTo>
                      <a:pt x="1275" y="7501"/>
                      <a:pt x="1525" y="7775"/>
                      <a:pt x="1858" y="7775"/>
                    </a:cubicBezTo>
                    <a:cubicBezTo>
                      <a:pt x="2168" y="7775"/>
                      <a:pt x="2441" y="7513"/>
                      <a:pt x="2441" y="7192"/>
                    </a:cubicBezTo>
                    <a:lnTo>
                      <a:pt x="2441" y="4251"/>
                    </a:lnTo>
                    <a:cubicBezTo>
                      <a:pt x="2441" y="4168"/>
                      <a:pt x="2501" y="4132"/>
                      <a:pt x="2560" y="4132"/>
                    </a:cubicBezTo>
                    <a:cubicBezTo>
                      <a:pt x="2632" y="4132"/>
                      <a:pt x="2680" y="4191"/>
                      <a:pt x="2680" y="4251"/>
                    </a:cubicBezTo>
                    <a:lnTo>
                      <a:pt x="2644" y="5442"/>
                    </a:lnTo>
                    <a:cubicBezTo>
                      <a:pt x="2644" y="5525"/>
                      <a:pt x="2715" y="5596"/>
                      <a:pt x="2810" y="5596"/>
                    </a:cubicBezTo>
                    <a:cubicBezTo>
                      <a:pt x="2894" y="5596"/>
                      <a:pt x="2977" y="5525"/>
                      <a:pt x="2977" y="5442"/>
                    </a:cubicBezTo>
                    <a:lnTo>
                      <a:pt x="2977" y="4251"/>
                    </a:lnTo>
                    <a:cubicBezTo>
                      <a:pt x="2977" y="3989"/>
                      <a:pt x="2763" y="3787"/>
                      <a:pt x="2513" y="3787"/>
                    </a:cubicBezTo>
                    <a:cubicBezTo>
                      <a:pt x="2263" y="3787"/>
                      <a:pt x="2048" y="3989"/>
                      <a:pt x="2048" y="4251"/>
                    </a:cubicBezTo>
                    <a:lnTo>
                      <a:pt x="2048" y="7192"/>
                    </a:lnTo>
                    <a:cubicBezTo>
                      <a:pt x="2048" y="7323"/>
                      <a:pt x="1941" y="7430"/>
                      <a:pt x="1810" y="7430"/>
                    </a:cubicBezTo>
                    <a:cubicBezTo>
                      <a:pt x="1679" y="7430"/>
                      <a:pt x="1572" y="7323"/>
                      <a:pt x="1572" y="7192"/>
                    </a:cubicBezTo>
                    <a:lnTo>
                      <a:pt x="1572" y="393"/>
                    </a:lnTo>
                    <a:cubicBezTo>
                      <a:pt x="1572" y="179"/>
                      <a:pt x="1394" y="0"/>
                      <a:pt x="11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014;p33">
                <a:extLst>
                  <a:ext uri="{FF2B5EF4-FFF2-40B4-BE49-F238E27FC236}">
                    <a16:creationId xmlns:a16="http://schemas.microsoft.com/office/drawing/2014/main" id="{604F36C2-EEBE-1FDC-F1C0-399E9F4DD771}"/>
                  </a:ext>
                </a:extLst>
              </p:cNvPr>
              <p:cNvSpPr/>
              <p:nvPr/>
            </p:nvSpPr>
            <p:spPr>
              <a:xfrm>
                <a:off x="6410063" y="4212638"/>
                <a:ext cx="159950" cy="150519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4740" extrusionOk="0">
                    <a:moveTo>
                      <a:pt x="1429" y="0"/>
                    </a:moveTo>
                    <a:cubicBezTo>
                      <a:pt x="632" y="0"/>
                      <a:pt x="1" y="643"/>
                      <a:pt x="1" y="1429"/>
                    </a:cubicBezTo>
                    <a:lnTo>
                      <a:pt x="1" y="2858"/>
                    </a:lnTo>
                    <a:cubicBezTo>
                      <a:pt x="1" y="2953"/>
                      <a:pt x="72" y="3025"/>
                      <a:pt x="155" y="3025"/>
                    </a:cubicBezTo>
                    <a:cubicBezTo>
                      <a:pt x="251" y="3025"/>
                      <a:pt x="322" y="2953"/>
                      <a:pt x="322" y="2858"/>
                    </a:cubicBezTo>
                    <a:lnTo>
                      <a:pt x="322" y="1429"/>
                    </a:lnTo>
                    <a:cubicBezTo>
                      <a:pt x="322" y="822"/>
                      <a:pt x="810" y="334"/>
                      <a:pt x="1429" y="334"/>
                    </a:cubicBezTo>
                    <a:lnTo>
                      <a:pt x="3608" y="334"/>
                    </a:lnTo>
                    <a:cubicBezTo>
                      <a:pt x="4227" y="334"/>
                      <a:pt x="4715" y="822"/>
                      <a:pt x="4715" y="1429"/>
                    </a:cubicBezTo>
                    <a:lnTo>
                      <a:pt x="4715" y="4144"/>
                    </a:lnTo>
                    <a:cubicBezTo>
                      <a:pt x="4715" y="4275"/>
                      <a:pt x="4608" y="4382"/>
                      <a:pt x="4489" y="4394"/>
                    </a:cubicBezTo>
                    <a:cubicBezTo>
                      <a:pt x="4358" y="4394"/>
                      <a:pt x="4239" y="4287"/>
                      <a:pt x="4239" y="4156"/>
                    </a:cubicBezTo>
                    <a:lnTo>
                      <a:pt x="4239" y="1655"/>
                    </a:lnTo>
                    <a:cubicBezTo>
                      <a:pt x="4239" y="1441"/>
                      <a:pt x="4061" y="1262"/>
                      <a:pt x="3846" y="1262"/>
                    </a:cubicBezTo>
                    <a:cubicBezTo>
                      <a:pt x="3644" y="1262"/>
                      <a:pt x="3465" y="1441"/>
                      <a:pt x="3465" y="1655"/>
                    </a:cubicBezTo>
                    <a:lnTo>
                      <a:pt x="3465" y="2239"/>
                    </a:lnTo>
                    <a:cubicBezTo>
                      <a:pt x="3465" y="2322"/>
                      <a:pt x="3537" y="2394"/>
                      <a:pt x="3632" y="2394"/>
                    </a:cubicBezTo>
                    <a:cubicBezTo>
                      <a:pt x="3715" y="2394"/>
                      <a:pt x="3787" y="2322"/>
                      <a:pt x="3787" y="2239"/>
                    </a:cubicBezTo>
                    <a:lnTo>
                      <a:pt x="3787" y="1655"/>
                    </a:lnTo>
                    <a:cubicBezTo>
                      <a:pt x="3787" y="1620"/>
                      <a:pt x="3814" y="1602"/>
                      <a:pt x="3840" y="1602"/>
                    </a:cubicBezTo>
                    <a:cubicBezTo>
                      <a:pt x="3867" y="1602"/>
                      <a:pt x="3894" y="1620"/>
                      <a:pt x="3894" y="1655"/>
                    </a:cubicBezTo>
                    <a:lnTo>
                      <a:pt x="3894" y="4156"/>
                    </a:lnTo>
                    <a:cubicBezTo>
                      <a:pt x="3894" y="4382"/>
                      <a:pt x="4049" y="4596"/>
                      <a:pt x="4251" y="4691"/>
                    </a:cubicBezTo>
                    <a:cubicBezTo>
                      <a:pt x="4323" y="4715"/>
                      <a:pt x="4406" y="4739"/>
                      <a:pt x="4489" y="4739"/>
                    </a:cubicBezTo>
                    <a:cubicBezTo>
                      <a:pt x="4799" y="4715"/>
                      <a:pt x="5037" y="4465"/>
                      <a:pt x="5037" y="4156"/>
                    </a:cubicBezTo>
                    <a:lnTo>
                      <a:pt x="5037" y="1429"/>
                    </a:lnTo>
                    <a:cubicBezTo>
                      <a:pt x="5037" y="643"/>
                      <a:pt x="4406" y="0"/>
                      <a:pt x="36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3" name="Google Shape;1015;p33">
              <a:extLst>
                <a:ext uri="{FF2B5EF4-FFF2-40B4-BE49-F238E27FC236}">
                  <a16:creationId xmlns:a16="http://schemas.microsoft.com/office/drawing/2014/main" id="{ACB6B4D6-1245-5A31-80E0-5AEE1E1E2435}"/>
                </a:ext>
              </a:extLst>
            </p:cNvPr>
            <p:cNvGrpSpPr/>
            <p:nvPr/>
          </p:nvGrpSpPr>
          <p:grpSpPr>
            <a:xfrm>
              <a:off x="12662897" y="3797278"/>
              <a:ext cx="214378" cy="364135"/>
              <a:chOff x="6924652" y="4135505"/>
              <a:chExt cx="214378" cy="364135"/>
            </a:xfrm>
          </p:grpSpPr>
          <p:sp>
            <p:nvSpPr>
              <p:cNvPr id="114" name="Google Shape;1016;p33">
                <a:extLst>
                  <a:ext uri="{FF2B5EF4-FFF2-40B4-BE49-F238E27FC236}">
                    <a16:creationId xmlns:a16="http://schemas.microsoft.com/office/drawing/2014/main" id="{7739B42C-7FF5-2320-1CAC-C4BB1BA1D266}"/>
                  </a:ext>
                </a:extLst>
              </p:cNvPr>
              <p:cNvSpPr/>
              <p:nvPr/>
            </p:nvSpPr>
            <p:spPr>
              <a:xfrm>
                <a:off x="6996482" y="4135505"/>
                <a:ext cx="70718" cy="71099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239" extrusionOk="0">
                    <a:moveTo>
                      <a:pt x="1119" y="346"/>
                    </a:moveTo>
                    <a:cubicBezTo>
                      <a:pt x="1548" y="346"/>
                      <a:pt x="1893" y="691"/>
                      <a:pt x="1893" y="1120"/>
                    </a:cubicBezTo>
                    <a:cubicBezTo>
                      <a:pt x="1893" y="1548"/>
                      <a:pt x="1548" y="1894"/>
                      <a:pt x="1119" y="1894"/>
                    </a:cubicBezTo>
                    <a:cubicBezTo>
                      <a:pt x="679" y="1894"/>
                      <a:pt x="345" y="1548"/>
                      <a:pt x="345" y="1120"/>
                    </a:cubicBezTo>
                    <a:cubicBezTo>
                      <a:pt x="345" y="691"/>
                      <a:pt x="703" y="346"/>
                      <a:pt x="1119" y="346"/>
                    </a:cubicBezTo>
                    <a:close/>
                    <a:moveTo>
                      <a:pt x="1119" y="1"/>
                    </a:moveTo>
                    <a:cubicBezTo>
                      <a:pt x="500" y="1"/>
                      <a:pt x="0" y="513"/>
                      <a:pt x="0" y="1120"/>
                    </a:cubicBezTo>
                    <a:cubicBezTo>
                      <a:pt x="12" y="1727"/>
                      <a:pt x="500" y="2239"/>
                      <a:pt x="1119" y="2239"/>
                    </a:cubicBezTo>
                    <a:cubicBezTo>
                      <a:pt x="1727" y="2239"/>
                      <a:pt x="2227" y="1727"/>
                      <a:pt x="2227" y="1120"/>
                    </a:cubicBezTo>
                    <a:cubicBezTo>
                      <a:pt x="2227" y="513"/>
                      <a:pt x="1727" y="1"/>
                      <a:pt x="11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017;p33">
                <a:extLst>
                  <a:ext uri="{FF2B5EF4-FFF2-40B4-BE49-F238E27FC236}">
                    <a16:creationId xmlns:a16="http://schemas.microsoft.com/office/drawing/2014/main" id="{9A214F48-2813-ADE6-3CB5-C2E7F1F3B0DF}"/>
                  </a:ext>
                </a:extLst>
              </p:cNvPr>
              <p:cNvSpPr/>
              <p:nvPr/>
            </p:nvSpPr>
            <p:spPr>
              <a:xfrm>
                <a:off x="7018012" y="4345183"/>
                <a:ext cx="88882" cy="154456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4864" extrusionOk="0">
                    <a:moveTo>
                      <a:pt x="2293" y="0"/>
                    </a:moveTo>
                    <a:cubicBezTo>
                      <a:pt x="2280" y="0"/>
                      <a:pt x="2266" y="2"/>
                      <a:pt x="2251" y="6"/>
                    </a:cubicBezTo>
                    <a:cubicBezTo>
                      <a:pt x="2168" y="41"/>
                      <a:pt x="2108" y="125"/>
                      <a:pt x="2132" y="220"/>
                    </a:cubicBezTo>
                    <a:lnTo>
                      <a:pt x="2358" y="1077"/>
                    </a:lnTo>
                    <a:lnTo>
                      <a:pt x="1549" y="1077"/>
                    </a:lnTo>
                    <a:cubicBezTo>
                      <a:pt x="1465" y="1077"/>
                      <a:pt x="1394" y="1160"/>
                      <a:pt x="1394" y="1244"/>
                    </a:cubicBezTo>
                    <a:lnTo>
                      <a:pt x="1394" y="4280"/>
                    </a:lnTo>
                    <a:cubicBezTo>
                      <a:pt x="1394" y="4411"/>
                      <a:pt x="1287" y="4518"/>
                      <a:pt x="1156" y="4518"/>
                    </a:cubicBezTo>
                    <a:cubicBezTo>
                      <a:pt x="1013" y="4518"/>
                      <a:pt x="918" y="4411"/>
                      <a:pt x="918" y="4280"/>
                    </a:cubicBezTo>
                    <a:lnTo>
                      <a:pt x="918" y="1244"/>
                    </a:lnTo>
                    <a:cubicBezTo>
                      <a:pt x="918" y="1160"/>
                      <a:pt x="834" y="1077"/>
                      <a:pt x="751" y="1077"/>
                    </a:cubicBezTo>
                    <a:lnTo>
                      <a:pt x="168" y="1077"/>
                    </a:lnTo>
                    <a:cubicBezTo>
                      <a:pt x="84" y="1077"/>
                      <a:pt x="1" y="1160"/>
                      <a:pt x="1" y="1244"/>
                    </a:cubicBezTo>
                    <a:lnTo>
                      <a:pt x="1" y="2482"/>
                    </a:lnTo>
                    <a:cubicBezTo>
                      <a:pt x="1" y="2565"/>
                      <a:pt x="84" y="2649"/>
                      <a:pt x="168" y="2649"/>
                    </a:cubicBezTo>
                    <a:cubicBezTo>
                      <a:pt x="263" y="2649"/>
                      <a:pt x="334" y="2565"/>
                      <a:pt x="334" y="2482"/>
                    </a:cubicBezTo>
                    <a:lnTo>
                      <a:pt x="334" y="1422"/>
                    </a:lnTo>
                    <a:lnTo>
                      <a:pt x="584" y="1422"/>
                    </a:lnTo>
                    <a:lnTo>
                      <a:pt x="584" y="4280"/>
                    </a:lnTo>
                    <a:cubicBezTo>
                      <a:pt x="584" y="4589"/>
                      <a:pt x="834" y="4863"/>
                      <a:pt x="1168" y="4863"/>
                    </a:cubicBezTo>
                    <a:cubicBezTo>
                      <a:pt x="1477" y="4863"/>
                      <a:pt x="1751" y="4601"/>
                      <a:pt x="1751" y="4280"/>
                    </a:cubicBezTo>
                    <a:lnTo>
                      <a:pt x="1751" y="1422"/>
                    </a:lnTo>
                    <a:lnTo>
                      <a:pt x="2608" y="1422"/>
                    </a:lnTo>
                    <a:cubicBezTo>
                      <a:pt x="2715" y="1422"/>
                      <a:pt x="2799" y="1315"/>
                      <a:pt x="2775" y="1208"/>
                    </a:cubicBezTo>
                    <a:lnTo>
                      <a:pt x="2465" y="125"/>
                    </a:lnTo>
                    <a:cubicBezTo>
                      <a:pt x="2435" y="54"/>
                      <a:pt x="2370" y="0"/>
                      <a:pt x="22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018;p33">
                <a:extLst>
                  <a:ext uri="{FF2B5EF4-FFF2-40B4-BE49-F238E27FC236}">
                    <a16:creationId xmlns:a16="http://schemas.microsoft.com/office/drawing/2014/main" id="{7F993468-909C-2FAF-333A-5B8E87A57223}"/>
                  </a:ext>
                </a:extLst>
              </p:cNvPr>
              <p:cNvSpPr/>
              <p:nvPr/>
            </p:nvSpPr>
            <p:spPr>
              <a:xfrm>
                <a:off x="6948850" y="4212638"/>
                <a:ext cx="190181" cy="149884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4720" extrusionOk="0">
                    <a:moveTo>
                      <a:pt x="1548" y="0"/>
                    </a:moveTo>
                    <a:cubicBezTo>
                      <a:pt x="917" y="0"/>
                      <a:pt x="369" y="417"/>
                      <a:pt x="179" y="1012"/>
                    </a:cubicBezTo>
                    <a:lnTo>
                      <a:pt x="179" y="1024"/>
                    </a:lnTo>
                    <a:lnTo>
                      <a:pt x="24" y="1596"/>
                    </a:lnTo>
                    <a:cubicBezTo>
                      <a:pt x="0" y="1679"/>
                      <a:pt x="60" y="1774"/>
                      <a:pt x="143" y="1798"/>
                    </a:cubicBezTo>
                    <a:cubicBezTo>
                      <a:pt x="160" y="1805"/>
                      <a:pt x="177" y="1809"/>
                      <a:pt x="194" y="1809"/>
                    </a:cubicBezTo>
                    <a:cubicBezTo>
                      <a:pt x="262" y="1809"/>
                      <a:pt x="329" y="1755"/>
                      <a:pt x="357" y="1679"/>
                    </a:cubicBezTo>
                    <a:lnTo>
                      <a:pt x="500" y="1132"/>
                    </a:lnTo>
                    <a:lnTo>
                      <a:pt x="500" y="1120"/>
                    </a:lnTo>
                    <a:cubicBezTo>
                      <a:pt x="631" y="655"/>
                      <a:pt x="1072" y="334"/>
                      <a:pt x="1548" y="334"/>
                    </a:cubicBezTo>
                    <a:lnTo>
                      <a:pt x="3727" y="334"/>
                    </a:lnTo>
                    <a:cubicBezTo>
                      <a:pt x="4203" y="334"/>
                      <a:pt x="4643" y="655"/>
                      <a:pt x="4774" y="1120"/>
                    </a:cubicBezTo>
                    <a:lnTo>
                      <a:pt x="4774" y="1132"/>
                    </a:lnTo>
                    <a:lnTo>
                      <a:pt x="5596" y="4084"/>
                    </a:lnTo>
                    <a:cubicBezTo>
                      <a:pt x="5620" y="4191"/>
                      <a:pt x="5548" y="4334"/>
                      <a:pt x="5429" y="4382"/>
                    </a:cubicBezTo>
                    <a:cubicBezTo>
                      <a:pt x="5414" y="4385"/>
                      <a:pt x="5398" y="4386"/>
                      <a:pt x="5383" y="4386"/>
                    </a:cubicBezTo>
                    <a:cubicBezTo>
                      <a:pt x="5278" y="4386"/>
                      <a:pt x="5173" y="4319"/>
                      <a:pt x="5132" y="4215"/>
                    </a:cubicBezTo>
                    <a:lnTo>
                      <a:pt x="4382" y="1560"/>
                    </a:lnTo>
                    <a:cubicBezTo>
                      <a:pt x="4346" y="1405"/>
                      <a:pt x="4179" y="1286"/>
                      <a:pt x="4012" y="1286"/>
                    </a:cubicBezTo>
                    <a:cubicBezTo>
                      <a:pt x="3762" y="1286"/>
                      <a:pt x="3572" y="1524"/>
                      <a:pt x="3631" y="1774"/>
                    </a:cubicBezTo>
                    <a:lnTo>
                      <a:pt x="4131" y="3751"/>
                    </a:lnTo>
                    <a:cubicBezTo>
                      <a:pt x="4161" y="3830"/>
                      <a:pt x="4223" y="3876"/>
                      <a:pt x="4298" y="3876"/>
                    </a:cubicBezTo>
                    <a:cubicBezTo>
                      <a:pt x="4313" y="3876"/>
                      <a:pt x="4329" y="3874"/>
                      <a:pt x="4346" y="3870"/>
                    </a:cubicBezTo>
                    <a:cubicBezTo>
                      <a:pt x="4429" y="3834"/>
                      <a:pt x="4489" y="3751"/>
                      <a:pt x="4465" y="3656"/>
                    </a:cubicBezTo>
                    <a:lnTo>
                      <a:pt x="3953" y="1679"/>
                    </a:lnTo>
                    <a:cubicBezTo>
                      <a:pt x="3946" y="1637"/>
                      <a:pt x="3980" y="1607"/>
                      <a:pt x="4012" y="1607"/>
                    </a:cubicBezTo>
                    <a:cubicBezTo>
                      <a:pt x="4034" y="1607"/>
                      <a:pt x="4055" y="1621"/>
                      <a:pt x="4060" y="1655"/>
                    </a:cubicBezTo>
                    <a:lnTo>
                      <a:pt x="4798" y="4299"/>
                    </a:lnTo>
                    <a:cubicBezTo>
                      <a:pt x="4879" y="4552"/>
                      <a:pt x="5116" y="4719"/>
                      <a:pt x="5368" y="4719"/>
                    </a:cubicBezTo>
                    <a:cubicBezTo>
                      <a:pt x="5412" y="4719"/>
                      <a:pt x="5456" y="4714"/>
                      <a:pt x="5501" y="4703"/>
                    </a:cubicBezTo>
                    <a:cubicBezTo>
                      <a:pt x="5810" y="4620"/>
                      <a:pt x="5989" y="4287"/>
                      <a:pt x="5917" y="3989"/>
                    </a:cubicBezTo>
                    <a:lnTo>
                      <a:pt x="5096" y="1024"/>
                    </a:lnTo>
                    <a:lnTo>
                      <a:pt x="5096" y="1012"/>
                    </a:lnTo>
                    <a:cubicBezTo>
                      <a:pt x="4917" y="417"/>
                      <a:pt x="4358" y="0"/>
                      <a:pt x="37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019;p33">
                <a:extLst>
                  <a:ext uri="{FF2B5EF4-FFF2-40B4-BE49-F238E27FC236}">
                    <a16:creationId xmlns:a16="http://schemas.microsoft.com/office/drawing/2014/main" id="{CA1BFA01-ADC0-FC40-05FC-78E34E98F684}"/>
                  </a:ext>
                </a:extLst>
              </p:cNvPr>
              <p:cNvSpPr/>
              <p:nvPr/>
            </p:nvSpPr>
            <p:spPr>
              <a:xfrm>
                <a:off x="6924652" y="4252331"/>
                <a:ext cx="103617" cy="245815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7741" extrusionOk="0">
                    <a:moveTo>
                      <a:pt x="1988" y="1"/>
                    </a:moveTo>
                    <a:cubicBezTo>
                      <a:pt x="1810" y="1"/>
                      <a:pt x="1667" y="120"/>
                      <a:pt x="1619" y="286"/>
                    </a:cubicBezTo>
                    <a:lnTo>
                      <a:pt x="881" y="2930"/>
                    </a:lnTo>
                    <a:cubicBezTo>
                      <a:pt x="851" y="3030"/>
                      <a:pt x="754" y="3105"/>
                      <a:pt x="645" y="3105"/>
                    </a:cubicBezTo>
                    <a:cubicBezTo>
                      <a:pt x="625" y="3105"/>
                      <a:pt x="604" y="3102"/>
                      <a:pt x="583" y="3096"/>
                    </a:cubicBezTo>
                    <a:cubicBezTo>
                      <a:pt x="464" y="3072"/>
                      <a:pt x="381" y="2930"/>
                      <a:pt x="417" y="2799"/>
                    </a:cubicBezTo>
                    <a:lnTo>
                      <a:pt x="905" y="1048"/>
                    </a:lnTo>
                    <a:cubicBezTo>
                      <a:pt x="941" y="953"/>
                      <a:pt x="881" y="870"/>
                      <a:pt x="786" y="834"/>
                    </a:cubicBezTo>
                    <a:cubicBezTo>
                      <a:pt x="773" y="830"/>
                      <a:pt x="760" y="829"/>
                      <a:pt x="748" y="829"/>
                    </a:cubicBezTo>
                    <a:cubicBezTo>
                      <a:pt x="675" y="829"/>
                      <a:pt x="604" y="882"/>
                      <a:pt x="583" y="953"/>
                    </a:cubicBezTo>
                    <a:lnTo>
                      <a:pt x="83" y="2715"/>
                    </a:lnTo>
                    <a:cubicBezTo>
                      <a:pt x="0" y="3013"/>
                      <a:pt x="191" y="3334"/>
                      <a:pt x="488" y="3406"/>
                    </a:cubicBezTo>
                    <a:cubicBezTo>
                      <a:pt x="541" y="3423"/>
                      <a:pt x="594" y="3430"/>
                      <a:pt x="647" y="3430"/>
                    </a:cubicBezTo>
                    <a:cubicBezTo>
                      <a:pt x="895" y="3430"/>
                      <a:pt x="1132" y="3258"/>
                      <a:pt x="1191" y="3013"/>
                    </a:cubicBezTo>
                    <a:lnTo>
                      <a:pt x="1929" y="358"/>
                    </a:lnTo>
                    <a:cubicBezTo>
                      <a:pt x="1938" y="329"/>
                      <a:pt x="1964" y="315"/>
                      <a:pt x="1988" y="315"/>
                    </a:cubicBezTo>
                    <a:cubicBezTo>
                      <a:pt x="2024" y="315"/>
                      <a:pt x="2057" y="344"/>
                      <a:pt x="2036" y="393"/>
                    </a:cubicBezTo>
                    <a:lnTo>
                      <a:pt x="1083" y="4096"/>
                    </a:lnTo>
                    <a:cubicBezTo>
                      <a:pt x="1060" y="4203"/>
                      <a:pt x="1143" y="4299"/>
                      <a:pt x="1250" y="4299"/>
                    </a:cubicBezTo>
                    <a:lnTo>
                      <a:pt x="2107" y="4299"/>
                    </a:lnTo>
                    <a:lnTo>
                      <a:pt x="2107" y="7156"/>
                    </a:lnTo>
                    <a:cubicBezTo>
                      <a:pt x="2107" y="7478"/>
                      <a:pt x="2346" y="7728"/>
                      <a:pt x="2667" y="7740"/>
                    </a:cubicBezTo>
                    <a:cubicBezTo>
                      <a:pt x="2676" y="7740"/>
                      <a:pt x="2684" y="7740"/>
                      <a:pt x="2693" y="7740"/>
                    </a:cubicBezTo>
                    <a:cubicBezTo>
                      <a:pt x="2922" y="7740"/>
                      <a:pt x="3146" y="7589"/>
                      <a:pt x="3227" y="7371"/>
                    </a:cubicBezTo>
                    <a:cubicBezTo>
                      <a:pt x="3262" y="7311"/>
                      <a:pt x="3262" y="7240"/>
                      <a:pt x="3262" y="7156"/>
                    </a:cubicBezTo>
                    <a:lnTo>
                      <a:pt x="3262" y="6025"/>
                    </a:lnTo>
                    <a:cubicBezTo>
                      <a:pt x="3262" y="5966"/>
                      <a:pt x="3179" y="5894"/>
                      <a:pt x="3096" y="5894"/>
                    </a:cubicBezTo>
                    <a:cubicBezTo>
                      <a:pt x="3000" y="5894"/>
                      <a:pt x="2929" y="5966"/>
                      <a:pt x="2929" y="6061"/>
                    </a:cubicBezTo>
                    <a:lnTo>
                      <a:pt x="2929" y="7192"/>
                    </a:lnTo>
                    <a:cubicBezTo>
                      <a:pt x="2929" y="7323"/>
                      <a:pt x="2810" y="7430"/>
                      <a:pt x="2679" y="7430"/>
                    </a:cubicBezTo>
                    <a:cubicBezTo>
                      <a:pt x="2560" y="7430"/>
                      <a:pt x="2453" y="7311"/>
                      <a:pt x="2453" y="7180"/>
                    </a:cubicBezTo>
                    <a:lnTo>
                      <a:pt x="2453" y="4156"/>
                    </a:lnTo>
                    <a:cubicBezTo>
                      <a:pt x="2453" y="4061"/>
                      <a:pt x="2381" y="3989"/>
                      <a:pt x="2286" y="3989"/>
                    </a:cubicBezTo>
                    <a:lnTo>
                      <a:pt x="1488" y="3989"/>
                    </a:lnTo>
                    <a:lnTo>
                      <a:pt x="2381" y="489"/>
                    </a:lnTo>
                    <a:cubicBezTo>
                      <a:pt x="2441" y="251"/>
                      <a:pt x="2250" y="1"/>
                      <a:pt x="19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8" name="Google Shape;1594;p35">
            <a:extLst>
              <a:ext uri="{FF2B5EF4-FFF2-40B4-BE49-F238E27FC236}">
                <a16:creationId xmlns:a16="http://schemas.microsoft.com/office/drawing/2014/main" id="{5E5E8AB9-58C4-43FB-AC95-4D42D6DD5D0F}"/>
              </a:ext>
            </a:extLst>
          </p:cNvPr>
          <p:cNvGrpSpPr/>
          <p:nvPr/>
        </p:nvGrpSpPr>
        <p:grpSpPr>
          <a:xfrm>
            <a:off x="6404622" y="5889535"/>
            <a:ext cx="416088" cy="467876"/>
            <a:chOff x="7562766" y="1514864"/>
            <a:chExt cx="327059" cy="360192"/>
          </a:xfrm>
          <a:solidFill>
            <a:schemeClr val="bg1"/>
          </a:solidFill>
        </p:grpSpPr>
        <p:sp>
          <p:nvSpPr>
            <p:cNvPr id="80" name="Google Shape;1595;p35">
              <a:extLst>
                <a:ext uri="{FF2B5EF4-FFF2-40B4-BE49-F238E27FC236}">
                  <a16:creationId xmlns:a16="http://schemas.microsoft.com/office/drawing/2014/main" id="{DB4874EB-B03B-4A50-8626-151605192160}"/>
                </a:ext>
              </a:extLst>
            </p:cNvPr>
            <p:cNvSpPr/>
            <p:nvPr/>
          </p:nvSpPr>
          <p:spPr>
            <a:xfrm>
              <a:off x="7662418" y="1600289"/>
              <a:ext cx="127724" cy="165248"/>
            </a:xfrm>
            <a:custGeom>
              <a:avLst/>
              <a:gdLst/>
              <a:ahLst/>
              <a:cxnLst/>
              <a:rect l="l" t="t" r="r" b="b"/>
              <a:pathLst>
                <a:path w="4013" h="5192" extrusionOk="0">
                  <a:moveTo>
                    <a:pt x="2001" y="334"/>
                  </a:moveTo>
                  <a:cubicBezTo>
                    <a:pt x="2298" y="334"/>
                    <a:pt x="2548" y="513"/>
                    <a:pt x="2656" y="763"/>
                  </a:cubicBezTo>
                  <a:cubicBezTo>
                    <a:pt x="2679" y="846"/>
                    <a:pt x="2715" y="941"/>
                    <a:pt x="2715" y="1049"/>
                  </a:cubicBezTo>
                  <a:lnTo>
                    <a:pt x="2715" y="1227"/>
                  </a:lnTo>
                  <a:cubicBezTo>
                    <a:pt x="2441" y="1132"/>
                    <a:pt x="2322" y="846"/>
                    <a:pt x="2322" y="834"/>
                  </a:cubicBezTo>
                  <a:cubicBezTo>
                    <a:pt x="2298" y="775"/>
                    <a:pt x="2251" y="727"/>
                    <a:pt x="2179" y="727"/>
                  </a:cubicBezTo>
                  <a:cubicBezTo>
                    <a:pt x="2120" y="727"/>
                    <a:pt x="2060" y="763"/>
                    <a:pt x="2013" y="822"/>
                  </a:cubicBezTo>
                  <a:cubicBezTo>
                    <a:pt x="2013" y="822"/>
                    <a:pt x="1822" y="1180"/>
                    <a:pt x="1286" y="1239"/>
                  </a:cubicBezTo>
                  <a:lnTo>
                    <a:pt x="1286" y="1025"/>
                  </a:lnTo>
                  <a:cubicBezTo>
                    <a:pt x="1298" y="941"/>
                    <a:pt x="1310" y="846"/>
                    <a:pt x="1346" y="763"/>
                  </a:cubicBezTo>
                  <a:cubicBezTo>
                    <a:pt x="1453" y="513"/>
                    <a:pt x="1703" y="334"/>
                    <a:pt x="2001" y="334"/>
                  </a:cubicBezTo>
                  <a:close/>
                  <a:moveTo>
                    <a:pt x="2167" y="1180"/>
                  </a:moveTo>
                  <a:cubicBezTo>
                    <a:pt x="2263" y="1322"/>
                    <a:pt x="2465" y="1501"/>
                    <a:pt x="2727" y="1549"/>
                  </a:cubicBezTo>
                  <a:lnTo>
                    <a:pt x="2727" y="1775"/>
                  </a:lnTo>
                  <a:cubicBezTo>
                    <a:pt x="2727" y="2156"/>
                    <a:pt x="2429" y="2465"/>
                    <a:pt x="2048" y="2489"/>
                  </a:cubicBezTo>
                  <a:lnTo>
                    <a:pt x="1989" y="2489"/>
                  </a:lnTo>
                  <a:cubicBezTo>
                    <a:pt x="1596" y="2489"/>
                    <a:pt x="1298" y="2180"/>
                    <a:pt x="1298" y="1787"/>
                  </a:cubicBezTo>
                  <a:lnTo>
                    <a:pt x="1298" y="1561"/>
                  </a:lnTo>
                  <a:cubicBezTo>
                    <a:pt x="1727" y="1525"/>
                    <a:pt x="2001" y="1346"/>
                    <a:pt x="2167" y="1180"/>
                  </a:cubicBezTo>
                  <a:close/>
                  <a:moveTo>
                    <a:pt x="2215" y="2846"/>
                  </a:moveTo>
                  <a:lnTo>
                    <a:pt x="2132" y="3025"/>
                  </a:lnTo>
                  <a:lnTo>
                    <a:pt x="1906" y="3025"/>
                  </a:lnTo>
                  <a:lnTo>
                    <a:pt x="1810" y="2846"/>
                  </a:lnTo>
                  <a:close/>
                  <a:moveTo>
                    <a:pt x="2084" y="3347"/>
                  </a:moveTo>
                  <a:lnTo>
                    <a:pt x="2287" y="4180"/>
                  </a:lnTo>
                  <a:lnTo>
                    <a:pt x="2013" y="4442"/>
                  </a:lnTo>
                  <a:lnTo>
                    <a:pt x="1751" y="4180"/>
                  </a:lnTo>
                  <a:lnTo>
                    <a:pt x="1929" y="3347"/>
                  </a:lnTo>
                  <a:close/>
                  <a:moveTo>
                    <a:pt x="2572" y="2918"/>
                  </a:moveTo>
                  <a:cubicBezTo>
                    <a:pt x="2810" y="2989"/>
                    <a:pt x="3025" y="3120"/>
                    <a:pt x="3215" y="3311"/>
                  </a:cubicBezTo>
                  <a:cubicBezTo>
                    <a:pt x="3549" y="3620"/>
                    <a:pt x="3727" y="4025"/>
                    <a:pt x="3727" y="4442"/>
                  </a:cubicBezTo>
                  <a:lnTo>
                    <a:pt x="3668" y="4859"/>
                  </a:lnTo>
                  <a:lnTo>
                    <a:pt x="334" y="4859"/>
                  </a:lnTo>
                  <a:lnTo>
                    <a:pt x="334" y="4442"/>
                  </a:lnTo>
                  <a:cubicBezTo>
                    <a:pt x="334" y="4025"/>
                    <a:pt x="513" y="3620"/>
                    <a:pt x="834" y="3311"/>
                  </a:cubicBezTo>
                  <a:cubicBezTo>
                    <a:pt x="1013" y="3132"/>
                    <a:pt x="1239" y="2989"/>
                    <a:pt x="1477" y="2918"/>
                  </a:cubicBezTo>
                  <a:lnTo>
                    <a:pt x="1632" y="3204"/>
                  </a:lnTo>
                  <a:lnTo>
                    <a:pt x="1405" y="4192"/>
                  </a:lnTo>
                  <a:cubicBezTo>
                    <a:pt x="1394" y="4251"/>
                    <a:pt x="1405" y="4311"/>
                    <a:pt x="1453" y="4359"/>
                  </a:cubicBezTo>
                  <a:lnTo>
                    <a:pt x="1906" y="4775"/>
                  </a:lnTo>
                  <a:cubicBezTo>
                    <a:pt x="1941" y="4811"/>
                    <a:pt x="1989" y="4823"/>
                    <a:pt x="2025" y="4823"/>
                  </a:cubicBezTo>
                  <a:cubicBezTo>
                    <a:pt x="2072" y="4823"/>
                    <a:pt x="2096" y="4811"/>
                    <a:pt x="2144" y="4775"/>
                  </a:cubicBezTo>
                  <a:lnTo>
                    <a:pt x="2608" y="4359"/>
                  </a:lnTo>
                  <a:cubicBezTo>
                    <a:pt x="2656" y="4311"/>
                    <a:pt x="2668" y="4251"/>
                    <a:pt x="2656" y="4192"/>
                  </a:cubicBezTo>
                  <a:lnTo>
                    <a:pt x="2429" y="3204"/>
                  </a:lnTo>
                  <a:lnTo>
                    <a:pt x="2572" y="2918"/>
                  </a:lnTo>
                  <a:close/>
                  <a:moveTo>
                    <a:pt x="2001" y="1"/>
                  </a:moveTo>
                  <a:cubicBezTo>
                    <a:pt x="1417" y="1"/>
                    <a:pt x="953" y="465"/>
                    <a:pt x="953" y="1049"/>
                  </a:cubicBezTo>
                  <a:lnTo>
                    <a:pt x="953" y="1418"/>
                  </a:lnTo>
                  <a:lnTo>
                    <a:pt x="953" y="1787"/>
                  </a:lnTo>
                  <a:cubicBezTo>
                    <a:pt x="953" y="2120"/>
                    <a:pt x="1120" y="2418"/>
                    <a:pt x="1358" y="2608"/>
                  </a:cubicBezTo>
                  <a:cubicBezTo>
                    <a:pt x="572" y="2870"/>
                    <a:pt x="1" y="3608"/>
                    <a:pt x="1" y="4442"/>
                  </a:cubicBezTo>
                  <a:lnTo>
                    <a:pt x="1" y="5037"/>
                  </a:lnTo>
                  <a:cubicBezTo>
                    <a:pt x="1" y="5121"/>
                    <a:pt x="84" y="5192"/>
                    <a:pt x="167" y="5192"/>
                  </a:cubicBezTo>
                  <a:lnTo>
                    <a:pt x="3834" y="5192"/>
                  </a:lnTo>
                  <a:cubicBezTo>
                    <a:pt x="3918" y="5192"/>
                    <a:pt x="3989" y="5121"/>
                    <a:pt x="3989" y="5037"/>
                  </a:cubicBezTo>
                  <a:lnTo>
                    <a:pt x="3989" y="4442"/>
                  </a:lnTo>
                  <a:cubicBezTo>
                    <a:pt x="4013" y="3620"/>
                    <a:pt x="3430" y="2882"/>
                    <a:pt x="2644" y="2608"/>
                  </a:cubicBezTo>
                  <a:cubicBezTo>
                    <a:pt x="2882" y="2418"/>
                    <a:pt x="3037" y="2120"/>
                    <a:pt x="3037" y="1787"/>
                  </a:cubicBezTo>
                  <a:lnTo>
                    <a:pt x="3037" y="1418"/>
                  </a:lnTo>
                  <a:lnTo>
                    <a:pt x="3037" y="1049"/>
                  </a:lnTo>
                  <a:cubicBezTo>
                    <a:pt x="3037" y="465"/>
                    <a:pt x="2584" y="1"/>
                    <a:pt x="20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596;p35">
              <a:extLst>
                <a:ext uri="{FF2B5EF4-FFF2-40B4-BE49-F238E27FC236}">
                  <a16:creationId xmlns:a16="http://schemas.microsoft.com/office/drawing/2014/main" id="{AAEC0694-C754-49FB-BB4D-45BF27209E30}"/>
                </a:ext>
              </a:extLst>
            </p:cNvPr>
            <p:cNvSpPr/>
            <p:nvPr/>
          </p:nvSpPr>
          <p:spPr>
            <a:xfrm>
              <a:off x="7599534" y="1548951"/>
              <a:ext cx="258853" cy="154841"/>
            </a:xfrm>
            <a:custGeom>
              <a:avLst/>
              <a:gdLst/>
              <a:ahLst/>
              <a:cxnLst/>
              <a:rect l="l" t="t" r="r" b="b"/>
              <a:pathLst>
                <a:path w="8133" h="4865" extrusionOk="0">
                  <a:moveTo>
                    <a:pt x="3974" y="1"/>
                  </a:moveTo>
                  <a:cubicBezTo>
                    <a:pt x="3947" y="1"/>
                    <a:pt x="3923" y="7"/>
                    <a:pt x="3905" y="18"/>
                  </a:cubicBezTo>
                  <a:cubicBezTo>
                    <a:pt x="3882" y="42"/>
                    <a:pt x="1798" y="1269"/>
                    <a:pt x="238" y="1269"/>
                  </a:cubicBezTo>
                  <a:cubicBezTo>
                    <a:pt x="167" y="1269"/>
                    <a:pt x="95" y="1328"/>
                    <a:pt x="72" y="1411"/>
                  </a:cubicBezTo>
                  <a:cubicBezTo>
                    <a:pt x="72" y="1423"/>
                    <a:pt x="0" y="1912"/>
                    <a:pt x="0" y="2662"/>
                  </a:cubicBezTo>
                  <a:cubicBezTo>
                    <a:pt x="0" y="2745"/>
                    <a:pt x="72" y="2816"/>
                    <a:pt x="167" y="2816"/>
                  </a:cubicBezTo>
                  <a:cubicBezTo>
                    <a:pt x="250" y="2816"/>
                    <a:pt x="333" y="2745"/>
                    <a:pt x="333" y="2662"/>
                  </a:cubicBezTo>
                  <a:cubicBezTo>
                    <a:pt x="333" y="2162"/>
                    <a:pt x="357" y="1781"/>
                    <a:pt x="393" y="1590"/>
                  </a:cubicBezTo>
                  <a:cubicBezTo>
                    <a:pt x="1060" y="1554"/>
                    <a:pt x="1857" y="1352"/>
                    <a:pt x="2786" y="947"/>
                  </a:cubicBezTo>
                  <a:cubicBezTo>
                    <a:pt x="3346" y="697"/>
                    <a:pt x="3798" y="459"/>
                    <a:pt x="3977" y="352"/>
                  </a:cubicBezTo>
                  <a:cubicBezTo>
                    <a:pt x="4155" y="459"/>
                    <a:pt x="4596" y="697"/>
                    <a:pt x="5167" y="947"/>
                  </a:cubicBezTo>
                  <a:cubicBezTo>
                    <a:pt x="6084" y="1352"/>
                    <a:pt x="6894" y="1566"/>
                    <a:pt x="7561" y="1590"/>
                  </a:cubicBezTo>
                  <a:cubicBezTo>
                    <a:pt x="7608" y="2007"/>
                    <a:pt x="7715" y="3281"/>
                    <a:pt x="7394" y="4662"/>
                  </a:cubicBezTo>
                  <a:cubicBezTo>
                    <a:pt x="7382" y="4757"/>
                    <a:pt x="7430" y="4840"/>
                    <a:pt x="7513" y="4864"/>
                  </a:cubicBezTo>
                  <a:lnTo>
                    <a:pt x="7549" y="4864"/>
                  </a:lnTo>
                  <a:cubicBezTo>
                    <a:pt x="7620" y="4864"/>
                    <a:pt x="7692" y="4805"/>
                    <a:pt x="7715" y="4721"/>
                  </a:cubicBezTo>
                  <a:cubicBezTo>
                    <a:pt x="8132" y="3007"/>
                    <a:pt x="7894" y="1483"/>
                    <a:pt x="7894" y="1411"/>
                  </a:cubicBezTo>
                  <a:cubicBezTo>
                    <a:pt x="7870" y="1328"/>
                    <a:pt x="7799" y="1269"/>
                    <a:pt x="7727" y="1269"/>
                  </a:cubicBezTo>
                  <a:cubicBezTo>
                    <a:pt x="6168" y="1269"/>
                    <a:pt x="4096" y="42"/>
                    <a:pt x="4060" y="18"/>
                  </a:cubicBezTo>
                  <a:cubicBezTo>
                    <a:pt x="4030" y="7"/>
                    <a:pt x="4001" y="1"/>
                    <a:pt x="39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597;p35">
              <a:extLst>
                <a:ext uri="{FF2B5EF4-FFF2-40B4-BE49-F238E27FC236}">
                  <a16:creationId xmlns:a16="http://schemas.microsoft.com/office/drawing/2014/main" id="{D32B570E-F664-47BD-BF4E-165EA3616ED2}"/>
                </a:ext>
              </a:extLst>
            </p:cNvPr>
            <p:cNvSpPr/>
            <p:nvPr/>
          </p:nvSpPr>
          <p:spPr>
            <a:xfrm>
              <a:off x="7599909" y="1648380"/>
              <a:ext cx="242175" cy="190679"/>
            </a:xfrm>
            <a:custGeom>
              <a:avLst/>
              <a:gdLst/>
              <a:ahLst/>
              <a:cxnLst/>
              <a:rect l="l" t="t" r="r" b="b"/>
              <a:pathLst>
                <a:path w="7609" h="5991" extrusionOk="0">
                  <a:moveTo>
                    <a:pt x="185" y="1"/>
                  </a:moveTo>
                  <a:cubicBezTo>
                    <a:pt x="179" y="1"/>
                    <a:pt x="173" y="1"/>
                    <a:pt x="167" y="2"/>
                  </a:cubicBezTo>
                  <a:cubicBezTo>
                    <a:pt x="71" y="2"/>
                    <a:pt x="0" y="97"/>
                    <a:pt x="12" y="181"/>
                  </a:cubicBezTo>
                  <a:cubicBezTo>
                    <a:pt x="95" y="1419"/>
                    <a:pt x="369" y="2502"/>
                    <a:pt x="869" y="3419"/>
                  </a:cubicBezTo>
                  <a:cubicBezTo>
                    <a:pt x="1536" y="4669"/>
                    <a:pt x="2560" y="5526"/>
                    <a:pt x="3929" y="5979"/>
                  </a:cubicBezTo>
                  <a:cubicBezTo>
                    <a:pt x="3941" y="5979"/>
                    <a:pt x="3965" y="5991"/>
                    <a:pt x="3989" y="5991"/>
                  </a:cubicBezTo>
                  <a:cubicBezTo>
                    <a:pt x="4001" y="5991"/>
                    <a:pt x="4024" y="5991"/>
                    <a:pt x="4048" y="5979"/>
                  </a:cubicBezTo>
                  <a:cubicBezTo>
                    <a:pt x="4941" y="5681"/>
                    <a:pt x="5691" y="5217"/>
                    <a:pt x="6287" y="4574"/>
                  </a:cubicBezTo>
                  <a:cubicBezTo>
                    <a:pt x="6882" y="3931"/>
                    <a:pt x="7322" y="3133"/>
                    <a:pt x="7608" y="2181"/>
                  </a:cubicBezTo>
                  <a:cubicBezTo>
                    <a:pt x="7608" y="2097"/>
                    <a:pt x="7560" y="2002"/>
                    <a:pt x="7477" y="1966"/>
                  </a:cubicBezTo>
                  <a:cubicBezTo>
                    <a:pt x="7463" y="1963"/>
                    <a:pt x="7448" y="1961"/>
                    <a:pt x="7434" y="1961"/>
                  </a:cubicBezTo>
                  <a:cubicBezTo>
                    <a:pt x="7358" y="1961"/>
                    <a:pt x="7293" y="2013"/>
                    <a:pt x="7263" y="2074"/>
                  </a:cubicBezTo>
                  <a:cubicBezTo>
                    <a:pt x="7001" y="2990"/>
                    <a:pt x="6560" y="3741"/>
                    <a:pt x="6013" y="4336"/>
                  </a:cubicBezTo>
                  <a:cubicBezTo>
                    <a:pt x="5465" y="4919"/>
                    <a:pt x="4774" y="5348"/>
                    <a:pt x="3977" y="5634"/>
                  </a:cubicBezTo>
                  <a:cubicBezTo>
                    <a:pt x="2727" y="5205"/>
                    <a:pt x="1774" y="4395"/>
                    <a:pt x="1143" y="3252"/>
                  </a:cubicBezTo>
                  <a:cubicBezTo>
                    <a:pt x="691" y="2383"/>
                    <a:pt x="417" y="1347"/>
                    <a:pt x="345" y="157"/>
                  </a:cubicBezTo>
                  <a:cubicBezTo>
                    <a:pt x="345" y="68"/>
                    <a:pt x="263" y="1"/>
                    <a:pt x="1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598;p35">
              <a:extLst>
                <a:ext uri="{FF2B5EF4-FFF2-40B4-BE49-F238E27FC236}">
                  <a16:creationId xmlns:a16="http://schemas.microsoft.com/office/drawing/2014/main" id="{BE75BE7D-6921-489A-AF6E-C96D1626BD88}"/>
                </a:ext>
              </a:extLst>
            </p:cNvPr>
            <p:cNvSpPr/>
            <p:nvPr/>
          </p:nvSpPr>
          <p:spPr>
            <a:xfrm>
              <a:off x="7562766" y="1514864"/>
              <a:ext cx="327059" cy="360192"/>
            </a:xfrm>
            <a:custGeom>
              <a:avLst/>
              <a:gdLst/>
              <a:ahLst/>
              <a:cxnLst/>
              <a:rect l="l" t="t" r="r" b="b"/>
              <a:pathLst>
                <a:path w="10276" h="11317" extrusionOk="0">
                  <a:moveTo>
                    <a:pt x="5132" y="363"/>
                  </a:moveTo>
                  <a:cubicBezTo>
                    <a:pt x="5334" y="482"/>
                    <a:pt x="5906" y="792"/>
                    <a:pt x="6644" y="1125"/>
                  </a:cubicBezTo>
                  <a:cubicBezTo>
                    <a:pt x="7823" y="1625"/>
                    <a:pt x="8835" y="1899"/>
                    <a:pt x="9668" y="1923"/>
                  </a:cubicBezTo>
                  <a:cubicBezTo>
                    <a:pt x="9728" y="2375"/>
                    <a:pt x="9882" y="3947"/>
                    <a:pt x="9501" y="5673"/>
                  </a:cubicBezTo>
                  <a:cubicBezTo>
                    <a:pt x="9251" y="6888"/>
                    <a:pt x="8823" y="7912"/>
                    <a:pt x="8192" y="8757"/>
                  </a:cubicBezTo>
                  <a:cubicBezTo>
                    <a:pt x="7442" y="9781"/>
                    <a:pt x="6406" y="10531"/>
                    <a:pt x="5132" y="10972"/>
                  </a:cubicBezTo>
                  <a:cubicBezTo>
                    <a:pt x="3846" y="10543"/>
                    <a:pt x="2822" y="9805"/>
                    <a:pt x="2060" y="8769"/>
                  </a:cubicBezTo>
                  <a:cubicBezTo>
                    <a:pt x="1453" y="7936"/>
                    <a:pt x="1012" y="6900"/>
                    <a:pt x="750" y="5709"/>
                  </a:cubicBezTo>
                  <a:cubicBezTo>
                    <a:pt x="393" y="3983"/>
                    <a:pt x="536" y="2387"/>
                    <a:pt x="596" y="1923"/>
                  </a:cubicBezTo>
                  <a:cubicBezTo>
                    <a:pt x="1429" y="1899"/>
                    <a:pt x="2453" y="1625"/>
                    <a:pt x="3608" y="1125"/>
                  </a:cubicBezTo>
                  <a:cubicBezTo>
                    <a:pt x="4346" y="816"/>
                    <a:pt x="4917" y="482"/>
                    <a:pt x="5132" y="363"/>
                  </a:cubicBezTo>
                  <a:close/>
                  <a:moveTo>
                    <a:pt x="5129" y="0"/>
                  </a:moveTo>
                  <a:cubicBezTo>
                    <a:pt x="5102" y="0"/>
                    <a:pt x="5078" y="6"/>
                    <a:pt x="5060" y="18"/>
                  </a:cubicBezTo>
                  <a:cubicBezTo>
                    <a:pt x="5025" y="42"/>
                    <a:pt x="2417" y="1589"/>
                    <a:pt x="453" y="1589"/>
                  </a:cubicBezTo>
                  <a:cubicBezTo>
                    <a:pt x="381" y="1589"/>
                    <a:pt x="310" y="1649"/>
                    <a:pt x="298" y="1720"/>
                  </a:cubicBezTo>
                  <a:cubicBezTo>
                    <a:pt x="274" y="1792"/>
                    <a:pt x="0" y="3637"/>
                    <a:pt x="441" y="5757"/>
                  </a:cubicBezTo>
                  <a:cubicBezTo>
                    <a:pt x="691" y="7007"/>
                    <a:pt x="1155" y="8078"/>
                    <a:pt x="1810" y="8948"/>
                  </a:cubicBezTo>
                  <a:cubicBezTo>
                    <a:pt x="2620" y="10055"/>
                    <a:pt x="3727" y="10841"/>
                    <a:pt x="5096" y="11305"/>
                  </a:cubicBezTo>
                  <a:cubicBezTo>
                    <a:pt x="5120" y="11305"/>
                    <a:pt x="5132" y="11317"/>
                    <a:pt x="5156" y="11317"/>
                  </a:cubicBezTo>
                  <a:cubicBezTo>
                    <a:pt x="5179" y="11317"/>
                    <a:pt x="5191" y="11317"/>
                    <a:pt x="5215" y="11305"/>
                  </a:cubicBezTo>
                  <a:cubicBezTo>
                    <a:pt x="6584" y="10841"/>
                    <a:pt x="7692" y="10055"/>
                    <a:pt x="8513" y="8948"/>
                  </a:cubicBezTo>
                  <a:cubicBezTo>
                    <a:pt x="9144" y="8078"/>
                    <a:pt x="9609" y="6983"/>
                    <a:pt x="9882" y="5757"/>
                  </a:cubicBezTo>
                  <a:cubicBezTo>
                    <a:pt x="10275" y="3637"/>
                    <a:pt x="10001" y="1792"/>
                    <a:pt x="9978" y="1720"/>
                  </a:cubicBezTo>
                  <a:cubicBezTo>
                    <a:pt x="9966" y="1649"/>
                    <a:pt x="9894" y="1589"/>
                    <a:pt x="9823" y="1589"/>
                  </a:cubicBezTo>
                  <a:cubicBezTo>
                    <a:pt x="7858" y="1589"/>
                    <a:pt x="5251" y="42"/>
                    <a:pt x="5215" y="18"/>
                  </a:cubicBezTo>
                  <a:cubicBezTo>
                    <a:pt x="5185" y="6"/>
                    <a:pt x="5156" y="0"/>
                    <a:pt x="5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85318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ПДС">
      <a:majorFont>
        <a:latin typeface="Golos Text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7524</TotalTime>
  <Words>1394</Words>
  <Application>Microsoft Office PowerPoint</Application>
  <PresentationFormat>Широкоэкранный</PresentationFormat>
  <Paragraphs>316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Cascadia Mono SemiBold</vt:lpstr>
      <vt:lpstr>Golos Text</vt:lpstr>
      <vt:lpstr>Montserrat</vt:lpstr>
      <vt:lpstr>Open Sans</vt:lpstr>
      <vt:lpstr>Open Sans ExtraBold</vt:lpstr>
      <vt:lpstr>Open Sans Medium</vt:lpstr>
      <vt:lpstr>Тема Office</vt:lpstr>
      <vt:lpstr>ПРОГРАММА ДОЛГОСРОЧНЫХ СБЕРЕЖЕНИЙ </vt:lpstr>
      <vt:lpstr>Презентация PowerPoint</vt:lpstr>
      <vt:lpstr>Презентация PowerPoint</vt:lpstr>
      <vt:lpstr>Презентация PowerPoint</vt:lpstr>
      <vt:lpstr>ПРЕИМУЩЕСТВА ПДС </vt:lpstr>
      <vt:lpstr>Презентация PowerPoint</vt:lpstr>
      <vt:lpstr>ВИДЫ ВЫПЛАТ ПО ПДС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ДОЛГОСРОЧНЫХ СБЕРЕЖЕНИЙ</dc:title>
  <dc:creator>Бурмистров Леонид</dc:creator>
  <cp:lastModifiedBy>User</cp:lastModifiedBy>
  <cp:revision>174</cp:revision>
  <dcterms:created xsi:type="dcterms:W3CDTF">2025-03-10T11:12:04Z</dcterms:created>
  <dcterms:modified xsi:type="dcterms:W3CDTF">2025-11-09T17:01:20Z</dcterms:modified>
</cp:coreProperties>
</file>